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5.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7.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8.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9.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0.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1.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2.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 id="2147484082" r:id="rId6"/>
    <p:sldMasterId id="2147484229" r:id="rId7"/>
    <p:sldMasterId id="2147484267" r:id="rId8"/>
    <p:sldMasterId id="2147484291" r:id="rId9"/>
    <p:sldMasterId id="2147484316" r:id="rId10"/>
    <p:sldMasterId id="2147484348" r:id="rId11"/>
    <p:sldMasterId id="2147484367" r:id="rId12"/>
    <p:sldMasterId id="2147484394" r:id="rId13"/>
    <p:sldMasterId id="2147484413" r:id="rId14"/>
    <p:sldMasterId id="2147484435" r:id="rId15"/>
    <p:sldMasterId id="2147484450" r:id="rId16"/>
  </p:sldMasterIdLst>
  <p:notesMasterIdLst>
    <p:notesMasterId r:id="rId84"/>
  </p:notesMasterIdLst>
  <p:handoutMasterIdLst>
    <p:handoutMasterId r:id="rId85"/>
  </p:handoutMasterIdLst>
  <p:sldIdLst>
    <p:sldId id="1339" r:id="rId17"/>
    <p:sldId id="1344" r:id="rId18"/>
    <p:sldId id="1445" r:id="rId19"/>
    <p:sldId id="1474" r:id="rId20"/>
    <p:sldId id="1475" r:id="rId21"/>
    <p:sldId id="1476" r:id="rId22"/>
    <p:sldId id="1446" r:id="rId23"/>
    <p:sldId id="1473" r:id="rId24"/>
    <p:sldId id="1472" r:id="rId25"/>
    <p:sldId id="1471" r:id="rId26"/>
    <p:sldId id="1477" r:id="rId27"/>
    <p:sldId id="1444" r:id="rId28"/>
    <p:sldId id="1503" r:id="rId29"/>
    <p:sldId id="1433" r:id="rId30"/>
    <p:sldId id="1434" r:id="rId31"/>
    <p:sldId id="1435" r:id="rId32"/>
    <p:sldId id="1499" r:id="rId33"/>
    <p:sldId id="1436" r:id="rId34"/>
    <p:sldId id="1452" r:id="rId35"/>
    <p:sldId id="1504" r:id="rId36"/>
    <p:sldId id="1453" r:id="rId37"/>
    <p:sldId id="1486" r:id="rId38"/>
    <p:sldId id="1479" r:id="rId39"/>
    <p:sldId id="1480" r:id="rId40"/>
    <p:sldId id="1481" r:id="rId41"/>
    <p:sldId id="1482" r:id="rId42"/>
    <p:sldId id="1483" r:id="rId43"/>
    <p:sldId id="1484" r:id="rId44"/>
    <p:sldId id="1485" r:id="rId45"/>
    <p:sldId id="1454" r:id="rId46"/>
    <p:sldId id="1449" r:id="rId47"/>
    <p:sldId id="1450" r:id="rId48"/>
    <p:sldId id="1487" r:id="rId49"/>
    <p:sldId id="1451" r:id="rId50"/>
    <p:sldId id="1447" r:id="rId51"/>
    <p:sldId id="1458" r:id="rId52"/>
    <p:sldId id="1459" r:id="rId53"/>
    <p:sldId id="1460" r:id="rId54"/>
    <p:sldId id="1461" r:id="rId55"/>
    <p:sldId id="1462" r:id="rId56"/>
    <p:sldId id="1488" r:id="rId57"/>
    <p:sldId id="1465" r:id="rId58"/>
    <p:sldId id="1469" r:id="rId59"/>
    <p:sldId id="1470" r:id="rId60"/>
    <p:sldId id="1489" r:id="rId61"/>
    <p:sldId id="1490" r:id="rId62"/>
    <p:sldId id="1500" r:id="rId63"/>
    <p:sldId id="1491" r:id="rId64"/>
    <p:sldId id="1501" r:id="rId65"/>
    <p:sldId id="1493" r:id="rId66"/>
    <p:sldId id="1502" r:id="rId67"/>
    <p:sldId id="1492" r:id="rId68"/>
    <p:sldId id="1494" r:id="rId69"/>
    <p:sldId id="1495" r:id="rId70"/>
    <p:sldId id="1496" r:id="rId71"/>
    <p:sldId id="1497" r:id="rId72"/>
    <p:sldId id="1498" r:id="rId73"/>
    <p:sldId id="1424" r:id="rId74"/>
    <p:sldId id="1248" r:id="rId75"/>
    <p:sldId id="1455" r:id="rId76"/>
    <p:sldId id="1456" r:id="rId77"/>
    <p:sldId id="1457" r:id="rId78"/>
    <p:sldId id="1463" r:id="rId79"/>
    <p:sldId id="1464" r:id="rId80"/>
    <p:sldId id="1466" r:id="rId81"/>
    <p:sldId id="1467" r:id="rId82"/>
    <p:sldId id="1468" r:id="rId8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k Plan" id="{0C8682EF-709C-4DD2-B11B-19E2D910C2A9}">
          <p14:sldIdLst>
            <p14:sldId id="1339"/>
            <p14:sldId id="1344"/>
          </p14:sldIdLst>
        </p14:section>
        <p14:section name="Background Jobs Scenarios" id="{1DA93BB8-F0A7-40EE-8EB6-B105F836B4F6}">
          <p14:sldIdLst>
            <p14:sldId id="1445"/>
            <p14:sldId id="1474"/>
            <p14:sldId id="1475"/>
            <p14:sldId id="1476"/>
          </p14:sldIdLst>
        </p14:section>
        <p14:section name="Azure Web Jobs" id="{9C209F7B-B43F-42AE-8B48-904ADA6E3DA6}">
          <p14:sldIdLst>
            <p14:sldId id="1446"/>
            <p14:sldId id="1473"/>
            <p14:sldId id="1472"/>
            <p14:sldId id="1471"/>
            <p14:sldId id="1477"/>
          </p14:sldIdLst>
        </p14:section>
        <p14:section name="Azure Functions" id="{C367497F-A393-4B26-A968-A782CA282A5F}">
          <p14:sldIdLst>
            <p14:sldId id="1444"/>
            <p14:sldId id="1503"/>
            <p14:sldId id="1433"/>
            <p14:sldId id="1434"/>
            <p14:sldId id="1435"/>
            <p14:sldId id="1499"/>
            <p14:sldId id="1436"/>
            <p14:sldId id="1452"/>
            <p14:sldId id="1504"/>
            <p14:sldId id="1453"/>
            <p14:sldId id="1486"/>
            <p14:sldId id="1479"/>
            <p14:sldId id="1480"/>
            <p14:sldId id="1481"/>
            <p14:sldId id="1482"/>
            <p14:sldId id="1483"/>
            <p14:sldId id="1484"/>
            <p14:sldId id="1485"/>
            <p14:sldId id="1454"/>
            <p14:sldId id="1449"/>
            <p14:sldId id="1450"/>
            <p14:sldId id="1487"/>
            <p14:sldId id="1451"/>
          </p14:sldIdLst>
        </p14:section>
        <p14:section name="Logic Apps" id="{FC3DEF66-437B-488B-85CE-96FBF25BAFAE}">
          <p14:sldIdLst>
            <p14:sldId id="1447"/>
            <p14:sldId id="1458"/>
            <p14:sldId id="1459"/>
            <p14:sldId id="1460"/>
            <p14:sldId id="1461"/>
            <p14:sldId id="1462"/>
            <p14:sldId id="1488"/>
            <p14:sldId id="1465"/>
            <p14:sldId id="1469"/>
            <p14:sldId id="1470"/>
          </p14:sldIdLst>
        </p14:section>
        <p14:section name="Azure Batch" id="{0F9F42E1-2C79-479C-92C9-127B762D4EF7}">
          <p14:sldIdLst>
            <p14:sldId id="1489"/>
            <p14:sldId id="1490"/>
            <p14:sldId id="1500"/>
            <p14:sldId id="1491"/>
            <p14:sldId id="1501"/>
            <p14:sldId id="1493"/>
            <p14:sldId id="1502"/>
            <p14:sldId id="1492"/>
            <p14:sldId id="1494"/>
            <p14:sldId id="1495"/>
            <p14:sldId id="1496"/>
            <p14:sldId id="1497"/>
            <p14:sldId id="1498"/>
          </p14:sldIdLst>
        </p14:section>
        <p14:section name="Ending" id="{A05476E4-AC87-4AC9-ADB6-C66CE1D017E2}">
          <p14:sldIdLst>
            <p14:sldId id="1424"/>
            <p14:sldId id="1248"/>
          </p14:sldIdLst>
        </p14:section>
        <p14:section name="Appendix" id="{524E79BB-307B-4FD9-9A18-7660F0DDC105}">
          <p14:sldIdLst>
            <p14:sldId id="1455"/>
            <p14:sldId id="1456"/>
            <p14:sldId id="1457"/>
            <p14:sldId id="1463"/>
            <p14:sldId id="1464"/>
            <p14:sldId id="1466"/>
            <p14:sldId id="1467"/>
            <p14:sldId id="14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Adrián Hernandez Becerril" initials="AHB" lastIdx="5" clrIdx="4">
    <p:extLst>
      <p:ext uri="{19B8F6BF-5375-455C-9EA6-DF929625EA0E}">
        <p15:presenceInfo xmlns:p15="http://schemas.microsoft.com/office/powerpoint/2012/main" userId="S-1-5-21-124525095-708259637-1543119021-1183259" providerId="AD"/>
      </p:ext>
    </p:extLst>
  </p:cmAuthor>
  <p:cmAuthor id="5" name="Michal Morciniec" initials="MM" lastIdx="6" clrIdx="5">
    <p:extLst>
      <p:ext uri="{19B8F6BF-5375-455C-9EA6-DF929625EA0E}">
        <p15:presenceInfo xmlns:p15="http://schemas.microsoft.com/office/powerpoint/2012/main" userId="S-1-5-21-1721254763-462695806-1538882281-2567573" providerId="AD"/>
      </p:ext>
    </p:extLst>
  </p:cmAuthor>
  <p:cmAuthor id="6" name="Eumar Assis" initials="EA" lastIdx="9" clrIdx="6">
    <p:extLst>
      <p:ext uri="{19B8F6BF-5375-455C-9EA6-DF929625EA0E}">
        <p15:presenceInfo xmlns:p15="http://schemas.microsoft.com/office/powerpoint/2012/main" userId="S-1-5-21-124525095-708259637-1543119021-14955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0078D7"/>
    <a:srgbClr val="00188F"/>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61" autoAdjust="0"/>
  </p:normalViewPr>
  <p:slideViewPr>
    <p:cSldViewPr snapToGrid="0">
      <p:cViewPr varScale="1">
        <p:scale>
          <a:sx n="64" d="100"/>
          <a:sy n="64" d="100"/>
        </p:scale>
        <p:origin x="1149" y="51"/>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slide" Target="slides/slide47.xml"/><Relationship Id="rId68" Type="http://schemas.openxmlformats.org/officeDocument/2006/relationships/slide" Target="slides/slide52.xml"/><Relationship Id="rId76" Type="http://schemas.openxmlformats.org/officeDocument/2006/relationships/slide" Target="slides/slide60.xml"/><Relationship Id="rId84" Type="http://schemas.openxmlformats.org/officeDocument/2006/relationships/notesMaster" Target="notesMasters/notesMaster1.xml"/><Relationship Id="rId89" Type="http://schemas.openxmlformats.org/officeDocument/2006/relationships/theme" Target="theme/theme1.xml"/><Relationship Id="rId7" Type="http://schemas.openxmlformats.org/officeDocument/2006/relationships/slideMaster" Target="slideMasters/slideMaster3.xml"/><Relationship Id="rId71" Type="http://schemas.openxmlformats.org/officeDocument/2006/relationships/slide" Target="slides/slide55.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13.xml"/><Relationship Id="rId11" Type="http://schemas.openxmlformats.org/officeDocument/2006/relationships/slideMaster" Target="slideMasters/slideMaster7.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slide" Target="slides/slide58.xml"/><Relationship Id="rId79" Type="http://schemas.openxmlformats.org/officeDocument/2006/relationships/slide" Target="slides/slide63.xml"/><Relationship Id="rId87"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slide" Target="slides/slide45.xml"/><Relationship Id="rId82" Type="http://schemas.openxmlformats.org/officeDocument/2006/relationships/slide" Target="slides/slide66.xml"/><Relationship Id="rId90" Type="http://schemas.openxmlformats.org/officeDocument/2006/relationships/tableStyles" Target="tableStyles.xml"/><Relationship Id="rId19" Type="http://schemas.openxmlformats.org/officeDocument/2006/relationships/slide" Target="slides/slide3.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4.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6.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2B6514-68EB-42F6-B098-52A33F141489}" type="doc">
      <dgm:prSet loTypeId="urn:microsoft.com/office/officeart/2005/8/layout/vList5" loCatId="list" qsTypeId="urn:microsoft.com/office/officeart/2005/8/quickstyle/simple1" qsCatId="simple" csTypeId="urn:microsoft.com/office/officeart/2005/8/colors/accent4_2" csCatId="accent4" phldr="1"/>
      <dgm:spPr/>
      <dgm:t>
        <a:bodyPr/>
        <a:lstStyle/>
        <a:p>
          <a:endParaRPr lang="en-US"/>
        </a:p>
      </dgm:t>
    </dgm:pt>
    <dgm:pt modelId="{8830D389-8AD4-4AFE-9BBE-BBCDCB1A5B0B}">
      <dgm:prSet phldrT="[Text]" custT="1"/>
      <dgm:spPr/>
      <dgm:t>
        <a:bodyPr/>
        <a:lstStyle/>
        <a:p>
          <a:r>
            <a:rPr lang="en-US" sz="1800"/>
            <a:t>Integration Account</a:t>
          </a:r>
        </a:p>
      </dgm:t>
    </dgm:pt>
    <dgm:pt modelId="{4B5001D1-8EA1-406D-822F-630B1CB9B274}" type="parTrans" cxnId="{DC174D8F-6F44-479F-BC37-079C5EAABB2A}">
      <dgm:prSet/>
      <dgm:spPr/>
      <dgm:t>
        <a:bodyPr/>
        <a:lstStyle/>
        <a:p>
          <a:endParaRPr lang="en-US"/>
        </a:p>
      </dgm:t>
    </dgm:pt>
    <dgm:pt modelId="{D8B89513-F452-4E21-942D-DBB773BFAA6E}" type="sibTrans" cxnId="{DC174D8F-6F44-479F-BC37-079C5EAABB2A}">
      <dgm:prSet/>
      <dgm:spPr/>
      <dgm:t>
        <a:bodyPr/>
        <a:lstStyle/>
        <a:p>
          <a:endParaRPr lang="en-US"/>
        </a:p>
      </dgm:t>
    </dgm:pt>
    <dgm:pt modelId="{C2818F5F-A652-46B9-819D-96D3D6826612}">
      <dgm:prSet phldrT="[Text]" custT="1"/>
      <dgm:spPr/>
      <dgm:t>
        <a:bodyPr anchor="ctr"/>
        <a:lstStyle/>
        <a:p>
          <a:r>
            <a:rPr lang="en-US" sz="1600"/>
            <a:t>Includes Entity Metadata</a:t>
          </a:r>
        </a:p>
      </dgm:t>
    </dgm:pt>
    <dgm:pt modelId="{248AABAD-70BB-4552-A713-6F560C5BB90F}" type="parTrans" cxnId="{153D6FF4-4A64-4125-B6CA-E4D4C64BC719}">
      <dgm:prSet/>
      <dgm:spPr/>
      <dgm:t>
        <a:bodyPr/>
        <a:lstStyle/>
        <a:p>
          <a:endParaRPr lang="en-US"/>
        </a:p>
      </dgm:t>
    </dgm:pt>
    <dgm:pt modelId="{6CB24D43-DEFB-439A-B295-E4031D609C36}" type="sibTrans" cxnId="{153D6FF4-4A64-4125-B6CA-E4D4C64BC719}">
      <dgm:prSet/>
      <dgm:spPr/>
      <dgm:t>
        <a:bodyPr/>
        <a:lstStyle/>
        <a:p>
          <a:endParaRPr lang="en-US"/>
        </a:p>
      </dgm:t>
    </dgm:pt>
    <dgm:pt modelId="{B2DBE072-2020-40E1-871B-6C5E84C9D4B2}">
      <dgm:prSet phldrT="[Text]" custT="1"/>
      <dgm:spPr/>
      <dgm:t>
        <a:bodyPr/>
        <a:lstStyle/>
        <a:p>
          <a:r>
            <a:rPr lang="en-US" sz="1800"/>
            <a:t>EDI</a:t>
          </a:r>
        </a:p>
      </dgm:t>
    </dgm:pt>
    <dgm:pt modelId="{9481DFE4-B4A9-4412-B186-E0DCE4B9723A}" type="parTrans" cxnId="{15561636-230D-4ABB-BE13-536026B0E3E8}">
      <dgm:prSet/>
      <dgm:spPr/>
      <dgm:t>
        <a:bodyPr/>
        <a:lstStyle/>
        <a:p>
          <a:endParaRPr lang="en-US"/>
        </a:p>
      </dgm:t>
    </dgm:pt>
    <dgm:pt modelId="{684F119E-BE64-4868-A5E7-734BB4BCF213}" type="sibTrans" cxnId="{15561636-230D-4ABB-BE13-536026B0E3E8}">
      <dgm:prSet/>
      <dgm:spPr/>
      <dgm:t>
        <a:bodyPr/>
        <a:lstStyle/>
        <a:p>
          <a:endParaRPr lang="en-US"/>
        </a:p>
      </dgm:t>
    </dgm:pt>
    <dgm:pt modelId="{3394AAAE-66F9-4C9C-8856-33CB2FB6849F}">
      <dgm:prSet phldrT="[Text]" custT="1"/>
      <dgm:spPr/>
      <dgm:t>
        <a:bodyPr/>
        <a:lstStyle/>
        <a:p>
          <a:r>
            <a:rPr lang="en-US" sz="1800"/>
            <a:t>XML &amp; Flat file Processing</a:t>
          </a:r>
        </a:p>
      </dgm:t>
    </dgm:pt>
    <dgm:pt modelId="{F46E4B33-1936-4C29-9178-F6CEFAAD0EFA}" type="parTrans" cxnId="{BD8221AE-7913-4A58-B589-52FE1457A4C6}">
      <dgm:prSet/>
      <dgm:spPr/>
      <dgm:t>
        <a:bodyPr/>
        <a:lstStyle/>
        <a:p>
          <a:endParaRPr lang="en-US"/>
        </a:p>
      </dgm:t>
    </dgm:pt>
    <dgm:pt modelId="{FEE073AE-E904-44EC-B578-849F15668FB0}" type="sibTrans" cxnId="{BD8221AE-7913-4A58-B589-52FE1457A4C6}">
      <dgm:prSet/>
      <dgm:spPr/>
      <dgm:t>
        <a:bodyPr/>
        <a:lstStyle/>
        <a:p>
          <a:endParaRPr lang="en-US"/>
        </a:p>
      </dgm:t>
    </dgm:pt>
    <dgm:pt modelId="{E1ECA053-60D6-4273-B05C-3DD94B25A218}">
      <dgm:prSet phldrT="[Text]" custT="1"/>
      <dgm:spPr/>
      <dgm:t>
        <a:bodyPr anchor="ctr"/>
        <a:lstStyle/>
        <a:p>
          <a:r>
            <a:rPr lang="en-US" sz="1600"/>
            <a:t>AS2 Encode and Decode</a:t>
          </a:r>
        </a:p>
      </dgm:t>
    </dgm:pt>
    <dgm:pt modelId="{0BE16996-1679-463F-9CD5-6B14807BE340}" type="parTrans" cxnId="{2EAC4C54-1778-4CD6-9900-80894FBA873A}">
      <dgm:prSet/>
      <dgm:spPr/>
      <dgm:t>
        <a:bodyPr/>
        <a:lstStyle/>
        <a:p>
          <a:endParaRPr lang="en-US"/>
        </a:p>
      </dgm:t>
    </dgm:pt>
    <dgm:pt modelId="{F8D40CA4-12E4-492C-8411-C845E29BC923}" type="sibTrans" cxnId="{2EAC4C54-1778-4CD6-9900-80894FBA873A}">
      <dgm:prSet/>
      <dgm:spPr/>
      <dgm:t>
        <a:bodyPr/>
        <a:lstStyle/>
        <a:p>
          <a:endParaRPr lang="en-US"/>
        </a:p>
      </dgm:t>
    </dgm:pt>
    <dgm:pt modelId="{A6677667-E06A-4209-BCED-0BE73386E2A3}">
      <dgm:prSet phldrT="[Text]" custT="1"/>
      <dgm:spPr/>
      <dgm:t>
        <a:bodyPr anchor="ctr"/>
        <a:lstStyle/>
        <a:p>
          <a:r>
            <a:rPr lang="en-US" sz="1600"/>
            <a:t>X12 Encode and Decode</a:t>
          </a:r>
        </a:p>
      </dgm:t>
    </dgm:pt>
    <dgm:pt modelId="{1AA0C291-66F1-492E-BF16-163D7899DCD2}" type="parTrans" cxnId="{3A6207EF-D5E4-45DB-991B-33F78C2CB8D1}">
      <dgm:prSet/>
      <dgm:spPr/>
      <dgm:t>
        <a:bodyPr/>
        <a:lstStyle/>
        <a:p>
          <a:endParaRPr lang="en-US"/>
        </a:p>
      </dgm:t>
    </dgm:pt>
    <dgm:pt modelId="{B964331C-28BF-4E29-BAF6-BF0BC416EDC8}" type="sibTrans" cxnId="{3A6207EF-D5E4-45DB-991B-33F78C2CB8D1}">
      <dgm:prSet/>
      <dgm:spPr/>
      <dgm:t>
        <a:bodyPr/>
        <a:lstStyle/>
        <a:p>
          <a:endParaRPr lang="en-US"/>
        </a:p>
      </dgm:t>
    </dgm:pt>
    <dgm:pt modelId="{EA67BCBF-0A8D-4F58-8AB5-79A65538C2E8}">
      <dgm:prSet phldrT="[Text]" custT="1"/>
      <dgm:spPr/>
      <dgm:t>
        <a:bodyPr anchor="ctr"/>
        <a:lstStyle/>
        <a:p>
          <a:r>
            <a:rPr lang="en-US" sz="1600"/>
            <a:t>XML Validation</a:t>
          </a:r>
        </a:p>
      </dgm:t>
    </dgm:pt>
    <dgm:pt modelId="{0911EA04-839F-45EB-87AB-334FDBE6EF71}" type="parTrans" cxnId="{4961FD01-F701-4C71-829A-FDA6C49DA2CF}">
      <dgm:prSet/>
      <dgm:spPr/>
      <dgm:t>
        <a:bodyPr/>
        <a:lstStyle/>
        <a:p>
          <a:endParaRPr lang="en-US"/>
        </a:p>
      </dgm:t>
    </dgm:pt>
    <dgm:pt modelId="{FD1CE987-30FA-47C5-A6B4-6234F4B9B559}" type="sibTrans" cxnId="{4961FD01-F701-4C71-829A-FDA6C49DA2CF}">
      <dgm:prSet/>
      <dgm:spPr/>
      <dgm:t>
        <a:bodyPr/>
        <a:lstStyle/>
        <a:p>
          <a:endParaRPr lang="en-US"/>
        </a:p>
      </dgm:t>
    </dgm:pt>
    <dgm:pt modelId="{75504999-AC53-4C70-8351-FED1517960B3}">
      <dgm:prSet phldrT="[Text]" custT="1"/>
      <dgm:spPr/>
      <dgm:t>
        <a:bodyPr anchor="ctr"/>
        <a:lstStyle/>
        <a:p>
          <a:r>
            <a:rPr lang="en-US" sz="1600"/>
            <a:t>XSLT Transformation</a:t>
          </a:r>
        </a:p>
      </dgm:t>
    </dgm:pt>
    <dgm:pt modelId="{39E43B86-FDD4-4FD7-8C74-D396F80CD70F}" type="parTrans" cxnId="{2D76DF76-42D6-4FBE-9AAE-5D0ADC3878B1}">
      <dgm:prSet/>
      <dgm:spPr/>
      <dgm:t>
        <a:bodyPr/>
        <a:lstStyle/>
        <a:p>
          <a:endParaRPr lang="en-US"/>
        </a:p>
      </dgm:t>
    </dgm:pt>
    <dgm:pt modelId="{00DEF6FE-A4E0-48D7-BE0F-C953BE56C176}" type="sibTrans" cxnId="{2D76DF76-42D6-4FBE-9AAE-5D0ADC3878B1}">
      <dgm:prSet/>
      <dgm:spPr/>
      <dgm:t>
        <a:bodyPr/>
        <a:lstStyle/>
        <a:p>
          <a:endParaRPr lang="en-US"/>
        </a:p>
      </dgm:t>
    </dgm:pt>
    <dgm:pt modelId="{6FEB242A-C75A-4D39-852C-B36BA21A1CC5}">
      <dgm:prSet phldrT="[Text]" custT="1"/>
      <dgm:spPr/>
      <dgm:t>
        <a:bodyPr anchor="ctr"/>
        <a:lstStyle/>
        <a:p>
          <a:r>
            <a:rPr lang="en-US" sz="1600"/>
            <a:t>Convert flat files e.g. CSV to and from XML and convert between JSON and XML</a:t>
          </a:r>
        </a:p>
      </dgm:t>
    </dgm:pt>
    <dgm:pt modelId="{26E7F76F-F56F-4B76-AF27-15C3008BC735}" type="parTrans" cxnId="{C26D4B9B-D097-4F1C-BDA7-E4E65FCEC8C8}">
      <dgm:prSet/>
      <dgm:spPr/>
      <dgm:t>
        <a:bodyPr/>
        <a:lstStyle/>
        <a:p>
          <a:endParaRPr lang="en-US"/>
        </a:p>
      </dgm:t>
    </dgm:pt>
    <dgm:pt modelId="{F1887786-4103-4421-AD2C-A4EA294DEE51}" type="sibTrans" cxnId="{C26D4B9B-D097-4F1C-BDA7-E4E65FCEC8C8}">
      <dgm:prSet/>
      <dgm:spPr/>
      <dgm:t>
        <a:bodyPr/>
        <a:lstStyle/>
        <a:p>
          <a:endParaRPr lang="en-US"/>
        </a:p>
      </dgm:t>
    </dgm:pt>
    <dgm:pt modelId="{C0CDAE5A-2ED4-4C96-9C28-BE9F719E0CE0}">
      <dgm:prSet phldrT="[Text]" custT="1"/>
      <dgm:spPr/>
      <dgm:t>
        <a:bodyPr/>
        <a:lstStyle/>
        <a:p>
          <a:r>
            <a:rPr lang="en-US" sz="1600"/>
            <a:t>EDIFACT Encode and Decode</a:t>
          </a:r>
        </a:p>
      </dgm:t>
    </dgm:pt>
    <dgm:pt modelId="{DCF6B994-DDA3-4006-8C0C-78A5E214E685}" type="parTrans" cxnId="{C5929855-D799-459A-8BD4-78DC6191B2CA}">
      <dgm:prSet/>
      <dgm:spPr/>
      <dgm:t>
        <a:bodyPr/>
        <a:lstStyle/>
        <a:p>
          <a:endParaRPr lang="en-US"/>
        </a:p>
      </dgm:t>
    </dgm:pt>
    <dgm:pt modelId="{EEE93052-5303-4D7F-91EA-4FDFB7551723}" type="sibTrans" cxnId="{C5929855-D799-459A-8BD4-78DC6191B2CA}">
      <dgm:prSet/>
      <dgm:spPr/>
      <dgm:t>
        <a:bodyPr/>
        <a:lstStyle/>
        <a:p>
          <a:endParaRPr lang="en-US"/>
        </a:p>
      </dgm:t>
    </dgm:pt>
    <dgm:pt modelId="{B755D63A-33E6-479A-ACD8-ECFE8DBCE22F}">
      <dgm:prSet phldrT="[Text]" custT="1"/>
      <dgm:spPr/>
      <dgm:t>
        <a:bodyPr anchor="ctr"/>
        <a:lstStyle/>
        <a:p>
          <a:r>
            <a:rPr lang="en-US" sz="1600"/>
            <a:t>Integration Account entity look up</a:t>
          </a:r>
        </a:p>
      </dgm:t>
    </dgm:pt>
    <dgm:pt modelId="{957CB4CF-56F6-4C57-B6CB-66CC5F8743EA}" type="parTrans" cxnId="{645D63A2-276C-4DA6-A971-374B564BDB10}">
      <dgm:prSet/>
      <dgm:spPr/>
      <dgm:t>
        <a:bodyPr/>
        <a:lstStyle/>
        <a:p>
          <a:endParaRPr lang="en-US"/>
        </a:p>
      </dgm:t>
    </dgm:pt>
    <dgm:pt modelId="{68418ABE-FE97-42DC-AB5E-FDFA33E2F3D3}" type="sibTrans" cxnId="{645D63A2-276C-4DA6-A971-374B564BDB10}">
      <dgm:prSet/>
      <dgm:spPr/>
      <dgm:t>
        <a:bodyPr/>
        <a:lstStyle/>
        <a:p>
          <a:endParaRPr lang="en-US"/>
        </a:p>
      </dgm:t>
    </dgm:pt>
    <dgm:pt modelId="{92878912-A8CC-45C1-B304-E1CD06B87BDC}">
      <dgm:prSet phldrT="[Text]" custT="1"/>
      <dgm:spPr/>
      <dgm:t>
        <a:bodyPr anchor="ctr"/>
        <a:lstStyle/>
        <a:p>
          <a:r>
            <a:rPr lang="en-US" sz="1600"/>
            <a:t>Partner resolution</a:t>
          </a:r>
        </a:p>
      </dgm:t>
    </dgm:pt>
    <dgm:pt modelId="{AC4EF53E-1EBC-41A9-94F4-A2E1CFC69D4C}" type="parTrans" cxnId="{4B699100-3820-4AFE-AD7B-8A4C24161911}">
      <dgm:prSet/>
      <dgm:spPr/>
      <dgm:t>
        <a:bodyPr/>
        <a:lstStyle/>
        <a:p>
          <a:endParaRPr lang="en-US"/>
        </a:p>
      </dgm:t>
    </dgm:pt>
    <dgm:pt modelId="{B03C0B83-E34E-4159-AE53-79466CA1C835}" type="sibTrans" cxnId="{4B699100-3820-4AFE-AD7B-8A4C24161911}">
      <dgm:prSet/>
      <dgm:spPr/>
      <dgm:t>
        <a:bodyPr/>
        <a:lstStyle/>
        <a:p>
          <a:endParaRPr lang="en-US"/>
        </a:p>
      </dgm:t>
    </dgm:pt>
    <dgm:pt modelId="{A115DA29-D12D-4D26-851B-8D3604920DDC}">
      <dgm:prSet phldrT="[Text]" custT="1"/>
      <dgm:spPr/>
      <dgm:t>
        <a:bodyPr anchor="ctr"/>
        <a:lstStyle/>
        <a:p>
          <a:r>
            <a:rPr lang="en-US" sz="1600"/>
            <a:t>XPath support</a:t>
          </a:r>
        </a:p>
      </dgm:t>
    </dgm:pt>
    <dgm:pt modelId="{55E5CC7C-60E1-4AA1-8B40-72B91800562C}" type="parTrans" cxnId="{D06BADB2-B4FB-47C9-A931-7B9DECC7FD8A}">
      <dgm:prSet/>
      <dgm:spPr/>
      <dgm:t>
        <a:bodyPr/>
        <a:lstStyle/>
        <a:p>
          <a:endParaRPr lang="en-US"/>
        </a:p>
      </dgm:t>
    </dgm:pt>
    <dgm:pt modelId="{CD8203D6-82FE-4F1A-950A-6457635520DE}" type="sibTrans" cxnId="{D06BADB2-B4FB-47C9-A931-7B9DECC7FD8A}">
      <dgm:prSet/>
      <dgm:spPr/>
      <dgm:t>
        <a:bodyPr/>
        <a:lstStyle/>
        <a:p>
          <a:endParaRPr lang="en-US"/>
        </a:p>
      </dgm:t>
    </dgm:pt>
    <dgm:pt modelId="{B430315C-E43F-46DD-BA82-E5D3DC7B6C56}" type="pres">
      <dgm:prSet presAssocID="{0F2B6514-68EB-42F6-B098-52A33F141489}" presName="Name0" presStyleCnt="0">
        <dgm:presLayoutVars>
          <dgm:dir/>
          <dgm:animLvl val="lvl"/>
          <dgm:resizeHandles val="exact"/>
        </dgm:presLayoutVars>
      </dgm:prSet>
      <dgm:spPr/>
    </dgm:pt>
    <dgm:pt modelId="{4B1620C2-6CB7-4503-B4EF-7B4CDE310FB2}" type="pres">
      <dgm:prSet presAssocID="{3394AAAE-66F9-4C9C-8856-33CB2FB6849F}" presName="linNode" presStyleCnt="0"/>
      <dgm:spPr/>
    </dgm:pt>
    <dgm:pt modelId="{AB891801-6EE9-4726-B2C6-587CF11952B2}" type="pres">
      <dgm:prSet presAssocID="{3394AAAE-66F9-4C9C-8856-33CB2FB6849F}" presName="parentText" presStyleLbl="node1" presStyleIdx="0" presStyleCnt="3">
        <dgm:presLayoutVars>
          <dgm:chMax val="1"/>
          <dgm:bulletEnabled val="1"/>
        </dgm:presLayoutVars>
      </dgm:prSet>
      <dgm:spPr/>
    </dgm:pt>
    <dgm:pt modelId="{14B8B21E-DF1C-4297-8CD9-2C527A39F9F9}" type="pres">
      <dgm:prSet presAssocID="{3394AAAE-66F9-4C9C-8856-33CB2FB6849F}" presName="descendantText" presStyleLbl="alignAccFollowNode1" presStyleIdx="0" presStyleCnt="3" custScaleY="114980">
        <dgm:presLayoutVars>
          <dgm:bulletEnabled val="1"/>
        </dgm:presLayoutVars>
      </dgm:prSet>
      <dgm:spPr/>
    </dgm:pt>
    <dgm:pt modelId="{ABEAA7D3-AE00-4A42-8788-0AFD9328CA1C}" type="pres">
      <dgm:prSet presAssocID="{FEE073AE-E904-44EC-B578-849F15668FB0}" presName="sp" presStyleCnt="0"/>
      <dgm:spPr/>
    </dgm:pt>
    <dgm:pt modelId="{E0378ACC-A193-4B32-8BAA-6DDD714FFF0D}" type="pres">
      <dgm:prSet presAssocID="{B2DBE072-2020-40E1-871B-6C5E84C9D4B2}" presName="linNode" presStyleCnt="0"/>
      <dgm:spPr/>
    </dgm:pt>
    <dgm:pt modelId="{2BD5D3D0-68A3-4D1F-BAC6-8A4F20FBCC10}" type="pres">
      <dgm:prSet presAssocID="{B2DBE072-2020-40E1-871B-6C5E84C9D4B2}" presName="parentText" presStyleLbl="node1" presStyleIdx="1" presStyleCnt="3">
        <dgm:presLayoutVars>
          <dgm:chMax val="1"/>
          <dgm:bulletEnabled val="1"/>
        </dgm:presLayoutVars>
      </dgm:prSet>
      <dgm:spPr/>
    </dgm:pt>
    <dgm:pt modelId="{1F200174-B38F-47C6-A122-896836474252}" type="pres">
      <dgm:prSet presAssocID="{B2DBE072-2020-40E1-871B-6C5E84C9D4B2}" presName="descendantText" presStyleLbl="alignAccFollowNode1" presStyleIdx="1" presStyleCnt="3" custScaleY="107417">
        <dgm:presLayoutVars>
          <dgm:bulletEnabled val="1"/>
        </dgm:presLayoutVars>
      </dgm:prSet>
      <dgm:spPr/>
    </dgm:pt>
    <dgm:pt modelId="{9B4E9ABA-AAD2-49C8-9974-A8B40DEDC4EB}" type="pres">
      <dgm:prSet presAssocID="{684F119E-BE64-4868-A5E7-734BB4BCF213}" presName="sp" presStyleCnt="0"/>
      <dgm:spPr/>
    </dgm:pt>
    <dgm:pt modelId="{AAD011F3-0FF7-42AB-B3E3-44C4BAF6461F}" type="pres">
      <dgm:prSet presAssocID="{8830D389-8AD4-4AFE-9BBE-BBCDCB1A5B0B}" presName="linNode" presStyleCnt="0"/>
      <dgm:spPr/>
    </dgm:pt>
    <dgm:pt modelId="{2AD7639E-1057-46F9-8734-FF7D6B05E334}" type="pres">
      <dgm:prSet presAssocID="{8830D389-8AD4-4AFE-9BBE-BBCDCB1A5B0B}" presName="parentText" presStyleLbl="node1" presStyleIdx="2" presStyleCnt="3">
        <dgm:presLayoutVars>
          <dgm:chMax val="1"/>
          <dgm:bulletEnabled val="1"/>
        </dgm:presLayoutVars>
      </dgm:prSet>
      <dgm:spPr/>
    </dgm:pt>
    <dgm:pt modelId="{58179084-F598-4D2A-B4BB-89938312C681}" type="pres">
      <dgm:prSet presAssocID="{8830D389-8AD4-4AFE-9BBE-BBCDCB1A5B0B}" presName="descendantText" presStyleLbl="alignAccFollowNode1" presStyleIdx="2" presStyleCnt="3" custScaleY="107482">
        <dgm:presLayoutVars>
          <dgm:bulletEnabled val="1"/>
        </dgm:presLayoutVars>
      </dgm:prSet>
      <dgm:spPr/>
    </dgm:pt>
  </dgm:ptLst>
  <dgm:cxnLst>
    <dgm:cxn modelId="{4B699100-3820-4AFE-AD7B-8A4C24161911}" srcId="{8830D389-8AD4-4AFE-9BBE-BBCDCB1A5B0B}" destId="{92878912-A8CC-45C1-B304-E1CD06B87BDC}" srcOrd="2" destOrd="0" parTransId="{AC4EF53E-1EBC-41A9-94F4-A2E1CFC69D4C}" sibTransId="{B03C0B83-E34E-4159-AE53-79466CA1C835}"/>
    <dgm:cxn modelId="{4961FD01-F701-4C71-829A-FDA6C49DA2CF}" srcId="{3394AAAE-66F9-4C9C-8856-33CB2FB6849F}" destId="{EA67BCBF-0A8D-4F58-8AB5-79A65538C2E8}" srcOrd="0" destOrd="0" parTransId="{0911EA04-839F-45EB-87AB-334FDBE6EF71}" sibTransId="{FD1CE987-30FA-47C5-A6B4-6234F4B9B559}"/>
    <dgm:cxn modelId="{67B72617-4B99-4388-B05A-B277DC2124DE}" type="presOf" srcId="{B755D63A-33E6-479A-ACD8-ECFE8DBCE22F}" destId="{58179084-F598-4D2A-B4BB-89938312C681}" srcOrd="0" destOrd="0" presId="urn:microsoft.com/office/officeart/2005/8/layout/vList5"/>
    <dgm:cxn modelId="{15632A17-37F1-4A72-81F3-EE790FDD4B99}" type="presOf" srcId="{EA67BCBF-0A8D-4F58-8AB5-79A65538C2E8}" destId="{14B8B21E-DF1C-4297-8CD9-2C527A39F9F9}" srcOrd="0" destOrd="0" presId="urn:microsoft.com/office/officeart/2005/8/layout/vList5"/>
    <dgm:cxn modelId="{4829B226-1BA2-419D-AEE8-C11FCAFFBA2A}" type="presOf" srcId="{C2818F5F-A652-46B9-819D-96D3D6826612}" destId="{58179084-F598-4D2A-B4BB-89938312C681}" srcOrd="0" destOrd="1" presId="urn:microsoft.com/office/officeart/2005/8/layout/vList5"/>
    <dgm:cxn modelId="{15561636-230D-4ABB-BE13-536026B0E3E8}" srcId="{0F2B6514-68EB-42F6-B098-52A33F141489}" destId="{B2DBE072-2020-40E1-871B-6C5E84C9D4B2}" srcOrd="1" destOrd="0" parTransId="{9481DFE4-B4A9-4412-B186-E0DCE4B9723A}" sibTransId="{684F119E-BE64-4868-A5E7-734BB4BCF213}"/>
    <dgm:cxn modelId="{A6C3FB5B-B83D-41AF-BA59-C33DAE9E954E}" type="presOf" srcId="{3394AAAE-66F9-4C9C-8856-33CB2FB6849F}" destId="{AB891801-6EE9-4726-B2C6-587CF11952B2}" srcOrd="0" destOrd="0" presId="urn:microsoft.com/office/officeart/2005/8/layout/vList5"/>
    <dgm:cxn modelId="{0DBADE51-526B-472C-B9DB-ADF7933A3648}" type="presOf" srcId="{B2DBE072-2020-40E1-871B-6C5E84C9D4B2}" destId="{2BD5D3D0-68A3-4D1F-BAC6-8A4F20FBCC10}" srcOrd="0" destOrd="0" presId="urn:microsoft.com/office/officeart/2005/8/layout/vList5"/>
    <dgm:cxn modelId="{2EAC4C54-1778-4CD6-9900-80894FBA873A}" srcId="{B2DBE072-2020-40E1-871B-6C5E84C9D4B2}" destId="{E1ECA053-60D6-4273-B05C-3DD94B25A218}" srcOrd="0" destOrd="0" parTransId="{0BE16996-1679-463F-9CD5-6B14807BE340}" sibTransId="{F8D40CA4-12E4-492C-8411-C845E29BC923}"/>
    <dgm:cxn modelId="{C5929855-D799-459A-8BD4-78DC6191B2CA}" srcId="{B2DBE072-2020-40E1-871B-6C5E84C9D4B2}" destId="{C0CDAE5A-2ED4-4C96-9C28-BE9F719E0CE0}" srcOrd="2" destOrd="0" parTransId="{DCF6B994-DDA3-4006-8C0C-78A5E214E685}" sibTransId="{EEE93052-5303-4D7F-91EA-4FDFB7551723}"/>
    <dgm:cxn modelId="{2D76DF76-42D6-4FBE-9AAE-5D0ADC3878B1}" srcId="{3394AAAE-66F9-4C9C-8856-33CB2FB6849F}" destId="{75504999-AC53-4C70-8351-FED1517960B3}" srcOrd="1" destOrd="0" parTransId="{39E43B86-FDD4-4FD7-8C74-D396F80CD70F}" sibTransId="{00DEF6FE-A4E0-48D7-BE0F-C953BE56C176}"/>
    <dgm:cxn modelId="{A1FBC977-AB20-4835-88C4-21816B7A7F57}" type="presOf" srcId="{75504999-AC53-4C70-8351-FED1517960B3}" destId="{14B8B21E-DF1C-4297-8CD9-2C527A39F9F9}" srcOrd="0" destOrd="1" presId="urn:microsoft.com/office/officeart/2005/8/layout/vList5"/>
    <dgm:cxn modelId="{C4319558-77D4-41CF-AD3D-EEBD67146D2A}" type="presOf" srcId="{E1ECA053-60D6-4273-B05C-3DD94B25A218}" destId="{1F200174-B38F-47C6-A122-896836474252}" srcOrd="0" destOrd="0" presId="urn:microsoft.com/office/officeart/2005/8/layout/vList5"/>
    <dgm:cxn modelId="{58A8158B-E633-4CA0-933E-C2940868F9AE}" type="presOf" srcId="{A6677667-E06A-4209-BCED-0BE73386E2A3}" destId="{1F200174-B38F-47C6-A122-896836474252}" srcOrd="0" destOrd="1" presId="urn:microsoft.com/office/officeart/2005/8/layout/vList5"/>
    <dgm:cxn modelId="{DC174D8F-6F44-479F-BC37-079C5EAABB2A}" srcId="{0F2B6514-68EB-42F6-B098-52A33F141489}" destId="{8830D389-8AD4-4AFE-9BBE-BBCDCB1A5B0B}" srcOrd="2" destOrd="0" parTransId="{4B5001D1-8EA1-406D-822F-630B1CB9B274}" sibTransId="{D8B89513-F452-4E21-942D-DBB773BFAA6E}"/>
    <dgm:cxn modelId="{C26D4B9B-D097-4F1C-BDA7-E4E65FCEC8C8}" srcId="{3394AAAE-66F9-4C9C-8856-33CB2FB6849F}" destId="{6FEB242A-C75A-4D39-852C-B36BA21A1CC5}" srcOrd="2" destOrd="0" parTransId="{26E7F76F-F56F-4B76-AF27-15C3008BC735}" sibTransId="{F1887786-4103-4421-AD2C-A4EA294DEE51}"/>
    <dgm:cxn modelId="{645D63A2-276C-4DA6-A971-374B564BDB10}" srcId="{8830D389-8AD4-4AFE-9BBE-BBCDCB1A5B0B}" destId="{B755D63A-33E6-479A-ACD8-ECFE8DBCE22F}" srcOrd="0" destOrd="0" parTransId="{957CB4CF-56F6-4C57-B6CB-66CC5F8743EA}" sibTransId="{68418ABE-FE97-42DC-AB5E-FDFA33E2F3D3}"/>
    <dgm:cxn modelId="{BD8221AE-7913-4A58-B589-52FE1457A4C6}" srcId="{0F2B6514-68EB-42F6-B098-52A33F141489}" destId="{3394AAAE-66F9-4C9C-8856-33CB2FB6849F}" srcOrd="0" destOrd="0" parTransId="{F46E4B33-1936-4C29-9178-F6CEFAAD0EFA}" sibTransId="{FEE073AE-E904-44EC-B578-849F15668FB0}"/>
    <dgm:cxn modelId="{D06BADB2-B4FB-47C9-A931-7B9DECC7FD8A}" srcId="{3394AAAE-66F9-4C9C-8856-33CB2FB6849F}" destId="{A115DA29-D12D-4D26-851B-8D3604920DDC}" srcOrd="3" destOrd="0" parTransId="{55E5CC7C-60E1-4AA1-8B40-72B91800562C}" sibTransId="{CD8203D6-82FE-4F1A-950A-6457635520DE}"/>
    <dgm:cxn modelId="{F18564BA-18A6-4A0F-8CD5-A0607CFF5304}" type="presOf" srcId="{92878912-A8CC-45C1-B304-E1CD06B87BDC}" destId="{58179084-F598-4D2A-B4BB-89938312C681}" srcOrd="0" destOrd="2" presId="urn:microsoft.com/office/officeart/2005/8/layout/vList5"/>
    <dgm:cxn modelId="{C15E9FBF-0DD5-458A-925F-BBF67369715F}" type="presOf" srcId="{8830D389-8AD4-4AFE-9BBE-BBCDCB1A5B0B}" destId="{2AD7639E-1057-46F9-8734-FF7D6B05E334}" srcOrd="0" destOrd="0" presId="urn:microsoft.com/office/officeart/2005/8/layout/vList5"/>
    <dgm:cxn modelId="{22D255C2-C570-4419-BBCB-4FBD71338800}" type="presOf" srcId="{C0CDAE5A-2ED4-4C96-9C28-BE9F719E0CE0}" destId="{1F200174-B38F-47C6-A122-896836474252}" srcOrd="0" destOrd="2" presId="urn:microsoft.com/office/officeart/2005/8/layout/vList5"/>
    <dgm:cxn modelId="{5BFDA3D0-01F2-43A6-8BAF-E161E2014E61}" type="presOf" srcId="{A115DA29-D12D-4D26-851B-8D3604920DDC}" destId="{14B8B21E-DF1C-4297-8CD9-2C527A39F9F9}" srcOrd="0" destOrd="3" presId="urn:microsoft.com/office/officeart/2005/8/layout/vList5"/>
    <dgm:cxn modelId="{45E3B3D9-F1F5-417F-B372-65CFFD3F3929}" type="presOf" srcId="{0F2B6514-68EB-42F6-B098-52A33F141489}" destId="{B430315C-E43F-46DD-BA82-E5D3DC7B6C56}" srcOrd="0" destOrd="0" presId="urn:microsoft.com/office/officeart/2005/8/layout/vList5"/>
    <dgm:cxn modelId="{56130BDD-C426-450B-96B2-70F3EBDF884D}" type="presOf" srcId="{6FEB242A-C75A-4D39-852C-B36BA21A1CC5}" destId="{14B8B21E-DF1C-4297-8CD9-2C527A39F9F9}" srcOrd="0" destOrd="2" presId="urn:microsoft.com/office/officeart/2005/8/layout/vList5"/>
    <dgm:cxn modelId="{3A6207EF-D5E4-45DB-991B-33F78C2CB8D1}" srcId="{B2DBE072-2020-40E1-871B-6C5E84C9D4B2}" destId="{A6677667-E06A-4209-BCED-0BE73386E2A3}" srcOrd="1" destOrd="0" parTransId="{1AA0C291-66F1-492E-BF16-163D7899DCD2}" sibTransId="{B964331C-28BF-4E29-BAF6-BF0BC416EDC8}"/>
    <dgm:cxn modelId="{153D6FF4-4A64-4125-B6CA-E4D4C64BC719}" srcId="{8830D389-8AD4-4AFE-9BBE-BBCDCB1A5B0B}" destId="{C2818F5F-A652-46B9-819D-96D3D6826612}" srcOrd="1" destOrd="0" parTransId="{248AABAD-70BB-4552-A713-6F560C5BB90F}" sibTransId="{6CB24D43-DEFB-439A-B295-E4031D609C36}"/>
    <dgm:cxn modelId="{3F232A19-1329-4F30-9BE7-D5019A4BEBF5}" type="presParOf" srcId="{B430315C-E43F-46DD-BA82-E5D3DC7B6C56}" destId="{4B1620C2-6CB7-4503-B4EF-7B4CDE310FB2}" srcOrd="0" destOrd="0" presId="urn:microsoft.com/office/officeart/2005/8/layout/vList5"/>
    <dgm:cxn modelId="{09164376-E7E3-422A-9167-30BF0BB7EFBD}" type="presParOf" srcId="{4B1620C2-6CB7-4503-B4EF-7B4CDE310FB2}" destId="{AB891801-6EE9-4726-B2C6-587CF11952B2}" srcOrd="0" destOrd="0" presId="urn:microsoft.com/office/officeart/2005/8/layout/vList5"/>
    <dgm:cxn modelId="{DFBBCCF6-19C7-45AE-A7C7-5E50CE69FE5C}" type="presParOf" srcId="{4B1620C2-6CB7-4503-B4EF-7B4CDE310FB2}" destId="{14B8B21E-DF1C-4297-8CD9-2C527A39F9F9}" srcOrd="1" destOrd="0" presId="urn:microsoft.com/office/officeart/2005/8/layout/vList5"/>
    <dgm:cxn modelId="{66826A54-FD5C-4416-91E9-A28EA0AAF5A0}" type="presParOf" srcId="{B430315C-E43F-46DD-BA82-E5D3DC7B6C56}" destId="{ABEAA7D3-AE00-4A42-8788-0AFD9328CA1C}" srcOrd="1" destOrd="0" presId="urn:microsoft.com/office/officeart/2005/8/layout/vList5"/>
    <dgm:cxn modelId="{252E5246-5C74-4643-B52C-9E4478B3AC03}" type="presParOf" srcId="{B430315C-E43F-46DD-BA82-E5D3DC7B6C56}" destId="{E0378ACC-A193-4B32-8BAA-6DDD714FFF0D}" srcOrd="2" destOrd="0" presId="urn:microsoft.com/office/officeart/2005/8/layout/vList5"/>
    <dgm:cxn modelId="{673E73D7-F0CB-4990-8C3D-98817B92BAEF}" type="presParOf" srcId="{E0378ACC-A193-4B32-8BAA-6DDD714FFF0D}" destId="{2BD5D3D0-68A3-4D1F-BAC6-8A4F20FBCC10}" srcOrd="0" destOrd="0" presId="urn:microsoft.com/office/officeart/2005/8/layout/vList5"/>
    <dgm:cxn modelId="{124D2065-35F0-4C9E-B67A-E07B7631FBD4}" type="presParOf" srcId="{E0378ACC-A193-4B32-8BAA-6DDD714FFF0D}" destId="{1F200174-B38F-47C6-A122-896836474252}" srcOrd="1" destOrd="0" presId="urn:microsoft.com/office/officeart/2005/8/layout/vList5"/>
    <dgm:cxn modelId="{0B392071-C557-4E9F-8076-07FF42616912}" type="presParOf" srcId="{B430315C-E43F-46DD-BA82-E5D3DC7B6C56}" destId="{9B4E9ABA-AAD2-49C8-9974-A8B40DEDC4EB}" srcOrd="3" destOrd="0" presId="urn:microsoft.com/office/officeart/2005/8/layout/vList5"/>
    <dgm:cxn modelId="{F3415DE8-BDA2-4134-8627-BD87F809ED2F}" type="presParOf" srcId="{B430315C-E43F-46DD-BA82-E5D3DC7B6C56}" destId="{AAD011F3-0FF7-42AB-B3E3-44C4BAF6461F}" srcOrd="4" destOrd="0" presId="urn:microsoft.com/office/officeart/2005/8/layout/vList5"/>
    <dgm:cxn modelId="{F6DD887D-F17A-40DC-9D00-CD4C4CB9BEE6}" type="presParOf" srcId="{AAD011F3-0FF7-42AB-B3E3-44C4BAF6461F}" destId="{2AD7639E-1057-46F9-8734-FF7D6B05E334}" srcOrd="0" destOrd="0" presId="urn:microsoft.com/office/officeart/2005/8/layout/vList5"/>
    <dgm:cxn modelId="{AC59B381-354C-4BE2-9634-8107A381E6C9}" type="presParOf" srcId="{AAD011F3-0FF7-42AB-B3E3-44C4BAF6461F}" destId="{58179084-F598-4D2A-B4BB-89938312C68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2B6514-68EB-42F6-B098-52A33F141489}" type="doc">
      <dgm:prSet loTypeId="urn:microsoft.com/office/officeart/2005/8/layout/vList5" loCatId="list" qsTypeId="urn:microsoft.com/office/officeart/2005/8/quickstyle/simple1" qsCatId="simple" csTypeId="urn:microsoft.com/office/officeart/2005/8/colors/accent4_2" csCatId="accent4" phldr="1"/>
      <dgm:spPr/>
      <dgm:t>
        <a:bodyPr/>
        <a:lstStyle/>
        <a:p>
          <a:endParaRPr lang="en-US"/>
        </a:p>
      </dgm:t>
    </dgm:pt>
    <dgm:pt modelId="{8830D389-8AD4-4AFE-9BBE-BBCDCB1A5B0B}">
      <dgm:prSet phldrT="[Text]" custT="1"/>
      <dgm:spPr/>
      <dgm:t>
        <a:bodyPr/>
        <a:lstStyle/>
        <a:p>
          <a:r>
            <a:rPr lang="en-US" sz="1800"/>
            <a:t>Operations Management Suite</a:t>
          </a:r>
        </a:p>
      </dgm:t>
    </dgm:pt>
    <dgm:pt modelId="{4B5001D1-8EA1-406D-822F-630B1CB9B274}" type="parTrans" cxnId="{DC174D8F-6F44-479F-BC37-079C5EAABB2A}">
      <dgm:prSet/>
      <dgm:spPr/>
      <dgm:t>
        <a:bodyPr/>
        <a:lstStyle/>
        <a:p>
          <a:endParaRPr lang="en-US"/>
        </a:p>
      </dgm:t>
    </dgm:pt>
    <dgm:pt modelId="{D8B89513-F452-4E21-942D-DBB773BFAA6E}" type="sibTrans" cxnId="{DC174D8F-6F44-479F-BC37-079C5EAABB2A}">
      <dgm:prSet/>
      <dgm:spPr/>
      <dgm:t>
        <a:bodyPr/>
        <a:lstStyle/>
        <a:p>
          <a:endParaRPr lang="en-US"/>
        </a:p>
      </dgm:t>
    </dgm:pt>
    <dgm:pt modelId="{B2DBE072-2020-40E1-871B-6C5E84C9D4B2}">
      <dgm:prSet phldrT="[Text]" custT="1"/>
      <dgm:spPr/>
      <dgm:t>
        <a:bodyPr/>
        <a:lstStyle/>
        <a:p>
          <a:r>
            <a:rPr lang="en-US" sz="1800"/>
            <a:t>EDI and custom tracking</a:t>
          </a:r>
        </a:p>
      </dgm:t>
    </dgm:pt>
    <dgm:pt modelId="{9481DFE4-B4A9-4412-B186-E0DCE4B9723A}" type="parTrans" cxnId="{15561636-230D-4ABB-BE13-536026B0E3E8}">
      <dgm:prSet/>
      <dgm:spPr/>
      <dgm:t>
        <a:bodyPr/>
        <a:lstStyle/>
        <a:p>
          <a:endParaRPr lang="en-US"/>
        </a:p>
      </dgm:t>
    </dgm:pt>
    <dgm:pt modelId="{684F119E-BE64-4868-A5E7-734BB4BCF213}" type="sibTrans" cxnId="{15561636-230D-4ABB-BE13-536026B0E3E8}">
      <dgm:prSet/>
      <dgm:spPr/>
      <dgm:t>
        <a:bodyPr/>
        <a:lstStyle/>
        <a:p>
          <a:endParaRPr lang="en-US"/>
        </a:p>
      </dgm:t>
    </dgm:pt>
    <dgm:pt modelId="{3394AAAE-66F9-4C9C-8856-33CB2FB6849F}">
      <dgm:prSet phldrT="[Text]" custT="1"/>
      <dgm:spPr/>
      <dgm:t>
        <a:bodyPr/>
        <a:lstStyle/>
        <a:p>
          <a:r>
            <a:rPr lang="en-US" sz="1800"/>
            <a:t>Integration</a:t>
          </a:r>
        </a:p>
        <a:p>
          <a:r>
            <a:rPr lang="en-US" sz="1800"/>
            <a:t>Account</a:t>
          </a:r>
        </a:p>
      </dgm:t>
    </dgm:pt>
    <dgm:pt modelId="{F46E4B33-1936-4C29-9178-F6CEFAAD0EFA}" type="parTrans" cxnId="{BD8221AE-7913-4A58-B589-52FE1457A4C6}">
      <dgm:prSet/>
      <dgm:spPr/>
      <dgm:t>
        <a:bodyPr/>
        <a:lstStyle/>
        <a:p>
          <a:endParaRPr lang="en-US"/>
        </a:p>
      </dgm:t>
    </dgm:pt>
    <dgm:pt modelId="{FEE073AE-E904-44EC-B578-849F15668FB0}" type="sibTrans" cxnId="{BD8221AE-7913-4A58-B589-52FE1457A4C6}">
      <dgm:prSet/>
      <dgm:spPr/>
      <dgm:t>
        <a:bodyPr/>
        <a:lstStyle/>
        <a:p>
          <a:endParaRPr lang="en-US"/>
        </a:p>
      </dgm:t>
    </dgm:pt>
    <dgm:pt modelId="{E1ECA053-60D6-4273-B05C-3DD94B25A218}">
      <dgm:prSet phldrT="[Text]" custT="1"/>
      <dgm:spPr/>
      <dgm:t>
        <a:bodyPr anchor="ctr"/>
        <a:lstStyle/>
        <a:p>
          <a:r>
            <a:rPr lang="en-US" sz="1600"/>
            <a:t>Events emitted for sending &amp; receiving as well as acknowledgement tracking</a:t>
          </a:r>
        </a:p>
      </dgm:t>
    </dgm:pt>
    <dgm:pt modelId="{0BE16996-1679-463F-9CD5-6B14807BE340}" type="parTrans" cxnId="{2EAC4C54-1778-4CD6-9900-80894FBA873A}">
      <dgm:prSet/>
      <dgm:spPr/>
      <dgm:t>
        <a:bodyPr/>
        <a:lstStyle/>
        <a:p>
          <a:endParaRPr lang="en-US"/>
        </a:p>
      </dgm:t>
    </dgm:pt>
    <dgm:pt modelId="{F8D40CA4-12E4-492C-8411-C845E29BC923}" type="sibTrans" cxnId="{2EAC4C54-1778-4CD6-9900-80894FBA873A}">
      <dgm:prSet/>
      <dgm:spPr/>
      <dgm:t>
        <a:bodyPr/>
        <a:lstStyle/>
        <a:p>
          <a:endParaRPr lang="en-US"/>
        </a:p>
      </dgm:t>
    </dgm:pt>
    <dgm:pt modelId="{EA67BCBF-0A8D-4F58-8AB5-79A65538C2E8}">
      <dgm:prSet phldrT="[Text]" custT="1"/>
      <dgm:spPr/>
      <dgm:t>
        <a:bodyPr anchor="ctr"/>
        <a:lstStyle/>
        <a:p>
          <a:r>
            <a:rPr lang="en-US" sz="1600"/>
            <a:t>Turn on Azure Monitor</a:t>
          </a:r>
        </a:p>
      </dgm:t>
    </dgm:pt>
    <dgm:pt modelId="{0911EA04-839F-45EB-87AB-334FDBE6EF71}" type="parTrans" cxnId="{4961FD01-F701-4C71-829A-FDA6C49DA2CF}">
      <dgm:prSet/>
      <dgm:spPr/>
      <dgm:t>
        <a:bodyPr/>
        <a:lstStyle/>
        <a:p>
          <a:endParaRPr lang="en-US"/>
        </a:p>
      </dgm:t>
    </dgm:pt>
    <dgm:pt modelId="{FD1CE987-30FA-47C5-A6B4-6234F4B9B559}" type="sibTrans" cxnId="{4961FD01-F701-4C71-829A-FDA6C49DA2CF}">
      <dgm:prSet/>
      <dgm:spPr/>
      <dgm:t>
        <a:bodyPr/>
        <a:lstStyle/>
        <a:p>
          <a:endParaRPr lang="en-US"/>
        </a:p>
      </dgm:t>
    </dgm:pt>
    <dgm:pt modelId="{75504999-AC53-4C70-8351-FED1517960B3}">
      <dgm:prSet phldrT="[Text]" custT="1"/>
      <dgm:spPr/>
      <dgm:t>
        <a:bodyPr anchor="ctr"/>
        <a:lstStyle/>
        <a:p>
          <a:r>
            <a:rPr lang="en-US" sz="1600"/>
            <a:t>Push to storage, </a:t>
          </a:r>
          <a:r>
            <a:rPr lang="en-US" sz="1600" err="1"/>
            <a:t>EventHub</a:t>
          </a:r>
          <a:r>
            <a:rPr lang="en-US" sz="1600"/>
            <a:t> or Log Analytics</a:t>
          </a:r>
        </a:p>
      </dgm:t>
    </dgm:pt>
    <dgm:pt modelId="{39E43B86-FDD4-4FD7-8C74-D396F80CD70F}" type="parTrans" cxnId="{2D76DF76-42D6-4FBE-9AAE-5D0ADC3878B1}">
      <dgm:prSet/>
      <dgm:spPr/>
      <dgm:t>
        <a:bodyPr/>
        <a:lstStyle/>
        <a:p>
          <a:endParaRPr lang="en-US"/>
        </a:p>
      </dgm:t>
    </dgm:pt>
    <dgm:pt modelId="{00DEF6FE-A4E0-48D7-BE0F-C953BE56C176}" type="sibTrans" cxnId="{2D76DF76-42D6-4FBE-9AAE-5D0ADC3878B1}">
      <dgm:prSet/>
      <dgm:spPr/>
      <dgm:t>
        <a:bodyPr/>
        <a:lstStyle/>
        <a:p>
          <a:endParaRPr lang="en-US"/>
        </a:p>
      </dgm:t>
    </dgm:pt>
    <dgm:pt modelId="{6FEB242A-C75A-4D39-852C-B36BA21A1CC5}">
      <dgm:prSet phldrT="[Text]" custT="1"/>
      <dgm:spPr/>
      <dgm:t>
        <a:bodyPr anchor="ctr"/>
        <a:lstStyle/>
        <a:p>
          <a:r>
            <a:rPr lang="en-US" sz="1600"/>
            <a:t>Tracking API for custom events</a:t>
          </a:r>
        </a:p>
      </dgm:t>
    </dgm:pt>
    <dgm:pt modelId="{26E7F76F-F56F-4B76-AF27-15C3008BC735}" type="parTrans" cxnId="{C26D4B9B-D097-4F1C-BDA7-E4E65FCEC8C8}">
      <dgm:prSet/>
      <dgm:spPr/>
      <dgm:t>
        <a:bodyPr/>
        <a:lstStyle/>
        <a:p>
          <a:endParaRPr lang="en-US"/>
        </a:p>
      </dgm:t>
    </dgm:pt>
    <dgm:pt modelId="{F1887786-4103-4421-AD2C-A4EA294DEE51}" type="sibTrans" cxnId="{C26D4B9B-D097-4F1C-BDA7-E4E65FCEC8C8}">
      <dgm:prSet/>
      <dgm:spPr/>
      <dgm:t>
        <a:bodyPr/>
        <a:lstStyle/>
        <a:p>
          <a:endParaRPr lang="en-US"/>
        </a:p>
      </dgm:t>
    </dgm:pt>
    <dgm:pt modelId="{B755D63A-33E6-479A-ACD8-ECFE8DBCE22F}">
      <dgm:prSet phldrT="[Text]" custT="1"/>
      <dgm:spPr/>
      <dgm:t>
        <a:bodyPr anchor="ctr"/>
        <a:lstStyle/>
        <a:p>
          <a:r>
            <a:rPr lang="en-US" sz="1600"/>
            <a:t>Solution Gallery</a:t>
          </a:r>
        </a:p>
      </dgm:t>
    </dgm:pt>
    <dgm:pt modelId="{957CB4CF-56F6-4C57-B6CB-66CC5F8743EA}" type="parTrans" cxnId="{645D63A2-276C-4DA6-A971-374B564BDB10}">
      <dgm:prSet/>
      <dgm:spPr/>
      <dgm:t>
        <a:bodyPr/>
        <a:lstStyle/>
        <a:p>
          <a:endParaRPr lang="en-US"/>
        </a:p>
      </dgm:t>
    </dgm:pt>
    <dgm:pt modelId="{68418ABE-FE97-42DC-AB5E-FDFA33E2F3D3}" type="sibTrans" cxnId="{645D63A2-276C-4DA6-A971-374B564BDB10}">
      <dgm:prSet/>
      <dgm:spPr/>
      <dgm:t>
        <a:bodyPr/>
        <a:lstStyle/>
        <a:p>
          <a:endParaRPr lang="en-US"/>
        </a:p>
      </dgm:t>
    </dgm:pt>
    <dgm:pt modelId="{CDB9529F-479A-4165-87DE-3CAE6533FD7D}">
      <dgm:prSet phldrT="[Text]" custT="1"/>
      <dgm:spPr/>
      <dgm:t>
        <a:bodyPr anchor="ctr"/>
        <a:lstStyle/>
        <a:p>
          <a:r>
            <a:rPr lang="en-US" sz="1600"/>
            <a:t>Tailored to B2B for easy management</a:t>
          </a:r>
        </a:p>
      </dgm:t>
    </dgm:pt>
    <dgm:pt modelId="{A34FE5C8-5E34-4E88-BA3A-3C7A92C2FFF4}" type="parTrans" cxnId="{60CECFB4-C20B-450A-84F9-814292DFDF92}">
      <dgm:prSet/>
      <dgm:spPr/>
      <dgm:t>
        <a:bodyPr/>
        <a:lstStyle/>
        <a:p>
          <a:endParaRPr lang="en-US"/>
        </a:p>
      </dgm:t>
    </dgm:pt>
    <dgm:pt modelId="{C2CA1592-4E0D-4F59-BD1E-810B22249476}" type="sibTrans" cxnId="{60CECFB4-C20B-450A-84F9-814292DFDF92}">
      <dgm:prSet/>
      <dgm:spPr/>
      <dgm:t>
        <a:bodyPr/>
        <a:lstStyle/>
        <a:p>
          <a:endParaRPr lang="en-US"/>
        </a:p>
      </dgm:t>
    </dgm:pt>
    <dgm:pt modelId="{BBC5D9E5-9F74-4036-91D0-FD43DAC33771}">
      <dgm:prSet phldrT="[Text]" custT="1"/>
      <dgm:spPr/>
      <dgm:t>
        <a:bodyPr anchor="ctr"/>
        <a:lstStyle/>
        <a:p>
          <a:r>
            <a:rPr lang="en-US" sz="1600"/>
            <a:t>Automatically associates data</a:t>
          </a:r>
        </a:p>
      </dgm:t>
    </dgm:pt>
    <dgm:pt modelId="{CB9D66E6-2508-4E7C-8F3C-2C2AB1FBDB30}" type="parTrans" cxnId="{A8D70EDA-31B5-4D00-BA72-3AAF2D899010}">
      <dgm:prSet/>
      <dgm:spPr/>
      <dgm:t>
        <a:bodyPr/>
        <a:lstStyle/>
        <a:p>
          <a:endParaRPr lang="en-US"/>
        </a:p>
      </dgm:t>
    </dgm:pt>
    <dgm:pt modelId="{C7362C6C-034F-4A48-A264-66F0565CC3DF}" type="sibTrans" cxnId="{A8D70EDA-31B5-4D00-BA72-3AAF2D899010}">
      <dgm:prSet/>
      <dgm:spPr/>
      <dgm:t>
        <a:bodyPr/>
        <a:lstStyle/>
        <a:p>
          <a:endParaRPr lang="en-US"/>
        </a:p>
      </dgm:t>
    </dgm:pt>
    <dgm:pt modelId="{224D4243-FC15-4989-8302-8B29CACBD563}">
      <dgm:prSet phldrT="[Text]" custT="1"/>
      <dgm:spPr/>
      <dgm:t>
        <a:bodyPr anchor="ctr"/>
        <a:lstStyle/>
        <a:p>
          <a:r>
            <a:rPr lang="en-US" sz="1600"/>
            <a:t>Use </a:t>
          </a:r>
          <a:r>
            <a:rPr lang="en-US" sz="1600" err="1"/>
            <a:t>TrackedProperties</a:t>
          </a:r>
          <a:r>
            <a:rPr lang="en-US" sz="1600"/>
            <a:t> in your Logic Apps for custom data items</a:t>
          </a:r>
        </a:p>
      </dgm:t>
    </dgm:pt>
    <dgm:pt modelId="{D361628D-27AF-46DA-8851-5A5EF30EB1FF}" type="parTrans" cxnId="{30D28BA4-57FD-41CB-B2D7-21D9136A1279}">
      <dgm:prSet/>
      <dgm:spPr/>
      <dgm:t>
        <a:bodyPr/>
        <a:lstStyle/>
        <a:p>
          <a:endParaRPr lang="en-US"/>
        </a:p>
      </dgm:t>
    </dgm:pt>
    <dgm:pt modelId="{120BC5EC-6F2C-49B8-81DB-47EB742D7520}" type="sibTrans" cxnId="{30D28BA4-57FD-41CB-B2D7-21D9136A1279}">
      <dgm:prSet/>
      <dgm:spPr/>
      <dgm:t>
        <a:bodyPr/>
        <a:lstStyle/>
        <a:p>
          <a:endParaRPr lang="en-US"/>
        </a:p>
      </dgm:t>
    </dgm:pt>
    <dgm:pt modelId="{803ADA83-6605-44A6-95C4-5E1081F49AD9}">
      <dgm:prSet phldrT="[Text]" custT="1"/>
      <dgm:spPr/>
      <dgm:t>
        <a:bodyPr/>
        <a:lstStyle/>
        <a:p>
          <a:r>
            <a:rPr lang="en-US" sz="1600"/>
            <a:t>Rich schema for correlation</a:t>
          </a:r>
        </a:p>
      </dgm:t>
    </dgm:pt>
    <dgm:pt modelId="{00FD3348-AF71-4A87-82E5-47135B39F100}" type="parTrans" cxnId="{71048381-7AB0-4CF8-970B-530AC21A285E}">
      <dgm:prSet/>
      <dgm:spPr/>
      <dgm:t>
        <a:bodyPr/>
        <a:lstStyle/>
        <a:p>
          <a:endParaRPr lang="en-US"/>
        </a:p>
      </dgm:t>
    </dgm:pt>
    <dgm:pt modelId="{307238BE-385B-4EC9-9663-209B762AECB9}" type="sibTrans" cxnId="{71048381-7AB0-4CF8-970B-530AC21A285E}">
      <dgm:prSet/>
      <dgm:spPr/>
      <dgm:t>
        <a:bodyPr/>
        <a:lstStyle/>
        <a:p>
          <a:endParaRPr lang="en-US"/>
        </a:p>
      </dgm:t>
    </dgm:pt>
    <dgm:pt modelId="{86CF9CEB-D3E9-4E3D-8741-B6ABA092F1E3}">
      <dgm:prSet phldrT="[Text]" custT="1"/>
      <dgm:spPr/>
      <dgm:t>
        <a:bodyPr anchor="ctr"/>
        <a:lstStyle/>
        <a:p>
          <a:r>
            <a:rPr lang="en-US" sz="1600"/>
            <a:t>Create alerts for proactive monitoring</a:t>
          </a:r>
        </a:p>
      </dgm:t>
    </dgm:pt>
    <dgm:pt modelId="{E8FE6C79-E811-4AF0-8227-88D16401302A}" type="parTrans" cxnId="{654A76D9-8B5B-4899-A2CC-07ABCC79AC1C}">
      <dgm:prSet/>
      <dgm:spPr/>
      <dgm:t>
        <a:bodyPr/>
        <a:lstStyle/>
        <a:p>
          <a:endParaRPr lang="en-US"/>
        </a:p>
      </dgm:t>
    </dgm:pt>
    <dgm:pt modelId="{39389068-D249-4576-B7DF-6867ADCDC128}" type="sibTrans" cxnId="{654A76D9-8B5B-4899-A2CC-07ABCC79AC1C}">
      <dgm:prSet/>
      <dgm:spPr/>
      <dgm:t>
        <a:bodyPr/>
        <a:lstStyle/>
        <a:p>
          <a:endParaRPr lang="en-US"/>
        </a:p>
      </dgm:t>
    </dgm:pt>
    <dgm:pt modelId="{DA61AB88-E65B-4D85-84A1-E5598333782F}">
      <dgm:prSet phldrT="[Text]" custT="1"/>
      <dgm:spPr/>
      <dgm:t>
        <a:bodyPr anchor="ctr"/>
        <a:lstStyle/>
        <a:p>
          <a:r>
            <a:rPr lang="en-US" sz="1600"/>
            <a:t>Download messages</a:t>
          </a:r>
        </a:p>
      </dgm:t>
    </dgm:pt>
    <dgm:pt modelId="{693C1C3F-9F68-450F-9C40-99E63E276062}" type="parTrans" cxnId="{2CAA2695-E410-4E5A-AD3B-4C70C7B40789}">
      <dgm:prSet/>
      <dgm:spPr/>
      <dgm:t>
        <a:bodyPr/>
        <a:lstStyle/>
        <a:p>
          <a:endParaRPr lang="en-US"/>
        </a:p>
      </dgm:t>
    </dgm:pt>
    <dgm:pt modelId="{2FF9BCB7-8859-4D61-A35F-06164265C105}" type="sibTrans" cxnId="{2CAA2695-E410-4E5A-AD3B-4C70C7B40789}">
      <dgm:prSet/>
      <dgm:spPr/>
      <dgm:t>
        <a:bodyPr/>
        <a:lstStyle/>
        <a:p>
          <a:endParaRPr lang="en-US"/>
        </a:p>
      </dgm:t>
    </dgm:pt>
    <dgm:pt modelId="{B430315C-E43F-46DD-BA82-E5D3DC7B6C56}" type="pres">
      <dgm:prSet presAssocID="{0F2B6514-68EB-42F6-B098-52A33F141489}" presName="Name0" presStyleCnt="0">
        <dgm:presLayoutVars>
          <dgm:dir/>
          <dgm:animLvl val="lvl"/>
          <dgm:resizeHandles val="exact"/>
        </dgm:presLayoutVars>
      </dgm:prSet>
      <dgm:spPr/>
    </dgm:pt>
    <dgm:pt modelId="{4B1620C2-6CB7-4503-B4EF-7B4CDE310FB2}" type="pres">
      <dgm:prSet presAssocID="{3394AAAE-66F9-4C9C-8856-33CB2FB6849F}" presName="linNode" presStyleCnt="0"/>
      <dgm:spPr/>
    </dgm:pt>
    <dgm:pt modelId="{AB891801-6EE9-4726-B2C6-587CF11952B2}" type="pres">
      <dgm:prSet presAssocID="{3394AAAE-66F9-4C9C-8856-33CB2FB6849F}" presName="parentText" presStyleLbl="node1" presStyleIdx="0" presStyleCnt="3">
        <dgm:presLayoutVars>
          <dgm:chMax val="1"/>
          <dgm:bulletEnabled val="1"/>
        </dgm:presLayoutVars>
      </dgm:prSet>
      <dgm:spPr/>
    </dgm:pt>
    <dgm:pt modelId="{14B8B21E-DF1C-4297-8CD9-2C527A39F9F9}" type="pres">
      <dgm:prSet presAssocID="{3394AAAE-66F9-4C9C-8856-33CB2FB6849F}" presName="descendantText" presStyleLbl="alignAccFollowNode1" presStyleIdx="0" presStyleCnt="3" custScaleY="114980">
        <dgm:presLayoutVars>
          <dgm:bulletEnabled val="1"/>
        </dgm:presLayoutVars>
      </dgm:prSet>
      <dgm:spPr/>
    </dgm:pt>
    <dgm:pt modelId="{ABEAA7D3-AE00-4A42-8788-0AFD9328CA1C}" type="pres">
      <dgm:prSet presAssocID="{FEE073AE-E904-44EC-B578-849F15668FB0}" presName="sp" presStyleCnt="0"/>
      <dgm:spPr/>
    </dgm:pt>
    <dgm:pt modelId="{E0378ACC-A193-4B32-8BAA-6DDD714FFF0D}" type="pres">
      <dgm:prSet presAssocID="{B2DBE072-2020-40E1-871B-6C5E84C9D4B2}" presName="linNode" presStyleCnt="0"/>
      <dgm:spPr/>
    </dgm:pt>
    <dgm:pt modelId="{2BD5D3D0-68A3-4D1F-BAC6-8A4F20FBCC10}" type="pres">
      <dgm:prSet presAssocID="{B2DBE072-2020-40E1-871B-6C5E84C9D4B2}" presName="parentText" presStyleLbl="node1" presStyleIdx="1" presStyleCnt="3">
        <dgm:presLayoutVars>
          <dgm:chMax val="1"/>
          <dgm:bulletEnabled val="1"/>
        </dgm:presLayoutVars>
      </dgm:prSet>
      <dgm:spPr/>
    </dgm:pt>
    <dgm:pt modelId="{1F200174-B38F-47C6-A122-896836474252}" type="pres">
      <dgm:prSet presAssocID="{B2DBE072-2020-40E1-871B-6C5E84C9D4B2}" presName="descendantText" presStyleLbl="alignAccFollowNode1" presStyleIdx="1" presStyleCnt="3" custScaleY="107417">
        <dgm:presLayoutVars>
          <dgm:bulletEnabled val="1"/>
        </dgm:presLayoutVars>
      </dgm:prSet>
      <dgm:spPr/>
    </dgm:pt>
    <dgm:pt modelId="{9B4E9ABA-AAD2-49C8-9974-A8B40DEDC4EB}" type="pres">
      <dgm:prSet presAssocID="{684F119E-BE64-4868-A5E7-734BB4BCF213}" presName="sp" presStyleCnt="0"/>
      <dgm:spPr/>
    </dgm:pt>
    <dgm:pt modelId="{AAD011F3-0FF7-42AB-B3E3-44C4BAF6461F}" type="pres">
      <dgm:prSet presAssocID="{8830D389-8AD4-4AFE-9BBE-BBCDCB1A5B0B}" presName="linNode" presStyleCnt="0"/>
      <dgm:spPr/>
    </dgm:pt>
    <dgm:pt modelId="{2AD7639E-1057-46F9-8734-FF7D6B05E334}" type="pres">
      <dgm:prSet presAssocID="{8830D389-8AD4-4AFE-9BBE-BBCDCB1A5B0B}" presName="parentText" presStyleLbl="node1" presStyleIdx="2" presStyleCnt="3">
        <dgm:presLayoutVars>
          <dgm:chMax val="1"/>
          <dgm:bulletEnabled val="1"/>
        </dgm:presLayoutVars>
      </dgm:prSet>
      <dgm:spPr/>
    </dgm:pt>
    <dgm:pt modelId="{58179084-F598-4D2A-B4BB-89938312C681}" type="pres">
      <dgm:prSet presAssocID="{8830D389-8AD4-4AFE-9BBE-BBCDCB1A5B0B}" presName="descendantText" presStyleLbl="alignAccFollowNode1" presStyleIdx="2" presStyleCnt="3" custScaleY="107482">
        <dgm:presLayoutVars>
          <dgm:bulletEnabled val="1"/>
        </dgm:presLayoutVars>
      </dgm:prSet>
      <dgm:spPr/>
    </dgm:pt>
  </dgm:ptLst>
  <dgm:cxnLst>
    <dgm:cxn modelId="{4961FD01-F701-4C71-829A-FDA6C49DA2CF}" srcId="{3394AAAE-66F9-4C9C-8856-33CB2FB6849F}" destId="{EA67BCBF-0A8D-4F58-8AB5-79A65538C2E8}" srcOrd="0" destOrd="0" parTransId="{0911EA04-839F-45EB-87AB-334FDBE6EF71}" sibTransId="{FD1CE987-30FA-47C5-A6B4-6234F4B9B559}"/>
    <dgm:cxn modelId="{CA76520A-D43B-4CB7-88EE-3F4307399F73}" type="presOf" srcId="{224D4243-FC15-4989-8302-8B29CACBD563}" destId="{1F200174-B38F-47C6-A122-896836474252}" srcOrd="0" destOrd="1" presId="urn:microsoft.com/office/officeart/2005/8/layout/vList5"/>
    <dgm:cxn modelId="{88A91B25-CBCE-4F6E-A637-61267846282A}" type="presOf" srcId="{B755D63A-33E6-479A-ACD8-ECFE8DBCE22F}" destId="{58179084-F598-4D2A-B4BB-89938312C681}" srcOrd="0" destOrd="0" presId="urn:microsoft.com/office/officeart/2005/8/layout/vList5"/>
    <dgm:cxn modelId="{D7215A33-E972-45FB-BCAC-5E646787EBB8}" type="presOf" srcId="{B2DBE072-2020-40E1-871B-6C5E84C9D4B2}" destId="{2BD5D3D0-68A3-4D1F-BAC6-8A4F20FBCC10}" srcOrd="0" destOrd="0" presId="urn:microsoft.com/office/officeart/2005/8/layout/vList5"/>
    <dgm:cxn modelId="{15561636-230D-4ABB-BE13-536026B0E3E8}" srcId="{0F2B6514-68EB-42F6-B098-52A33F141489}" destId="{B2DBE072-2020-40E1-871B-6C5E84C9D4B2}" srcOrd="1" destOrd="0" parTransId="{9481DFE4-B4A9-4412-B186-E0DCE4B9723A}" sibTransId="{684F119E-BE64-4868-A5E7-734BB4BCF213}"/>
    <dgm:cxn modelId="{C9DB8A3D-E743-46EF-A355-77E31CA23DF4}" type="presOf" srcId="{8830D389-8AD4-4AFE-9BBE-BBCDCB1A5B0B}" destId="{2AD7639E-1057-46F9-8734-FF7D6B05E334}" srcOrd="0" destOrd="0" presId="urn:microsoft.com/office/officeart/2005/8/layout/vList5"/>
    <dgm:cxn modelId="{7BA0AE6D-E0F7-4724-8D63-9CE1A2C8A46C}" type="presOf" srcId="{3394AAAE-66F9-4C9C-8856-33CB2FB6849F}" destId="{AB891801-6EE9-4726-B2C6-587CF11952B2}" srcOrd="0" destOrd="0" presId="urn:microsoft.com/office/officeart/2005/8/layout/vList5"/>
    <dgm:cxn modelId="{2EAC4C54-1778-4CD6-9900-80894FBA873A}" srcId="{B2DBE072-2020-40E1-871B-6C5E84C9D4B2}" destId="{E1ECA053-60D6-4273-B05C-3DD94B25A218}" srcOrd="0" destOrd="0" parTransId="{0BE16996-1679-463F-9CD5-6B14807BE340}" sibTransId="{F8D40CA4-12E4-492C-8411-C845E29BC923}"/>
    <dgm:cxn modelId="{03E19074-5905-4A8F-9A86-C393CB0415C3}" type="presOf" srcId="{EA67BCBF-0A8D-4F58-8AB5-79A65538C2E8}" destId="{14B8B21E-DF1C-4297-8CD9-2C527A39F9F9}" srcOrd="0" destOrd="0" presId="urn:microsoft.com/office/officeart/2005/8/layout/vList5"/>
    <dgm:cxn modelId="{2D76DF76-42D6-4FBE-9AAE-5D0ADC3878B1}" srcId="{3394AAAE-66F9-4C9C-8856-33CB2FB6849F}" destId="{75504999-AC53-4C70-8351-FED1517960B3}" srcOrd="1" destOrd="0" parTransId="{39E43B86-FDD4-4FD7-8C74-D396F80CD70F}" sibTransId="{00DEF6FE-A4E0-48D7-BE0F-C953BE56C176}"/>
    <dgm:cxn modelId="{71048381-7AB0-4CF8-970B-530AC21A285E}" srcId="{3394AAAE-66F9-4C9C-8856-33CB2FB6849F}" destId="{803ADA83-6605-44A6-95C4-5E1081F49AD9}" srcOrd="3" destOrd="0" parTransId="{00FD3348-AF71-4A87-82E5-47135B39F100}" sibTransId="{307238BE-385B-4EC9-9663-209B762AECB9}"/>
    <dgm:cxn modelId="{EA643784-0559-4F4C-9373-0CAFA4C4383F}" type="presOf" srcId="{CDB9529F-479A-4165-87DE-3CAE6533FD7D}" destId="{58179084-F598-4D2A-B4BB-89938312C681}" srcOrd="0" destOrd="1" presId="urn:microsoft.com/office/officeart/2005/8/layout/vList5"/>
    <dgm:cxn modelId="{4AAA3F88-56BE-4CAF-BD0A-5E7B7AC6BFB7}" type="presOf" srcId="{86CF9CEB-D3E9-4E3D-8741-B6ABA092F1E3}" destId="{58179084-F598-4D2A-B4BB-89938312C681}" srcOrd="0" destOrd="3" presId="urn:microsoft.com/office/officeart/2005/8/layout/vList5"/>
    <dgm:cxn modelId="{DC174D8F-6F44-479F-BC37-079C5EAABB2A}" srcId="{0F2B6514-68EB-42F6-B098-52A33F141489}" destId="{8830D389-8AD4-4AFE-9BBE-BBCDCB1A5B0B}" srcOrd="2" destOrd="0" parTransId="{4B5001D1-8EA1-406D-822F-630B1CB9B274}" sibTransId="{D8B89513-F452-4E21-942D-DBB773BFAA6E}"/>
    <dgm:cxn modelId="{2CAA2695-E410-4E5A-AD3B-4C70C7B40789}" srcId="{8830D389-8AD4-4AFE-9BBE-BBCDCB1A5B0B}" destId="{DA61AB88-E65B-4D85-84A1-E5598333782F}" srcOrd="4" destOrd="0" parTransId="{693C1C3F-9F68-450F-9C40-99E63E276062}" sibTransId="{2FF9BCB7-8859-4D61-A35F-06164265C105}"/>
    <dgm:cxn modelId="{0332EB95-C36C-4B43-8053-E15F36E1EDD5}" type="presOf" srcId="{E1ECA053-60D6-4273-B05C-3DD94B25A218}" destId="{1F200174-B38F-47C6-A122-896836474252}" srcOrd="0" destOrd="0" presId="urn:microsoft.com/office/officeart/2005/8/layout/vList5"/>
    <dgm:cxn modelId="{C26D4B9B-D097-4F1C-BDA7-E4E65FCEC8C8}" srcId="{3394AAAE-66F9-4C9C-8856-33CB2FB6849F}" destId="{6FEB242A-C75A-4D39-852C-B36BA21A1CC5}" srcOrd="2" destOrd="0" parTransId="{26E7F76F-F56F-4B76-AF27-15C3008BC735}" sibTransId="{F1887786-4103-4421-AD2C-A4EA294DEE51}"/>
    <dgm:cxn modelId="{6E25D5A1-538C-4E0D-8476-C0182C4CD5A0}" type="presOf" srcId="{75504999-AC53-4C70-8351-FED1517960B3}" destId="{14B8B21E-DF1C-4297-8CD9-2C527A39F9F9}" srcOrd="0" destOrd="1" presId="urn:microsoft.com/office/officeart/2005/8/layout/vList5"/>
    <dgm:cxn modelId="{645D63A2-276C-4DA6-A971-374B564BDB10}" srcId="{8830D389-8AD4-4AFE-9BBE-BBCDCB1A5B0B}" destId="{B755D63A-33E6-479A-ACD8-ECFE8DBCE22F}" srcOrd="0" destOrd="0" parTransId="{957CB4CF-56F6-4C57-B6CB-66CC5F8743EA}" sibTransId="{68418ABE-FE97-42DC-AB5E-FDFA33E2F3D3}"/>
    <dgm:cxn modelId="{30D28BA4-57FD-41CB-B2D7-21D9136A1279}" srcId="{B2DBE072-2020-40E1-871B-6C5E84C9D4B2}" destId="{224D4243-FC15-4989-8302-8B29CACBD563}" srcOrd="1" destOrd="0" parTransId="{D361628D-27AF-46DA-8851-5A5EF30EB1FF}" sibTransId="{120BC5EC-6F2C-49B8-81DB-47EB742D7520}"/>
    <dgm:cxn modelId="{067FB0A5-8FC8-4924-B45A-0F438660C918}" type="presOf" srcId="{6FEB242A-C75A-4D39-852C-B36BA21A1CC5}" destId="{14B8B21E-DF1C-4297-8CD9-2C527A39F9F9}" srcOrd="0" destOrd="2" presId="urn:microsoft.com/office/officeart/2005/8/layout/vList5"/>
    <dgm:cxn modelId="{BD8221AE-7913-4A58-B589-52FE1457A4C6}" srcId="{0F2B6514-68EB-42F6-B098-52A33F141489}" destId="{3394AAAE-66F9-4C9C-8856-33CB2FB6849F}" srcOrd="0" destOrd="0" parTransId="{F46E4B33-1936-4C29-9178-F6CEFAAD0EFA}" sibTransId="{FEE073AE-E904-44EC-B578-849F15668FB0}"/>
    <dgm:cxn modelId="{60CECFB4-C20B-450A-84F9-814292DFDF92}" srcId="{8830D389-8AD4-4AFE-9BBE-BBCDCB1A5B0B}" destId="{CDB9529F-479A-4165-87DE-3CAE6533FD7D}" srcOrd="1" destOrd="0" parTransId="{A34FE5C8-5E34-4E88-BA3A-3C7A92C2FFF4}" sibTransId="{C2CA1592-4E0D-4F59-BD1E-810B22249476}"/>
    <dgm:cxn modelId="{48FB08CD-9BEB-4E80-85F8-4F388DCC0B72}" type="presOf" srcId="{DA61AB88-E65B-4D85-84A1-E5598333782F}" destId="{58179084-F598-4D2A-B4BB-89938312C681}" srcOrd="0" destOrd="4" presId="urn:microsoft.com/office/officeart/2005/8/layout/vList5"/>
    <dgm:cxn modelId="{D1D886D4-0B1E-4C0F-8367-7DE738CA104E}" type="presOf" srcId="{BBC5D9E5-9F74-4036-91D0-FD43DAC33771}" destId="{58179084-F598-4D2A-B4BB-89938312C681}" srcOrd="0" destOrd="2" presId="urn:microsoft.com/office/officeart/2005/8/layout/vList5"/>
    <dgm:cxn modelId="{209B88D8-290F-469D-9426-CA924844B386}" type="presOf" srcId="{0F2B6514-68EB-42F6-B098-52A33F141489}" destId="{B430315C-E43F-46DD-BA82-E5D3DC7B6C56}" srcOrd="0" destOrd="0" presId="urn:microsoft.com/office/officeart/2005/8/layout/vList5"/>
    <dgm:cxn modelId="{654A76D9-8B5B-4899-A2CC-07ABCC79AC1C}" srcId="{8830D389-8AD4-4AFE-9BBE-BBCDCB1A5B0B}" destId="{86CF9CEB-D3E9-4E3D-8741-B6ABA092F1E3}" srcOrd="3" destOrd="0" parTransId="{E8FE6C79-E811-4AF0-8227-88D16401302A}" sibTransId="{39389068-D249-4576-B7DF-6867ADCDC128}"/>
    <dgm:cxn modelId="{A8D70EDA-31B5-4D00-BA72-3AAF2D899010}" srcId="{8830D389-8AD4-4AFE-9BBE-BBCDCB1A5B0B}" destId="{BBC5D9E5-9F74-4036-91D0-FD43DAC33771}" srcOrd="2" destOrd="0" parTransId="{CB9D66E6-2508-4E7C-8F3C-2C2AB1FBDB30}" sibTransId="{C7362C6C-034F-4A48-A264-66F0565CC3DF}"/>
    <dgm:cxn modelId="{8659D8F6-865A-443D-A08B-DE134984D731}" type="presOf" srcId="{803ADA83-6605-44A6-95C4-5E1081F49AD9}" destId="{14B8B21E-DF1C-4297-8CD9-2C527A39F9F9}" srcOrd="0" destOrd="3" presId="urn:microsoft.com/office/officeart/2005/8/layout/vList5"/>
    <dgm:cxn modelId="{AA42F2A1-27CA-4E22-A79B-858E7A8F8779}" type="presParOf" srcId="{B430315C-E43F-46DD-BA82-E5D3DC7B6C56}" destId="{4B1620C2-6CB7-4503-B4EF-7B4CDE310FB2}" srcOrd="0" destOrd="0" presId="urn:microsoft.com/office/officeart/2005/8/layout/vList5"/>
    <dgm:cxn modelId="{1F5FB84F-EA3F-4A9F-88BC-B70083FF5864}" type="presParOf" srcId="{4B1620C2-6CB7-4503-B4EF-7B4CDE310FB2}" destId="{AB891801-6EE9-4726-B2C6-587CF11952B2}" srcOrd="0" destOrd="0" presId="urn:microsoft.com/office/officeart/2005/8/layout/vList5"/>
    <dgm:cxn modelId="{142C94B6-891D-4C2A-A63F-F8AB27447681}" type="presParOf" srcId="{4B1620C2-6CB7-4503-B4EF-7B4CDE310FB2}" destId="{14B8B21E-DF1C-4297-8CD9-2C527A39F9F9}" srcOrd="1" destOrd="0" presId="urn:microsoft.com/office/officeart/2005/8/layout/vList5"/>
    <dgm:cxn modelId="{5A983139-F54E-4C52-8069-61B0583485E0}" type="presParOf" srcId="{B430315C-E43F-46DD-BA82-E5D3DC7B6C56}" destId="{ABEAA7D3-AE00-4A42-8788-0AFD9328CA1C}" srcOrd="1" destOrd="0" presId="urn:microsoft.com/office/officeart/2005/8/layout/vList5"/>
    <dgm:cxn modelId="{896D9731-24C2-4451-8061-DD06F78CE537}" type="presParOf" srcId="{B430315C-E43F-46DD-BA82-E5D3DC7B6C56}" destId="{E0378ACC-A193-4B32-8BAA-6DDD714FFF0D}" srcOrd="2" destOrd="0" presId="urn:microsoft.com/office/officeart/2005/8/layout/vList5"/>
    <dgm:cxn modelId="{42120A02-7CB2-4D76-91BD-E6290C1ADC12}" type="presParOf" srcId="{E0378ACC-A193-4B32-8BAA-6DDD714FFF0D}" destId="{2BD5D3D0-68A3-4D1F-BAC6-8A4F20FBCC10}" srcOrd="0" destOrd="0" presId="urn:microsoft.com/office/officeart/2005/8/layout/vList5"/>
    <dgm:cxn modelId="{D20B7E93-86FF-416C-A6C4-DB9B4A9F4FDD}" type="presParOf" srcId="{E0378ACC-A193-4B32-8BAA-6DDD714FFF0D}" destId="{1F200174-B38F-47C6-A122-896836474252}" srcOrd="1" destOrd="0" presId="urn:microsoft.com/office/officeart/2005/8/layout/vList5"/>
    <dgm:cxn modelId="{CFB0FD52-3758-4352-AC8D-C3AEB187AA76}" type="presParOf" srcId="{B430315C-E43F-46DD-BA82-E5D3DC7B6C56}" destId="{9B4E9ABA-AAD2-49C8-9974-A8B40DEDC4EB}" srcOrd="3" destOrd="0" presId="urn:microsoft.com/office/officeart/2005/8/layout/vList5"/>
    <dgm:cxn modelId="{E0BCC60C-F369-4F52-9EC5-60328F2D68AC}" type="presParOf" srcId="{B430315C-E43F-46DD-BA82-E5D3DC7B6C56}" destId="{AAD011F3-0FF7-42AB-B3E3-44C4BAF6461F}" srcOrd="4" destOrd="0" presId="urn:microsoft.com/office/officeart/2005/8/layout/vList5"/>
    <dgm:cxn modelId="{6DEB308E-4EAE-43E3-94FF-0220028AE533}" type="presParOf" srcId="{AAD011F3-0FF7-42AB-B3E3-44C4BAF6461F}" destId="{2AD7639E-1057-46F9-8734-FF7D6B05E334}" srcOrd="0" destOrd="0" presId="urn:microsoft.com/office/officeart/2005/8/layout/vList5"/>
    <dgm:cxn modelId="{3B0B9097-3886-44DD-BFF7-9C566D7435F8}" type="presParOf" srcId="{AAD011F3-0FF7-42AB-B3E3-44C4BAF6461F}" destId="{58179084-F598-4D2A-B4BB-89938312C68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B8B21E-DF1C-4297-8CD9-2C527A39F9F9}">
      <dsp:nvSpPr>
        <dsp:cNvPr id="0" name=""/>
        <dsp:cNvSpPr/>
      </dsp:nvSpPr>
      <dsp:spPr>
        <a:xfrm rot="5400000">
          <a:off x="4263604" y="-1534177"/>
          <a:ext cx="1523669" cy="4729824"/>
        </a:xfrm>
        <a:prstGeom prst="round2SameRect">
          <a:avLst/>
        </a:prstGeom>
        <a:solidFill>
          <a:schemeClr val="accent4">
            <a:alpha val="90000"/>
            <a:tint val="40000"/>
            <a:hueOff val="0"/>
            <a:satOff val="0"/>
            <a:lumOff val="0"/>
            <a:alphaOff val="0"/>
          </a:schemeClr>
        </a:solidFill>
        <a:ln w="10795"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XML Validation</a:t>
          </a:r>
        </a:p>
        <a:p>
          <a:pPr marL="171450" lvl="1" indent="-171450" algn="l" defTabSz="711200">
            <a:lnSpc>
              <a:spcPct val="90000"/>
            </a:lnSpc>
            <a:spcBef>
              <a:spcPct val="0"/>
            </a:spcBef>
            <a:spcAft>
              <a:spcPct val="15000"/>
            </a:spcAft>
            <a:buChar char="•"/>
          </a:pPr>
          <a:r>
            <a:rPr lang="en-US" sz="1600" kern="1200"/>
            <a:t>XSLT Transformation</a:t>
          </a:r>
        </a:p>
        <a:p>
          <a:pPr marL="171450" lvl="1" indent="-171450" algn="l" defTabSz="711200">
            <a:lnSpc>
              <a:spcPct val="90000"/>
            </a:lnSpc>
            <a:spcBef>
              <a:spcPct val="0"/>
            </a:spcBef>
            <a:spcAft>
              <a:spcPct val="15000"/>
            </a:spcAft>
            <a:buChar char="•"/>
          </a:pPr>
          <a:r>
            <a:rPr lang="en-US" sz="1600" kern="1200"/>
            <a:t>Convert flat files e.g. CSV to and from XML and convert between JSON and XML</a:t>
          </a:r>
        </a:p>
        <a:p>
          <a:pPr marL="171450" lvl="1" indent="-171450" algn="l" defTabSz="711200">
            <a:lnSpc>
              <a:spcPct val="90000"/>
            </a:lnSpc>
            <a:spcBef>
              <a:spcPct val="0"/>
            </a:spcBef>
            <a:spcAft>
              <a:spcPct val="15000"/>
            </a:spcAft>
            <a:buChar char="•"/>
          </a:pPr>
          <a:r>
            <a:rPr lang="en-US" sz="1600" kern="1200"/>
            <a:t>XPath support</a:t>
          </a:r>
        </a:p>
      </dsp:txBody>
      <dsp:txXfrm rot="-5400000">
        <a:off x="2660527" y="143279"/>
        <a:ext cx="4655445" cy="1374911"/>
      </dsp:txXfrm>
    </dsp:sp>
    <dsp:sp modelId="{AB891801-6EE9-4726-B2C6-587CF11952B2}">
      <dsp:nvSpPr>
        <dsp:cNvPr id="0" name=""/>
        <dsp:cNvSpPr/>
      </dsp:nvSpPr>
      <dsp:spPr>
        <a:xfrm>
          <a:off x="0" y="2509"/>
          <a:ext cx="2660526" cy="165645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XML &amp; Flat file Processing</a:t>
          </a:r>
        </a:p>
      </dsp:txBody>
      <dsp:txXfrm>
        <a:off x="80861" y="83370"/>
        <a:ext cx="2498804" cy="1494728"/>
      </dsp:txXfrm>
    </dsp:sp>
    <dsp:sp modelId="{1F200174-B38F-47C6-A122-896836474252}">
      <dsp:nvSpPr>
        <dsp:cNvPr id="0" name=""/>
        <dsp:cNvSpPr/>
      </dsp:nvSpPr>
      <dsp:spPr>
        <a:xfrm rot="5400000">
          <a:off x="4313715" y="205095"/>
          <a:ext cx="1423447" cy="4729824"/>
        </a:xfrm>
        <a:prstGeom prst="round2SameRect">
          <a:avLst/>
        </a:prstGeom>
        <a:solidFill>
          <a:schemeClr val="accent4">
            <a:alpha val="90000"/>
            <a:tint val="40000"/>
            <a:hueOff val="0"/>
            <a:satOff val="0"/>
            <a:lumOff val="0"/>
            <a:alphaOff val="0"/>
          </a:schemeClr>
        </a:solidFill>
        <a:ln w="10795"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AS2 Encode and Decode</a:t>
          </a:r>
        </a:p>
        <a:p>
          <a:pPr marL="171450" lvl="1" indent="-171450" algn="l" defTabSz="711200">
            <a:lnSpc>
              <a:spcPct val="90000"/>
            </a:lnSpc>
            <a:spcBef>
              <a:spcPct val="0"/>
            </a:spcBef>
            <a:spcAft>
              <a:spcPct val="15000"/>
            </a:spcAft>
            <a:buChar char="•"/>
          </a:pPr>
          <a:r>
            <a:rPr lang="en-US" sz="1600" kern="1200"/>
            <a:t>X12 Encode and Decode</a:t>
          </a:r>
        </a:p>
        <a:p>
          <a:pPr marL="171450" lvl="1" indent="-171450" algn="l" defTabSz="711200">
            <a:lnSpc>
              <a:spcPct val="90000"/>
            </a:lnSpc>
            <a:spcBef>
              <a:spcPct val="0"/>
            </a:spcBef>
            <a:spcAft>
              <a:spcPct val="15000"/>
            </a:spcAft>
            <a:buChar char="•"/>
          </a:pPr>
          <a:r>
            <a:rPr lang="en-US" sz="1600" kern="1200"/>
            <a:t>EDIFACT Encode and Decode</a:t>
          </a:r>
        </a:p>
      </dsp:txBody>
      <dsp:txXfrm rot="-5400000">
        <a:off x="2660527" y="1927771"/>
        <a:ext cx="4660337" cy="1284473"/>
      </dsp:txXfrm>
    </dsp:sp>
    <dsp:sp modelId="{2BD5D3D0-68A3-4D1F-BAC6-8A4F20FBCC10}">
      <dsp:nvSpPr>
        <dsp:cNvPr id="0" name=""/>
        <dsp:cNvSpPr/>
      </dsp:nvSpPr>
      <dsp:spPr>
        <a:xfrm>
          <a:off x="0" y="1741782"/>
          <a:ext cx="2660526" cy="165645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EDI</a:t>
          </a:r>
        </a:p>
      </dsp:txBody>
      <dsp:txXfrm>
        <a:off x="80861" y="1822643"/>
        <a:ext cx="2498804" cy="1494728"/>
      </dsp:txXfrm>
    </dsp:sp>
    <dsp:sp modelId="{58179084-F598-4D2A-B4BB-89938312C681}">
      <dsp:nvSpPr>
        <dsp:cNvPr id="0" name=""/>
        <dsp:cNvSpPr/>
      </dsp:nvSpPr>
      <dsp:spPr>
        <a:xfrm rot="5400000">
          <a:off x="4313284" y="1944367"/>
          <a:ext cx="1424308" cy="4729824"/>
        </a:xfrm>
        <a:prstGeom prst="round2SameRect">
          <a:avLst/>
        </a:prstGeom>
        <a:solidFill>
          <a:schemeClr val="accent4">
            <a:alpha val="90000"/>
            <a:tint val="40000"/>
            <a:hueOff val="0"/>
            <a:satOff val="0"/>
            <a:lumOff val="0"/>
            <a:alphaOff val="0"/>
          </a:schemeClr>
        </a:solidFill>
        <a:ln w="10795"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Integration Account entity look up</a:t>
          </a:r>
        </a:p>
        <a:p>
          <a:pPr marL="171450" lvl="1" indent="-171450" algn="l" defTabSz="711200">
            <a:lnSpc>
              <a:spcPct val="90000"/>
            </a:lnSpc>
            <a:spcBef>
              <a:spcPct val="0"/>
            </a:spcBef>
            <a:spcAft>
              <a:spcPct val="15000"/>
            </a:spcAft>
            <a:buChar char="•"/>
          </a:pPr>
          <a:r>
            <a:rPr lang="en-US" sz="1600" kern="1200"/>
            <a:t>Includes Entity Metadata</a:t>
          </a:r>
        </a:p>
        <a:p>
          <a:pPr marL="171450" lvl="1" indent="-171450" algn="l" defTabSz="711200">
            <a:lnSpc>
              <a:spcPct val="90000"/>
            </a:lnSpc>
            <a:spcBef>
              <a:spcPct val="0"/>
            </a:spcBef>
            <a:spcAft>
              <a:spcPct val="15000"/>
            </a:spcAft>
            <a:buChar char="•"/>
          </a:pPr>
          <a:r>
            <a:rPr lang="en-US" sz="1600" kern="1200"/>
            <a:t>Partner resolution</a:t>
          </a:r>
        </a:p>
      </dsp:txBody>
      <dsp:txXfrm rot="-5400000">
        <a:off x="2660527" y="3666654"/>
        <a:ext cx="4660295" cy="1285250"/>
      </dsp:txXfrm>
    </dsp:sp>
    <dsp:sp modelId="{2AD7639E-1057-46F9-8734-FF7D6B05E334}">
      <dsp:nvSpPr>
        <dsp:cNvPr id="0" name=""/>
        <dsp:cNvSpPr/>
      </dsp:nvSpPr>
      <dsp:spPr>
        <a:xfrm>
          <a:off x="0" y="3481055"/>
          <a:ext cx="2660526" cy="165645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Integration Account</a:t>
          </a:r>
        </a:p>
      </dsp:txBody>
      <dsp:txXfrm>
        <a:off x="80861" y="3561916"/>
        <a:ext cx="2498804" cy="14947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B8B21E-DF1C-4297-8CD9-2C527A39F9F9}">
      <dsp:nvSpPr>
        <dsp:cNvPr id="0" name=""/>
        <dsp:cNvSpPr/>
      </dsp:nvSpPr>
      <dsp:spPr>
        <a:xfrm rot="5400000">
          <a:off x="4263604" y="-1534177"/>
          <a:ext cx="1523669" cy="4729824"/>
        </a:xfrm>
        <a:prstGeom prst="round2SameRect">
          <a:avLst/>
        </a:prstGeom>
        <a:solidFill>
          <a:schemeClr val="accent4">
            <a:alpha val="90000"/>
            <a:tint val="40000"/>
            <a:hueOff val="0"/>
            <a:satOff val="0"/>
            <a:lumOff val="0"/>
            <a:alphaOff val="0"/>
          </a:schemeClr>
        </a:solidFill>
        <a:ln w="10795"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Turn on Azure Monitor</a:t>
          </a:r>
        </a:p>
        <a:p>
          <a:pPr marL="171450" lvl="1" indent="-171450" algn="l" defTabSz="711200">
            <a:lnSpc>
              <a:spcPct val="90000"/>
            </a:lnSpc>
            <a:spcBef>
              <a:spcPct val="0"/>
            </a:spcBef>
            <a:spcAft>
              <a:spcPct val="15000"/>
            </a:spcAft>
            <a:buChar char="•"/>
          </a:pPr>
          <a:r>
            <a:rPr lang="en-US" sz="1600" kern="1200"/>
            <a:t>Push to storage, </a:t>
          </a:r>
          <a:r>
            <a:rPr lang="en-US" sz="1600" kern="1200" err="1"/>
            <a:t>EventHub</a:t>
          </a:r>
          <a:r>
            <a:rPr lang="en-US" sz="1600" kern="1200"/>
            <a:t> or Log Analytics</a:t>
          </a:r>
        </a:p>
        <a:p>
          <a:pPr marL="171450" lvl="1" indent="-171450" algn="l" defTabSz="711200">
            <a:lnSpc>
              <a:spcPct val="90000"/>
            </a:lnSpc>
            <a:spcBef>
              <a:spcPct val="0"/>
            </a:spcBef>
            <a:spcAft>
              <a:spcPct val="15000"/>
            </a:spcAft>
            <a:buChar char="•"/>
          </a:pPr>
          <a:r>
            <a:rPr lang="en-US" sz="1600" kern="1200"/>
            <a:t>Tracking API for custom events</a:t>
          </a:r>
        </a:p>
        <a:p>
          <a:pPr marL="171450" lvl="1" indent="-171450" algn="l" defTabSz="711200">
            <a:lnSpc>
              <a:spcPct val="90000"/>
            </a:lnSpc>
            <a:spcBef>
              <a:spcPct val="0"/>
            </a:spcBef>
            <a:spcAft>
              <a:spcPct val="15000"/>
            </a:spcAft>
            <a:buChar char="•"/>
          </a:pPr>
          <a:r>
            <a:rPr lang="en-US" sz="1600" kern="1200"/>
            <a:t>Rich schema for correlation</a:t>
          </a:r>
        </a:p>
      </dsp:txBody>
      <dsp:txXfrm rot="-5400000">
        <a:off x="2660527" y="143279"/>
        <a:ext cx="4655445" cy="1374911"/>
      </dsp:txXfrm>
    </dsp:sp>
    <dsp:sp modelId="{AB891801-6EE9-4726-B2C6-587CF11952B2}">
      <dsp:nvSpPr>
        <dsp:cNvPr id="0" name=""/>
        <dsp:cNvSpPr/>
      </dsp:nvSpPr>
      <dsp:spPr>
        <a:xfrm>
          <a:off x="0" y="2509"/>
          <a:ext cx="2660526" cy="165645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Integration</a:t>
          </a:r>
        </a:p>
        <a:p>
          <a:pPr marL="0" lvl="0" indent="0" algn="ctr" defTabSz="800100">
            <a:lnSpc>
              <a:spcPct val="90000"/>
            </a:lnSpc>
            <a:spcBef>
              <a:spcPct val="0"/>
            </a:spcBef>
            <a:spcAft>
              <a:spcPct val="35000"/>
            </a:spcAft>
            <a:buNone/>
          </a:pPr>
          <a:r>
            <a:rPr lang="en-US" sz="1800" kern="1200"/>
            <a:t>Account</a:t>
          </a:r>
        </a:p>
      </dsp:txBody>
      <dsp:txXfrm>
        <a:off x="80861" y="83370"/>
        <a:ext cx="2498804" cy="1494728"/>
      </dsp:txXfrm>
    </dsp:sp>
    <dsp:sp modelId="{1F200174-B38F-47C6-A122-896836474252}">
      <dsp:nvSpPr>
        <dsp:cNvPr id="0" name=""/>
        <dsp:cNvSpPr/>
      </dsp:nvSpPr>
      <dsp:spPr>
        <a:xfrm rot="5400000">
          <a:off x="4313715" y="205095"/>
          <a:ext cx="1423447" cy="4729824"/>
        </a:xfrm>
        <a:prstGeom prst="round2SameRect">
          <a:avLst/>
        </a:prstGeom>
        <a:solidFill>
          <a:schemeClr val="accent4">
            <a:alpha val="90000"/>
            <a:tint val="40000"/>
            <a:hueOff val="0"/>
            <a:satOff val="0"/>
            <a:lumOff val="0"/>
            <a:alphaOff val="0"/>
          </a:schemeClr>
        </a:solidFill>
        <a:ln w="10795"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Events emitted for sending &amp; receiving as well as acknowledgement tracking</a:t>
          </a:r>
        </a:p>
        <a:p>
          <a:pPr marL="171450" lvl="1" indent="-171450" algn="l" defTabSz="711200">
            <a:lnSpc>
              <a:spcPct val="90000"/>
            </a:lnSpc>
            <a:spcBef>
              <a:spcPct val="0"/>
            </a:spcBef>
            <a:spcAft>
              <a:spcPct val="15000"/>
            </a:spcAft>
            <a:buChar char="•"/>
          </a:pPr>
          <a:r>
            <a:rPr lang="en-US" sz="1600" kern="1200"/>
            <a:t>Use </a:t>
          </a:r>
          <a:r>
            <a:rPr lang="en-US" sz="1600" kern="1200" err="1"/>
            <a:t>TrackedProperties</a:t>
          </a:r>
          <a:r>
            <a:rPr lang="en-US" sz="1600" kern="1200"/>
            <a:t> in your Logic Apps for custom data items</a:t>
          </a:r>
        </a:p>
      </dsp:txBody>
      <dsp:txXfrm rot="-5400000">
        <a:off x="2660527" y="1927771"/>
        <a:ext cx="4660337" cy="1284473"/>
      </dsp:txXfrm>
    </dsp:sp>
    <dsp:sp modelId="{2BD5D3D0-68A3-4D1F-BAC6-8A4F20FBCC10}">
      <dsp:nvSpPr>
        <dsp:cNvPr id="0" name=""/>
        <dsp:cNvSpPr/>
      </dsp:nvSpPr>
      <dsp:spPr>
        <a:xfrm>
          <a:off x="0" y="1741782"/>
          <a:ext cx="2660526" cy="165645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EDI and custom tracking</a:t>
          </a:r>
        </a:p>
      </dsp:txBody>
      <dsp:txXfrm>
        <a:off x="80861" y="1822643"/>
        <a:ext cx="2498804" cy="1494728"/>
      </dsp:txXfrm>
    </dsp:sp>
    <dsp:sp modelId="{58179084-F598-4D2A-B4BB-89938312C681}">
      <dsp:nvSpPr>
        <dsp:cNvPr id="0" name=""/>
        <dsp:cNvSpPr/>
      </dsp:nvSpPr>
      <dsp:spPr>
        <a:xfrm rot="5400000">
          <a:off x="4313284" y="1944367"/>
          <a:ext cx="1424308" cy="4729824"/>
        </a:xfrm>
        <a:prstGeom prst="round2SameRect">
          <a:avLst/>
        </a:prstGeom>
        <a:solidFill>
          <a:schemeClr val="accent4">
            <a:alpha val="90000"/>
            <a:tint val="40000"/>
            <a:hueOff val="0"/>
            <a:satOff val="0"/>
            <a:lumOff val="0"/>
            <a:alphaOff val="0"/>
          </a:schemeClr>
        </a:solidFill>
        <a:ln w="10795"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Solution Gallery</a:t>
          </a:r>
        </a:p>
        <a:p>
          <a:pPr marL="171450" lvl="1" indent="-171450" algn="l" defTabSz="711200">
            <a:lnSpc>
              <a:spcPct val="90000"/>
            </a:lnSpc>
            <a:spcBef>
              <a:spcPct val="0"/>
            </a:spcBef>
            <a:spcAft>
              <a:spcPct val="15000"/>
            </a:spcAft>
            <a:buChar char="•"/>
          </a:pPr>
          <a:r>
            <a:rPr lang="en-US" sz="1600" kern="1200"/>
            <a:t>Tailored to B2B for easy management</a:t>
          </a:r>
        </a:p>
        <a:p>
          <a:pPr marL="171450" lvl="1" indent="-171450" algn="l" defTabSz="711200">
            <a:lnSpc>
              <a:spcPct val="90000"/>
            </a:lnSpc>
            <a:spcBef>
              <a:spcPct val="0"/>
            </a:spcBef>
            <a:spcAft>
              <a:spcPct val="15000"/>
            </a:spcAft>
            <a:buChar char="•"/>
          </a:pPr>
          <a:r>
            <a:rPr lang="en-US" sz="1600" kern="1200"/>
            <a:t>Automatically associates data</a:t>
          </a:r>
        </a:p>
        <a:p>
          <a:pPr marL="171450" lvl="1" indent="-171450" algn="l" defTabSz="711200">
            <a:lnSpc>
              <a:spcPct val="90000"/>
            </a:lnSpc>
            <a:spcBef>
              <a:spcPct val="0"/>
            </a:spcBef>
            <a:spcAft>
              <a:spcPct val="15000"/>
            </a:spcAft>
            <a:buChar char="•"/>
          </a:pPr>
          <a:r>
            <a:rPr lang="en-US" sz="1600" kern="1200"/>
            <a:t>Create alerts for proactive monitoring</a:t>
          </a:r>
        </a:p>
        <a:p>
          <a:pPr marL="171450" lvl="1" indent="-171450" algn="l" defTabSz="711200">
            <a:lnSpc>
              <a:spcPct val="90000"/>
            </a:lnSpc>
            <a:spcBef>
              <a:spcPct val="0"/>
            </a:spcBef>
            <a:spcAft>
              <a:spcPct val="15000"/>
            </a:spcAft>
            <a:buChar char="•"/>
          </a:pPr>
          <a:r>
            <a:rPr lang="en-US" sz="1600" kern="1200"/>
            <a:t>Download messages</a:t>
          </a:r>
        </a:p>
      </dsp:txBody>
      <dsp:txXfrm rot="-5400000">
        <a:off x="2660527" y="3666654"/>
        <a:ext cx="4660295" cy="1285250"/>
      </dsp:txXfrm>
    </dsp:sp>
    <dsp:sp modelId="{2AD7639E-1057-46F9-8734-FF7D6B05E334}">
      <dsp:nvSpPr>
        <dsp:cNvPr id="0" name=""/>
        <dsp:cNvSpPr/>
      </dsp:nvSpPr>
      <dsp:spPr>
        <a:xfrm>
          <a:off x="0" y="3481055"/>
          <a:ext cx="2660526" cy="165645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Operations Management Suite</a:t>
          </a:r>
        </a:p>
      </dsp:txBody>
      <dsp:txXfrm>
        <a:off x="80861" y="3561916"/>
        <a:ext cx="2498804" cy="149472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1/22/2018 8:44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4480" max="2560" units="cm"/>
          <inkml:channel name="Y" type="integer" max="2520" units="cm"/>
          <inkml:channel name="T" type="integer" max="2.14748E9" units="dev"/>
        </inkml:traceFormat>
        <inkml:channelProperties>
          <inkml:channelProperty channel="X" name="resolution" value="227.09677" units="1/cm"/>
          <inkml:channelProperty channel="Y" name="resolution" value="144" units="1/cm"/>
          <inkml:channelProperty channel="T" name="resolution" value="1" units="1/dev"/>
        </inkml:channelProperties>
      </inkml:inkSource>
      <inkml:timestamp xml:id="ts0" timeString="2018-01-22T11:01:39.068"/>
    </inkml:context>
    <inkml:brush xml:id="br0">
      <inkml:brushProperty name="width" value="0.05292" units="cm"/>
      <inkml:brushProperty name="height" value="0.05292" units="cm"/>
      <inkml:brushProperty name="color" value="#FF0000"/>
    </inkml:brush>
  </inkml:definitions>
  <inkml:trace contextRef="#ctx0" brushRef="#br0">9518 6989 0,'-64'0'125,"0"0"-109</inkml:trace>
  <inkml:trace contextRef="#ctx0" brushRef="#br0" timeOffset="833.204">9069 7342 0,'32'0'62,"33"0"-62,-1 0 16,0 0-16,0 0 15,128 0-15,64 0 16,-191 0-16,63 0 16,-64 0-16,0 0 15,0 0-15,0 0 16,0 0 0,0 0-1,0 0 16,1 0-15,-1 0 0,0 0-1,0 0 17</inkml:trace>
  <inkml:trace contextRef="#ctx0" brushRef="#br0" timeOffset="6384.325">1282 9650 0,'32'0'46,"32"0"-30,64 0-16,-64 0 16,0 0-16,161 64 15,-97-64-15,-64 0 16,64 0 0,-64 0-16,0 0 15,1 0-15,-1 0 16,0 0-16,0 0 15,0 0-15,64 0 16,-64 0-16,0 0 16,161 0-16,31 0 15,-32 0-15,33 0 16,-193 0-16,64 0 16,-64 0-16,0 0 15,64 0-15,-64 0 16,65 0-16,-65 0 15,0 0-15,0 0 16,64 0-16,-64 0 16,0 0 15</inkml:trace>
  <inkml:trace contextRef="#ctx0" brushRef="#br0" timeOffset="10688.4129">2852 14588 0,'64'0'63,"0"0"-63,0 0 15,1 0-15,-1 0 16,0 0-16,64 0 16,-64 0-16,0 0 15,0 0-15,0 0 16,0 0-16,129 0 31,-129 0-31,0 0 16,0 0-16,64 0 15,-64 0-15,64 0 16,-63 0-16,95 0 16,-32 0-16,-64 0 15,160 0-15,-159 0 16,63 0 0,-64 0-16,0 0 15,0 0-15,0 0 16,0 0-16,0 0 15,0 0-15,0 0 16,1 0-16,-1 0 16,0 0-16,64 0 15,-64 0-15,64 0 16,-64 0-16,0 32 16,1-32-16,-1 0 15,0 0-15,0 0 16,0 0-16,0 0 15,0 0-15,0 0 16,96 0-16,-95 0 16,-1 0-16,0 0 15,0 0 32</inkml:trace>
  <inkml:trace contextRef="#ctx0" brushRef="#br0" timeOffset="28016.5324">23163 8300 0,'23'0'62,"23"0"-62,1 0 16,-1 0-16,0 0 15,1 0-15,46 0 16,-1 0 0,-45 0-16,-1 0 15,0 0-15,1 0 16,-1 0 15,1 0-15,-1 0 15,0 0-15,1 0-1,-1 0-15,0 0 16,1 0 15,-1 0 16,0 0 0,1 0-16</inkml:trace>
  <inkml:trace contextRef="#ctx0" brushRef="#br0" timeOffset="29600.8664">24809 8347 0,'46'0'63,"1"0"-48,-1 0 1,0 0 0,1 46 15,-1-46-15,1 0 15,-1 0 0,-23 0 141,23 0-156,70 0-16,116 0 15,-185 0-15,184 69 16,-184-69-16,46 0 15,-47 0-15,0 0 16,1 0 0,-1 0-16,0 0 31,1 0-15,-1 0-1,1 0 1,-1 0 15,0 0-15,1 0-1,-1 0 48,0 0-32,1 0 0</inkml:trace>
  <inkml:trace contextRef="#ctx0" brushRef="#br0" timeOffset="32128.6872">27406 8462 0,'23'0'78,"23"0"-63,1 0 1,-1 0 0,0 0-1,1 0 1,-1 0 0,-46-23-16,47 23 15,-1 0 16,-46-46-31,46 46 16,1 0 0,-1 0-16,0 0 15,-46-46 1,47 46-16,-1 0 16,1 0-1,-1 0-15,0 0 16,1 0-16,-1 0 15,0 0-15,1 0 16,-1 0-16,0 0 16,1 0-16,-1 0 15,1 0-15,-1 0 16,0-47-16,1 47 16,-1 0-16,0 0 15,1 0-15,-1 0 16,1 0-1,-1 0 1,0 0-16,1 0 16,-1 0-16,0 0 15,1 0-15,-1 0 16,1 0 0,-1 0-16,0 0 15,1 0 1,-1 0-1,0 0 1,1 0 0,-1 0 15,1 0-15</inkml:trace>
  <inkml:trace contextRef="#ctx0" brushRef="#br0" timeOffset="37377.1808">19453 9274 0,'46'0'62,"1"0"-46,-1 0 0,0 0-16,1 0 15,-1 0 1,1 0 0,-1 0-1,0 0 1,1 0-1,-1 0 1,0 0 0,1 0 15,-1-47-31,1 47 16,-1 0-16,0 0 15,1 0-15,69 0 16,-70 0-16,47 0 15,-47 0-15,0 0 16,1 0-16,-1 0 16,1 0-1,-1 0 1,0 0-16,1 0 16,-1 0-1,0 0-15,1 0 31,-1 0 1,1 0-1,-1 0-15,0 0 15,1 0 0</inkml:trace>
  <inkml:trace contextRef="#ctx0" brushRef="#br0" timeOffset="41201.376">22398 9320 0,'23'0'78,"23"0"-62,1 0-1,-1 0 1,0 0 0,1 0 15,-1 0 16,0 0-16,1 0 0,-1 0-15,1 0-16,-1 0 16,0 0-16,1 0 15,-1 0-15,0 0 16,47 0-16,-47 0 15,1 0-15,-1 0 16,1 0 0,-1 0-16,0 0 15,1 0 1,-1 0-16,0 0 16,1 0-16,-1 0 15,1 0-15,-1 0 16,0 0-16,1 0 15,-1 0-15,0 0 16,1 0-16,-1 0 16,1 0-16,-1 0 15,0 0 1,1 0-16,-1 0 16,0 0-16,1 0 15,-47-46-15,46 46 16,1 0-1,-1 0 1,0 0 31,-46-47-16,47 47-31,-1 0 63,-69 0 109,-24 0-157,1 0 1,0 0-1,-1 0 1,1 0 0,0 0-16,-1 0 15,1 0 1,-1 0-16,-92 0 31,93 0-31,0 0 31,-1 0-15,1 0-16,0 0 16,-1 0-1,1 0 1,-1 0 0,1 0-16,0 0 15,-1 0-15,1 0 16,0 0-16,-1 0 15,70 0 64,24 0-64,-1 0 1,0 0-16,1 0 15,-1 0-15,1 0 16,-1 0 0,0 0-16,1 0 15,-1 0-15,0 24 16,1-24-16,-1 0 16,1 0-16,-71 0 15,117 0 1,-47 0-1,1 0 17</inkml:trace>
  <inkml:trace contextRef="#ctx0" brushRef="#br0" timeOffset="43073.6261">25273 9227 0,'23'0'31,"23"0"-15,1 0-16,-1 0 16,0 47-16,47-47 15,-47 0-15,1 0 16,-1 0-16,1 0 16,-1 0-16,0 0 15,1 0-15,-1 0 16,0 0-16,1 0 15,69 0-15,-70 46 16,93 1-16,-23-47 16,139 46-16,-162-46 15,92 0-15,-22 0 16,-117 46-16,47-46 16,-47 0-16,1 0 15,-1 0-15,0 0 16,1 0-16,-1 0 15,0 0 1,1 0-16,-1 0 16,1 0-1,-1 0 17,0 0-17,1 0 63,-1 0-46,0 0-1,-46-23-16,47 23-15,-1-46 16,-46-1 0,0 1 31,47 46-47,-47-23 31,0-24 0,0 1-15</inkml:trace>
  <inkml:trace contextRef="#ctx0" brushRef="#br0" timeOffset="48498.1548">31255 9343 0,'23'0'47,"23"0"-47,1 0 16,-1 0 0,0 0-1,1 0-15,-1 0 16,0 0-16,1 0 15,-1 0-15,93 0 32,-92 0-17,-1 0-15,0 0 16,1 0 0,-1 0-1,1 0-15,-1 0 31,0 0 1,1 0-17,-1 0 17,0 0-1,1 0 63,-1 0-63,0 0 0</inkml:trace>
  <inkml:trace contextRef="#ctx0" brushRef="#br0" timeOffset="54416.9985">26316 10062 0,'23'0'63,"24"0"-48,-1 0 1,0 0-16,1 0 15,-1 0 1,0 0-16,1 0 16,-1 0-1,1 0-15,-1 0 16,0 0 0,1 0-1,-1 0-15,0 0 16,1 0-1,-1 0 1,1 0 0,-1 0-16,0 0 15,1 0 1,-1 0 15,0 0-15,1 0 15,-1 0 16,1 0 0,-1 0-16,0 0-15,1 0 15,-1 0-15,0 0 30,1 0 33,45 0-64,-45 0-15,-1 0 16,1 0-1,-1 46 1,0-46-16,1 0 16,-47 47-16,46-47 15,0 0-15</inkml:trace>
  <inkml:trace contextRef="#ctx0" brushRef="#br0" timeOffset="56712.6891">31324 10155 0,'23'0'78,"24"0"-62,-47-47-16,46 47 15,0 0-15,47 0 32,-46 0-32,-1 0 15,0 0 1,1 0 15,-1 0-15,0 0 15,1 0-31,-1 0 31,1 0 1,-1 0-1,0 0 0,1 0 0,-1 0 1,0 0-17,1 0 16,-1 0-15,1 0 15</inkml:trace>
  <inkml:trace contextRef="#ctx0" brushRef="#br0" timeOffset="63368.7874">28078 10966 0,'47'0'47,"-47"47"-32,46-47 1,0 0-1,1 0 1,-1 0 15,0 0 1,1 0-1,-1 0-16,-46 46-15,162-46 16,-115 46-16,115-46 16,-116 0-16,94 47 15,-94-47-15,70 0 16,-23 0-16,-47 0 16,0 0-16,1 0 46,-1 0-30,0 0 15,1 0 32,-1 0-32,1 0-15,-1 0 15,0 0 0,1 0 0,-1 0 1,-46-23 46,46 23 266</inkml:trace>
  <inkml:trace contextRef="#ctx0" brushRef="#br0" timeOffset="66713.2082">21911 11013 0,'23'0'31,"23"46"-15,1-46-16,45 0 15,47 0 1,-92 0-16,115-23 15,-46-47-15,-70 70 16,47 0-16,-46 0 16,-1 0-16,0 0 15,1 0-15,-1 0 16,0 0 0,1 0-1,-1 0 1,1 0 15,-1 0 0</inkml:trace>
  <inkml:trace contextRef="#ctx0" brushRef="#br0" timeOffset="68537.1999">31510 11036 0,'23'0'31,"23"0"-15,1 0-16,-1 23 16,0-23-16,1 0 15,-1 0-15,0 0 16,1 0-16,-1 0 15,1 0 1,-1 0-16,0 0 31,1 0-15,45 0 0,48 0-1,-48 0-15,94 0 16,92 46-1,-185-46 1,-47 0-16,0 0 16,1 0-1,-1 0 1,1 0-16,-1 0 16,0 0-1,-46 47-15,47-47 16,-1 0-1,0 0 17,1 0-17,-1 0 1,1 0 62</inkml:trace>
  <inkml:trace contextRef="#ctx0" brushRef="#br0" timeOffset="75183.2466">12404 7744 0,'47'0'47,"-1"0"-32,1 0-15,-1 0 16,0 0-1,163 0-15,-116 0 16,255 0 0,69 0-16,-185 0 15,-47 0-15,-22 0 16,22 0-16,-23 0 16,-115 0-16,45 0 15,24 0-15,-23 0 16,93 0-16,-94 0 15,163 0-15,-92 0 16,92 0-16,-163 0 16,94 0-16,-140 0 15,93 0-15,24 0 32,45 0-17,-45 0-15,161 0 16,24 0-1,-255 0-15,231 0 0,-208 0 16,209 0-16,-232 0 16,162 0-16,-162 0 15,92 0-15,116 0 16,-185 0 0,47 0-16,184 0 15,-231 0 1,47 0-16,22 0 15,-92 0-15,23 0 16,-70 0-16,47 0 16,-47 0-16,1 0 15,-47-23-15,46 23 16,0 0-16,1 0 16,-1 0-1,1 0-15</inkml:trace>
  <inkml:trace contextRef="#ctx0" brushRef="#br0" timeOffset="78049.372">12057 12798 0,'46'0'63,"0"0"-47,1 0-16,-1 0 15,1 0-15,-1 0 16,116 0-16,-69 0 15,69-47 1,47 47 0,-24 0-1,94 0 1,-233 0 0,116 0-16,-115 0 15,115 0-15,-116 0 16,47 0-16,0 0 15,-47 0-15,1 0 16,-1 0-16,70 0 16,-70 0-16,1 0 15,45 0 1,71 0-16,22 0 0,-138 0 16,161 0-16,-115 0 15,23 0-15,-23 0 16,23 0-16,-24 0 15,24 0-15,-69 0 16,45 0-16,1 0 16,23 0-16,46 0 15,-46 0-15,47 0 16,92 47-16,-139-47 16,46 69-1,-46-69-15,-23 0 16,-47 0-16,47 0 15,92 0-15,-139 0 16,47 0-16,-46 0 16,161 0-1,-69 0 1,24 0-16,-71 0 16,117 0-1,-116 0 1,-47 0-16,1 0 15,-1 0-15,0 0 16,1 0-16,-1 0 16,0 0-16,1 0 15,-1 0-15,1 0 16,-1 0-16,0 0 16,1 0-16,-1 0 15,0 0-15,1 0 16,-1-23-1,1 23-15,-1 0 16,0 0-16,1 0 16,-1 0-16,0-46 15,1 46-15,-1 0 16,1 0 0,-1 0-1,0-47 1,1 47-16,-1 0 15,0 0 1,1-46 0,-1 46-16,0 0 15,1 0 1,-1 0 0,1 0 15,-1 0-31</inkml:trace>
  <inkml:trace contextRef="#ctx0" brushRef="#br0" timeOffset="79673.503">18641 13632 0,'24'0'46,"22"0"-30,0 0-16,1 0 16,46 0-16,22 0 15,-22 0-15,23 0 16,-69 0 0,45 0-16,-45 0 15,-1 0-15,0 0 0,1 0 16,-1 0-16,0 0 15,1 0-15,-1 0 16,1 0 15</inkml:trace>
  <inkml:trace contextRef="#ctx0" brushRef="#br0" timeOffset="81601.0283">20380 13609 0,'47'0'93,"-1"0"-93,1 0 32,-1-23-32,0 23 15,1 0-15,-1 0 31,0-46-31,1 46 32,-1 0-17,1 0-15,-1 0 16,0 0 0,1 0-1,-1-47 1,0 47-16,1 0 15,-1 0 1,-46-46 15,46 46-15,1 0 218,-1 0-156</inkml:trace>
  <inkml:trace contextRef="#ctx0" brushRef="#br0" timeOffset="85138.2419">22421 13656 0,'116'0'63,"-70"0"-48,0 23-15,1-23 16,46 0-16,-47 0 16,0 0-16,1 0 15,-1 0-15,0 0 16,1 0 0,-1 0-1,1 0 1,-1 0 15,-46-23-31,46 23 16,1 0-1,-1 0 1,0 0 15,1 0-15</inkml:trace>
  <inkml:trace contextRef="#ctx0" brushRef="#br0" timeOffset="88562.8831">22374 14606 0,'47'0'31,"-1"0"-31,1 0 31,-1 0-31,47 0 16,-47 0-16,47 0 15,-47-23-15,1 23 16,-1 0-16,0 0 16,1 0-16,-1 0 15,0 0-15,1 0 16,-1 0-16,0 0 15,1-46 1,-1 46-16,1-47 16,-1 47-1,0 0-15,1-46 16,-1 46 0,0 0-16,1 0 15,-1 0-15,1 0 16,-1 0-1,0 0 1,1 0 0,-1 0 62</inkml:trace>
  <inkml:trace contextRef="#ctx0" brushRef="#br0" timeOffset="89721.4955">25041 14606 0,'23'0'63,"23"0"-63,1 0 15,-1 0 1,47 0-16,-47 0 15,47-69-15,139 22 16,-139 47 0,92 0-16,-92-46 15,-93 69-15,116-23 16,-70 0-16,47 0 16,-47 0-16,1 0 15,-47 46-15,46-46 16,0 0-1</inkml:trace>
  <inkml:trace contextRef="#ctx0" brushRef="#br0" timeOffset="94225.3655">12706 17272 0,'23'0'15,"23"0"1,1 0-16,-1 0 15,1 0-15,-1 0 16,-23 0-16,93 0 16,46 0-16,-46 0 15,116 0 1,-116 0-16,278 0 0,-139 0 16,70 0-16,115 0 15,-277 0-15,254 0 16,-255 0-16,511 0 31,-372 0-15,-92 0-1,-163 0-15,163 0 16,0 0 0,-47 0-1,23 0-15,-92 0 16,162 0-16,-162 0 15,162 0-15,-162 0 16,139 0-16,-117 0 16,48 0-16,22 0 15,-138 0-15,115 0 16,-116 23-16,93-23 16,-23 0-16,116 0 15,23 0-15,-92 0 16,254 0-16,-324 0 15,162 0-15,-163 0 16,94 0-16,-93 0 16,92 0-16,-92 0 15,-47 0-15,117 0 16,-117 0-16,116 0 16,1 0-16,22 0 15,47 0-15,-186 0 16,117 0-16,-117 0 15,47 0-15,-47 0 16,0 0-16,47 0 31,46 0-15,-23 0-16,-93-23 16,93 23-16,-23 0 15,23 0-15,46 0 16,-46 0-16,-69 0 15,-1 0-15,47-46 16,-47 46-16,0 0 16,1 0-16,-1 0 15,47 0-15,-47 0 16,47 0-16,-47 0 16,70 0-16,-23 0 15,-47 0-15,1 0 16,-1 0-16,1 0 15,-1 0-15,47 0 16,-47 0-16,0 0 16,1 0-16,-1 0 15,1 0 1,-1 0-16,0 0 16,1 0-16,-1 0 15,0 0-15,1 23 16,-1-23-16,1 0 15,-1 0 17,0 0-17,-46 46 1,47-46 0</inkml:trace>
  <inkml:trace contextRef="#ctx0" brushRef="#br0" timeOffset="130721.8538">11724 6451 0,'0'25'63,"25"25"-47,-25 0-16,50-50 15,25 175-15,-25-125 16,50 75-16,25 0 15,-75 0-15,0-74 16,75 49-16,75-25 16,-150-75-16,0 50 15,50-50-15,-50 50 16,0-50 0,300 100-1,-125-100 1,-175 0-16,175 75 15,-175-75-15,125 0 16,-125 50-16,125-50 16,-75 0-16,-50 0 15,75 0-15,-75 0 16,0 0-16,0 0 16,0 0-16,-25 0 15,25 0 1,0 0-16,0 0 15,0 0-15,0 0 16,0 0-16,0 0 16,0 0-1,0 0-15,0 0 16,0 0-16,0 0 16</inkml:trace>
  <inkml:trace contextRef="#ctx0" brushRef="#br0" timeOffset="137170.1206">23173 8402 0,'0'-50'62,"25"50"-31,75 0-31,-50 0 16,0 0-16,50 0 16,-50 0-16,125-50 15,-75 50-15,-50 0 16,75 0-16,-75-50 15,0 50-15,0 0 16,0 0-16,0 0 16,0 0 31,0 0 31,0 0-31,0 0-47,0 0 15</inkml:trace>
  <inkml:trace contextRef="#ctx0" brushRef="#br0" timeOffset="139138.0299">24798 8502 0,'50'0'78,"0"0"-78,-50-50 16,50 50-16,0 0 15,0 0-15,0 0 16,0 0-16,50 0 16,-50-50-16,0 50 15,175 0 16,-175 0-31,0 0 16,0 0 31,0 0 0,0 0-32,0 0 1,0 0-16,0 0 16,0 0-1,0 0 1,0 0 0,-25 0-16,25 0 15,0 0 1,0 0-16,0 0 0,0 0 15,0 0 1,0 0 0,0 0 15,0 0 0</inkml:trace>
  <inkml:trace contextRef="#ctx0" brushRef="#br0" timeOffset="141073.777">27448 8427 0,'25'0'31,"25"0"-15,0 0-1,0 0-15,0 0 16,50 0-16,-50 0 15,75 0-15,-75 0 16,100 0-16,50 0 16,-100 0-16,175 0 15,-175 0-15,174 0 16,-224 0 0,125 0-16,-75 0 15,0 0-15,-50 0 16,0 0-16,-50-50 31,50 50-15,0 0 15</inkml:trace>
  <inkml:trace contextRef="#ctx0" brushRef="#br0" timeOffset="144538.6248">19673 9352 0,'25'0'63,"25"0"-48,0 0-15,0 0 16,0 0 0,0 0-16,0 0 15,0 0 1,0 0-16,0 0 15,0 0-15,0 0 16,50 0-16,-50 0 16,0 0-16,0 0 15,0 0-15,0 25 16,0-25 15,0 0-31,0 0 16,0 0-1,0 0 17,0 0-1,0 0-31,0 0 16,0 0-1,0 0 1,0 0-1,0 0 17,0 0-17,0 0 1,-75 0 140,-25 0-140,0 0-16,0 0 15,0 0-15,0 0 16,0 0-16,0 0 16,0 0-16,0 0 15,0 0-15,-50 0 16,50 0-16,0 0 16,0 0-1,0 0 1,0 0-1,0 0 1,0 0-16,0 0 31,0 0-15,0 0 0,0 0-1,0 0 16,0 0-15,0 0 0,0 0-1,0 0 17</inkml:trace>
  <inkml:trace contextRef="#ctx0" brushRef="#br0" timeOffset="156938.0289">26173 10152 0,'50'0'94,"50"0"-94,-50 0 16,0 0-16,0 0 15,75 0-15,-75 0 16,0 0-16,0 0 15,0 0-15,0 0 32,0 0-17,0 0 1,0 0 0,0 0-1,-25 0 1,25 0-1,0-50-15,0 50 32,0 0-32,0 0 15,0 0-15,0 0 16,0 0-16,75 0 16,-75 0-16,50 0 15,-50 0-15,0 0 16,0 0-16,0 0 15,0 0-15,0 0 16,0 0-16,0 0 16,0 0-1,0 0 1,0 0-16,0 0 16,100 0 15,-100 0-16,-50 25-15,50-25 0,0 0 16,0 0-16,0 0 31,0 0-15,0 0 0,0 0 15,0 0-16,0 0 173,0 0-172,-1 0-1,1 0-15,0 0 16,0 0-1,-50-25 1,50 25 0,0 0-1,0 0 17</inkml:trace>
  <inkml:trace contextRef="#ctx0" brushRef="#br0" timeOffset="163394.9403">21698 11252 0,'25'0'78,"25"50"-78,0-50 16,125 0-16,-125 0 15,100 0-15,50 50 16,225-50-1,100 0 17,-475 0-17,50 0-15,0 0 16,-50 0-16,0 0 16,0 0-16,0 0 15</inkml:trace>
  <inkml:trace contextRef="#ctx0" brushRef="#br0" timeOffset="165762.2949">28148 11077 0,'0'50'47,"50"-50"-31,0 0-16,50 0 15,-50 0 1,50 50-16,-50-50 0,75 0 16,-75 0-16,50 75 15,-50-75 1,0 0-16,0 0 15,0 0-15,-1 0 16,1 0 0,0 0-1,0 0 1,0 0 218,0 0-218</inkml:trace>
  <inkml:trace contextRef="#ctx0" brushRef="#br0" timeOffset="171034.4907">31822 11252 0,'25'0'78,"25"0"-63,0 0-15,0 0 16,175-25 0,25 25-1,-200-50 1,0 50-16,75 0 15,-75 0-15,0 0 16,0 0-16,0 0 16,0 0-1,0 0 1,0 0-16,0 0 16,0 0-16,0 0 15,0 0-15,0 0 16,0 0-1,0 0-15,0 0 32,0 0-17,0 0 17,0 0 14</inkml:trace>
  <inkml:trace contextRef="#ctx0" brushRef="#br0" timeOffset="174986.2333">18798 13753 0,'25'0'47,"25"0"-31,0 0-16,50 0 15,25 0-15,50 0 16,25 0-16,-100 0 16,-50 0-16,0 0 15,0 0-15,0 0 16,0 0-16,0 0 16,0 0 15</inkml:trace>
  <inkml:trace contextRef="#ctx0" brushRef="#br0" timeOffset="176362.503">20698 13627 0,'50'0'79,"0"0"-79,0 0 15,0 0 1,0 0-1,-50-50-15,50 50 16,0 0 0,0 0-1,0 0 1,0 0 0,0 0-1,0 0 1,-50-50-16,50 50 15,0 0-15,0 0 16,0 0 0,0 0-1,0 0 48</inkml:trace>
  <inkml:trace contextRef="#ctx0" brushRef="#br0" timeOffset="179475.3673">22273 14578 0,'25'0'15,"25"0"1,0 0-16,0 0 15,0 0-15,125 0 16,-75 0-16,100 0 16,-150 0-16,50 0 15,-50 0-15,50 0 16,-50 0-16,0 0 16,0 0-1,0 0-15,100 0 31,-100 0-15,0 0 0,0 0-1,0 0 1,0 0 0,0 0-1,0 0 63,0 0 32,0 0-95</inkml:trace>
  <inkml:trace contextRef="#ctx0" brushRef="#br0" timeOffset="184298.9958">21923 14028 0,'0'25'32,"0"25"-17,0 0-15,0 0 16,0 100 0,0-100-16,0 75 15,0-100-15,50 25 16,0-50-16,0 50 15,-50 0-15,50-50 16,0 50-16,-50 0 16,50-50-16,0 0 15,0 0-15,0 50 16,50-50-16,-50 0 16,0 0-16,0 0 15,0 0-15,-50 50 16,50-50-16,0 0 15,0 0-15,0 0 16,0 0-16,0 0 16,0 0-16,0 0 15,0 0-15,0 0 32,0 0-17,0 0 1,0 0-1,0 0-15,0 0 16,-50-25-16,50 25 16,0 0-16,0 0 15,50-50 17,-50 0-17,0 50 1,0-50-16,0 50 31,0-50-15,-50 0-1,50 50 1,-50-50 0,0 25-1,0-25 1,0 0 15,-25 0-15,25 0-16,0 0 31,0 0 0,0 0 0,0 0-15,0 0-16,0 0 16,0 0-1,0 0 1,0 0 0,-50 0-1,-50 0 16,50 50-31,0 0 16,0 0-16,0 0 16,0 0-16,0 0 15,0-50-15,0 50 16,-50 0-16,50 0 16,-50 0-16,50 0 15,-50 0-15,-25 0 16,75 0-16,0 0 15,0 0-15,0 0 16,0 0 15,0 0-31,0 0 16,0 0-16,0 0 16,0 0 15,0 0-16,0 0 1,0 0 0,0 0-1</inkml:trace>
  <inkml:trace contextRef="#ctx0" brushRef="#br0" timeOffset="187066.4618">25848 11077 0,'50'0'47,"0"0"-31,0 0-16,0 0 16,0 0-16,125 0 15,0 0-15,-125 0 16,200 0-16,-150 0 15,50-50 17,-100 50-32,0 0 15,0 0-15,0 0 16,0 0 0,0 0-16,0 0 15,0 0 1,0 0-16,0 0 15,100 0 1,-100 0-16,75 0 16,-75 0-16,50 0 15,-50 0-15,0 0 16,0 0-16,0 0 16,0 0-16,0 0 15,0 0-15,50 0 16,-50 0-16,0 0 15,0 0-15,50 0 16,25 0-16,-75 0 16,50 0-16,0 0 15,-51 0-15,1 0 16,0 0-16,0 0 16,0 0-1,0 0 1,0 0-16,0 0 15,0 0-15,0 0 16,0 0 15,0 0 16,0 0-31,0 0 15,0 0 16,0 0-31,0 0 15,0 0 125,0 0-140,0 0-1,0 0-15,0 0 47,0 0-16,0 0 1,0 0-17,0 0 17,0 0-17,0 0 1,0 0-1</inkml:trace>
  <inkml:trace contextRef="#ctx0" brushRef="#br0" timeOffset="193547.8942">23998 16178 0,'0'25'78,"0"25"-78,0 0 16,0 0-16,0 0 15,0 125-15,0-125 16,0 100-16,0-100 15,25 75-15,-25-75 16,0 50-16,50-50 16,-50 0-16,0 0 15,0 0-15,0 0 16,50 0-16,-50 50 31,50-100-31,-50 50 16,50-50-1,0 0 17,-50 50-32,50-50 15,0 0 1,50 0 0,-50 0-1,0 50-15,0-50 16,0 0-16,0 0 15,0 0-15,0 0 16,0 0-16,0 0 16,-50 50-16,50-50 15,125 0-15,-125 0 16,100 0-16,-100 0 16,75 0-16,-75 0 15,0 0-15,0 0 16,0 0-16,-25 0 15,25 0-15,0 0 16,0 0-16,0 0 16,0 0-16,0 0 15,0 0-15,0 0 16,0 0-16,0 0 31,-50-25 0,50-25 1,-50 0-32,0 0 15,0-50 1,0 50-16,0 0 16,0 0-16,0-75 15,0-50-15,0 125 16,0-50-16,0 50 15,-25-75 1,25 75-16,-50 0 0,0 0 16,50 0-16,-50 50 15,50-50-15,-50 50 16,50-50 0,0 0-1,-50 50-15,50-50 16,0 0 15,-50 50-31,0 0 16,0 0-1,0 0-15,0 0 16,0 0-16,0 0 16,0 0-1,-100 0-15,25 0 16,75 0-16,0 0 15,-100 0 1,50 0 15,50 0-15,0 0 31,0 0-16,0 0-15,0 0-1,0 0 1,0 0 0,50 25-1,-50-25 1,0 0-1,0 0 1,0 0 47,0 50-32,0-50-16,0 0 110,0 50 188,0-50-297</inkml:trace>
</inkml:ink>
</file>

<file path=ppt/ink/ink2.xml><?xml version="1.0" encoding="utf-8"?>
<inkml:ink xmlns:inkml="http://www.w3.org/2003/InkML">
  <inkml:definitions>
    <inkml:context xml:id="ctx0">
      <inkml:inkSource xml:id="inkSrc0">
        <inkml:traceFormat>
          <inkml:channel name="X" type="integer" min="-4480" max="2560" units="cm"/>
          <inkml:channel name="Y" type="integer" max="2520" units="cm"/>
          <inkml:channel name="T" type="integer" max="2.14748E9" units="dev"/>
        </inkml:traceFormat>
        <inkml:channelProperties>
          <inkml:channelProperty channel="X" name="resolution" value="227.09677" units="1/cm"/>
          <inkml:channelProperty channel="Y" name="resolution" value="144" units="1/cm"/>
          <inkml:channelProperty channel="T" name="resolution" value="1" units="1/dev"/>
        </inkml:channelProperties>
      </inkml:inkSource>
      <inkml:timestamp xml:id="ts0" timeString="2018-01-22T11:46:22.634"/>
    </inkml:context>
    <inkml:brush xml:id="br0">
      <inkml:brushProperty name="width" value="0.05292" units="cm"/>
      <inkml:brushProperty name="height" value="0.05292" units="cm"/>
      <inkml:brushProperty name="color" value="#FF0000"/>
    </inkml:brush>
  </inkml:definitions>
  <inkml:trace contextRef="#ctx0" brushRef="#br0">8224 12552 0,'0'-25'62,"0"-75"-46,-25-25-16,25 25 16,-50-100-16,50 100 15,0-25-15,0-225 16,-50 75 0,50-25-1,-50 250-15,50-125 16,-75-125-1,0 125-15,75 50 16,0 25-16,0-25 16,0-100-1,0 50-15,0-75 16,0 100 0,0-50-1,0 150 1,0 0-16,0-75 15,0 25 1,0-25-16,0 75 16,0 0-16,-50-100 15,50 100-15,0-75 16,-50 25-16,50 50 16,0 0-16,0 0 15,0-75-15,0 75 16,0 0-16,0 0 15,0 0-15,0-50 16,0 49-16,0 1 16,0 0-16,0-150 31,0 150-31,0 0 16,25 0-16,-25 0 15,50 50-15,-50-50 16,0 0-16,50 0 15,-50 0-15,50 50 16,-50-50-16,0 0 16,50 50-1,0-50-15,-50 0 16,50 50-16,-50-50 16,50 0-16,-50 0 15,50 50-15,-50-50 16,50 50-1,-50-50-15,50 50 16,-50-50 0,50 50-1,-50-50 1,50 50 0,0 0 15,0 0-16,0 0 1,0 0 0,0 0-16,0 0 15,0 0-15,50 0 32,50 0-17,-50 0 1,50 25-1,-100-25-15,0 0 16,0 50-16,0-50 16,0 0-16,0 0 15,0 0 1,0 50-16,0-50 16,0 0-16,0 50 0,50-50 15,-100 50 1,50-50-16,0 0 15,0 0-15,-50 50 16,50-50-16,0 0 16,-50 50-16,50-50 15,0 0-15,0 0 47,0 0 31,0 0-46,-50-25-17</inkml:trace>
  <inkml:trace contextRef="#ctx0" brushRef="#br0" timeOffset="752.5105">10474 6001 0,'50'0'78,"-50"25"-62,50-25-16,-50 50 15,50 0 1,0 0 15,-50 50 0,50-100-15,-50 50 0,-25-50-1,-25 0 1,50 50-16,-50-50 31,0 0-15,50 50-1,-50-50 1,0 0 0,50 50-1,-50-50 1</inkml:trace>
  <inkml:trace contextRef="#ctx0" brushRef="#br0" timeOffset="18993.0336">16199 16053 0,'-50'0'15,"0"0"1,0 0 0,0 0-1,0 0-15,-50 0 16,50 0-16,0 0 16,0 0-16,0 0 15,0 0 1,0 0-1,0 25 17,0-25-17,0 50 1,0 0 0,0 0 15,50 0-16,-50 0 1,50-25 0,-50 25-1,50 0-15,0 0 16,0 0 0,0 50 15,25-50-31,-25 0 15,50-50-15,0 50 16,0-50-16,75 75 16,-75-75-16,-50 50 15,50-50-15,0 0 16,50 50-16,-50-50 16,0 0-16,0 0 15,-50 50 1,50-50-16,0 0 15,0 0 1,0 0-16,0 0 16,0 0-1,0 0 1,-50-25 0,50 25-1,0-50-15,-50 0 16,50 0-1,-50 0 1,0 0 0,0 0-16,50 0 15,-50 0 1,0 0 0,0 0-1,0 0 1,0 0-1,-25 50 1,-25 0 15,50-50-15,-50 50 15,50-50 282,-50 50-313,50-50 15,0 0 17</inkml:trace>
  <inkml:trace contextRef="#ctx0" brushRef="#br0" timeOffset="25280.1742">16224 13077 0,'-25'0'47,"-25"0"-47,0 0 16,0 0-16,-50 0 15,50 0 1,0 0-16,0 0 16,0 0-16,0 0 15,0 0-15,0 0 16,50 50-16,-50-50 15,0 0-15,0 0 16,0 0 0,0 0-16,0 0 31,0 0-31,50 50 16,-50-50-16,0 0 15,0 0-15,0 0 16,50 50-1,-50-50-15,0 0 16,0 0-16,50 50 16,-50-50-16,0 0 15,50 50-15,-50-50 16,50 50-16,0 0 31,-50-50-31,50 50 16,0 50-1,0-50 1,0 0-16,0 51 16,25-101-16,25 50 15,-50 0-15,50 0 16,0 0-16,0 0 16,0 0-16,0-50 15,0 0-15,0 50 16,50 0-16,-50-50 15,0 50-15,0-50 16,0 50-16,50-50 16,-50 0-16,0 0 15,0 0-15,0 0 16,0 0 0,0 50-16,0-50 15,0 0-15,0 0 0,0 0 16,0 0-1,0 0-15,0 0 16,0 0 0,0 0-1,-50-25-15,50 25 16,0 0 0,-50-50-1,0 0-15,50 50 16,50-150-1,-50 50 17,-50 50-17,50 0-15,-50 0 16,0 0 0,0-1-1,0 1-15,-25 50 16,25-50-16,0 0 15,0 0-15,-50 50 16,50-50-16,-50 50 16,0-50-1,0 50 1,50-50-16,-50 50 16,0 0-1,50-50 1,-50 50-1,0-50 48,0 50-32,0 0 16,0 0-16</inkml:trace>
  <inkml:trace contextRef="#ctx0" brushRef="#br0" timeOffset="41025.2527">15874 9952 0,'0'25'79,"0"25"-64,0 0-15,50 0 16,-50 0-16,0 50 15,0 100-15,0-150 16,0 50-16,0-50 16,0 50-16,50-100 15,-50 50 1,0 50-16,0-50 16,0 0-1,0 0 1</inkml:trace>
  <inkml:trace contextRef="#ctx0" brushRef="#br0" timeOffset="42224.2495">15624 10652 0,'0'25'32,"25"25"-32,-25 0 15,50-50-15,-50 100 16,50-50-16,0 0 16,0 0-16,-50 0 15,50-50 1,-50 50-16,50 0 15,0-50-15,0 50 16,0 100 15,0-150 1,-50-25 30,50 25-46,-50-50-1,0 0 1,0 0 15,0 0 282,0 0-313,50 0 15,-50 0 1,0 0-16,0 0 31</inkml:trace>
  <inkml:trace contextRef="#ctx0" brushRef="#br0" timeOffset="46856.3497">20973 10777 0,'0'-50'62,"0"0"-46,-50 0-1,50-50-15,0 50 16,0-50-16,0 50 16,0-175-1,0 125-15,0-25 16,0 75-16,0-50 16,0 50-16,0 0 15,0 0-15,0-50 16,0 50-16,0 0 15,0 0-15,0 0 16,0 0 0</inkml:trace>
  <inkml:trace contextRef="#ctx0" brushRef="#br0" timeOffset="47640.4359">20573 9452 0,'25'0'47,"25"0"-32,-50-25-15,50 25 16,-50-50-16,125 0 15,-125 0-15,25 0 16,25 0-16,0 0 16,0 50-16,0-50 15,0 50-15,0 0 32,0 0-1,0 0-31,-50 25 15,50-25 1,-50 50-16,50 0 16,0 0-16,-50 0 15,0 0-15,0 0 16,50 0 0,-50 0-1,0 0 32</inkml:trace>
  <inkml:trace contextRef="#ctx0" brushRef="#br0" timeOffset="53431.9998">12949 8302 0</inkml:trace>
  <inkml:trace contextRef="#ctx0" brushRef="#br0" timeOffset="54448.609">12799 8327 0,'-50'0'62,"0"0"-46,-75 0-16,-50 75 0,-475-75 16,475 0-16,-450 0 15,350 0-15,-350 0 16,350 75-16,-325 0 16,400 0-1,-150-75-15,175 50 16,50-50-16,0 75 15,75-75-15,-50 50 0,50-50 16,0 0-16,50 50 16,-50-50-16,50 50 15,-50-50 1,50 50-16,0 0 16,0 0-1,0 50-15,0-50 16,150 250-1,600 425 17,-475-425-17,-125-100-15,-100-75 16,75 0-16,-75 0 16,25-25-16,-25-100 15,-50 50-15,50 75 16,-50-75-16,0 0 15,0 50-15,0-50 16,0 0 0,0 0-1,50 0 63</inkml:trace>
  <inkml:trace contextRef="#ctx0" brushRef="#br0" timeOffset="55216.2397">9499 11752 0,'0'25'31,"0"25"-31,0 0 0,0 125 16,0-75-1,0-50-15,0 50 16,25 25-16,25-75 16,-50 0-16,0 0 15,50-50-15,0 0 16,0 0 0,0 0-1,0 0 1,0 0-16,0-25 15,0-25-15,-50 0 16,50 50-16,-50-100 16,50 100-16,0-50 15,-50 0-15,0 0 16,50 50-16,-50-50 16,0 0-1,0 0 32,0 0-31,50 50-16,-50-50 15,0 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1/22/2018 8:36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developer.github.com/webhooks/creating/" TargetMode="External"/><Relationship Id="rId3" Type="http://schemas.openxmlformats.org/officeDocument/2006/relationships/hyperlink" Target="https://docs.microsoft.com/en-us/azure/app-service/app-service-web-overview" TargetMode="External"/><Relationship Id="rId7" Type="http://schemas.openxmlformats.org/officeDocument/2006/relationships/hyperlink" Target="https://azure.microsoft.com/overview/serverless-computing/"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docs.microsoft.com/en-us/azure/app-service/web-sites-monitor" TargetMode="External"/><Relationship Id="rId5" Type="http://schemas.openxmlformats.org/officeDocument/2006/relationships/hyperlink" Target="https://docs.microsoft.com/en-us/azure/app-service/app-service-authentication-overview" TargetMode="External"/><Relationship Id="rId10" Type="http://schemas.openxmlformats.org/officeDocument/2006/relationships/hyperlink" Target="https://docs.microsoft.com/en-us/azure/azure-functions/functions-scale" TargetMode="External"/><Relationship Id="rId4" Type="http://schemas.openxmlformats.org/officeDocument/2006/relationships/hyperlink" Target="https://docs.microsoft.com/en-us/azure/app-service/app-service-continuous-deployment" TargetMode="External"/><Relationship Id="rId9" Type="http://schemas.openxmlformats.org/officeDocument/2006/relationships/hyperlink" Target="https://docs.microsoft.com/en-us/azure/app-service/azure-web-sites-web-hosting-plans-in-depth-overview"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azure-functions/functions-bindings-storage-queue#trigger"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logic-apps/logic-apps-enterprise-integration-as2"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s://docs.microsoft.com/en-us/azure/logic-apps/logic-apps-enterprise-integration-edifact" TargetMode="External"/><Relationship Id="rId4" Type="http://schemas.openxmlformats.org/officeDocument/2006/relationships/hyperlink" Target="https://docs.microsoft.com/en-us/azure/logic-apps/logic-apps-enterprise-integration-x12"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zure.microsoft.com/en-in/services/batch/"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zure.microsoft.com/en-us/services/batch/"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docs.microsoft.com/en-us/azure/virtual-machine-scale-sets/virtual-machine-scale-sets-overview"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158501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IN"/>
              <a:t>Explain the different ways of deploying the web jobs.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854440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001632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769323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13</a:t>
            </a:fld>
            <a:endParaRPr lang="en-US"/>
          </a:p>
        </p:txBody>
      </p:sp>
    </p:spTree>
    <p:extLst>
      <p:ext uri="{BB962C8B-B14F-4D97-AF65-F5344CB8AC3E}">
        <p14:creationId xmlns:p14="http://schemas.microsoft.com/office/powerpoint/2010/main" val="966893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Mono-lithic application -&gt; loosely coupled components</a:t>
            </a:r>
          </a:p>
          <a:p>
            <a:r>
              <a:rPr lang="en-US" dirty="0"/>
              <a:t>Events happening </a:t>
            </a:r>
            <a:r>
              <a:rPr lang="en-US" dirty="0" err="1"/>
              <a:t>async</a:t>
            </a:r>
            <a:r>
              <a:rPr lang="en-US" dirty="0"/>
              <a:t> outside client application</a:t>
            </a:r>
          </a:p>
          <a:p>
            <a:r>
              <a:rPr lang="en-US" dirty="0"/>
              <a:t>Build/use micro-functionality to react to a single event</a:t>
            </a:r>
          </a:p>
          <a:p>
            <a:endParaRPr lang="en-US" dirty="0"/>
          </a:p>
          <a:p>
            <a:r>
              <a:rPr lang="en-US" dirty="0"/>
              <a:t>VS </a:t>
            </a:r>
            <a:r>
              <a:rPr lang="en-US" dirty="0" err="1"/>
              <a:t>WebJobs</a:t>
            </a:r>
            <a:endParaRPr lang="en-US" dirty="0"/>
          </a:p>
          <a:p>
            <a:endParaRPr lang="en-US" dirty="0"/>
          </a:p>
          <a:p>
            <a:pPr algn="l"/>
            <a:r>
              <a:rPr lang="en-US" b="0" i="0" dirty="0">
                <a:solidFill>
                  <a:srgbClr val="222222"/>
                </a:solidFill>
                <a:effectLst/>
                <a:latin typeface="segoe-ui_normal"/>
              </a:rPr>
              <a:t>Here are their similarities:</a:t>
            </a:r>
          </a:p>
          <a:p>
            <a:pPr algn="l">
              <a:buFont typeface="Arial" panose="020B0604020202020204" pitchFamily="34" charset="0"/>
              <a:buChar char="•"/>
            </a:pPr>
            <a:r>
              <a:rPr lang="en-US" b="0" i="0" dirty="0">
                <a:solidFill>
                  <a:srgbClr val="222222"/>
                </a:solidFill>
                <a:effectLst/>
                <a:latin typeface="segoe-ui_normal"/>
              </a:rPr>
              <a:t>Both are built on </a:t>
            </a:r>
            <a:r>
              <a:rPr lang="en-US" b="0" i="0" u="none" strike="noStrike" dirty="0">
                <a:solidFill>
                  <a:srgbClr val="0078D7"/>
                </a:solidFill>
                <a:effectLst/>
                <a:latin typeface="segoe-ui_normal"/>
                <a:hlinkClick r:id="rId3"/>
              </a:rPr>
              <a:t>Azure App Service</a:t>
            </a:r>
            <a:r>
              <a:rPr lang="en-US" b="0" i="0" dirty="0">
                <a:solidFill>
                  <a:srgbClr val="222222"/>
                </a:solidFill>
                <a:effectLst/>
                <a:latin typeface="segoe-ui_normal"/>
              </a:rPr>
              <a:t> and enjoy features such as </a:t>
            </a:r>
            <a:r>
              <a:rPr lang="en-US" b="0" i="0" u="none" strike="noStrike" dirty="0">
                <a:solidFill>
                  <a:srgbClr val="0078D7"/>
                </a:solidFill>
                <a:effectLst/>
                <a:latin typeface="segoe-ui_normal"/>
                <a:hlinkClick r:id="rId4"/>
              </a:rPr>
              <a:t>source control</a:t>
            </a:r>
            <a:r>
              <a:rPr lang="en-US" b="0" i="0" dirty="0">
                <a:solidFill>
                  <a:srgbClr val="222222"/>
                </a:solidFill>
                <a:effectLst/>
                <a:latin typeface="segoe-ui_normal"/>
              </a:rPr>
              <a:t>, </a:t>
            </a:r>
            <a:r>
              <a:rPr lang="en-US" b="0" i="0" u="none" strike="noStrike" dirty="0">
                <a:solidFill>
                  <a:srgbClr val="0078D7"/>
                </a:solidFill>
                <a:effectLst/>
                <a:latin typeface="segoe-ui_normal"/>
                <a:hlinkClick r:id="rId5"/>
              </a:rPr>
              <a:t>authentication</a:t>
            </a:r>
            <a:r>
              <a:rPr lang="en-US" b="0" i="0" dirty="0">
                <a:solidFill>
                  <a:srgbClr val="222222"/>
                </a:solidFill>
                <a:effectLst/>
                <a:latin typeface="segoe-ui_normal"/>
              </a:rPr>
              <a:t>, and </a:t>
            </a:r>
            <a:r>
              <a:rPr lang="en-US" b="0" i="0" u="none" strike="noStrike" dirty="0">
                <a:solidFill>
                  <a:srgbClr val="0078D7"/>
                </a:solidFill>
                <a:effectLst/>
                <a:latin typeface="segoe-ui_normal"/>
                <a:hlinkClick r:id="rId6"/>
              </a:rPr>
              <a:t>monitoring</a:t>
            </a:r>
            <a:r>
              <a:rPr lang="en-US" b="0" i="0" dirty="0">
                <a:solidFill>
                  <a:srgbClr val="222222"/>
                </a:solidFill>
                <a:effectLst/>
                <a:latin typeface="segoe-ui_normal"/>
              </a:rPr>
              <a:t>.</a:t>
            </a:r>
          </a:p>
          <a:p>
            <a:pPr algn="l">
              <a:buFont typeface="Arial" panose="020B0604020202020204" pitchFamily="34" charset="0"/>
              <a:buChar char="•"/>
            </a:pPr>
            <a:r>
              <a:rPr lang="en-US" b="0" i="0" dirty="0">
                <a:solidFill>
                  <a:srgbClr val="222222"/>
                </a:solidFill>
                <a:effectLst/>
                <a:latin typeface="segoe-ui_normal"/>
              </a:rPr>
              <a:t>Both are developer-focused services.</a:t>
            </a:r>
          </a:p>
          <a:p>
            <a:pPr algn="l">
              <a:buFont typeface="Arial" panose="020B0604020202020204" pitchFamily="34" charset="0"/>
              <a:buChar char="•"/>
            </a:pPr>
            <a:r>
              <a:rPr lang="en-US" b="0" i="0" dirty="0">
                <a:solidFill>
                  <a:srgbClr val="222222"/>
                </a:solidFill>
                <a:effectLst/>
                <a:latin typeface="segoe-ui_normal"/>
              </a:rPr>
              <a:t>Both support standard scripting and programming languages.</a:t>
            </a:r>
          </a:p>
          <a:p>
            <a:pPr algn="l">
              <a:buFont typeface="Arial" panose="020B0604020202020204" pitchFamily="34" charset="0"/>
              <a:buChar char="•"/>
            </a:pPr>
            <a:r>
              <a:rPr lang="en-US" b="0" i="0" dirty="0">
                <a:solidFill>
                  <a:srgbClr val="222222"/>
                </a:solidFill>
                <a:effectLst/>
                <a:latin typeface="segoe-ui_normal"/>
              </a:rPr>
              <a:t>Both have NuGet and NPM support.</a:t>
            </a:r>
          </a:p>
          <a:p>
            <a:pPr algn="l"/>
            <a:r>
              <a:rPr lang="en-US" b="0" i="0" u="none" strike="noStrike" dirty="0">
                <a:solidFill>
                  <a:srgbClr val="6D7079"/>
                </a:solidFill>
                <a:effectLst/>
                <a:latin typeface="Helvetica Neue"/>
              </a:rPr>
              <a:t>+</a:t>
            </a:r>
            <a:endParaRPr lang="en-US" b="0" i="0" dirty="0">
              <a:solidFill>
                <a:srgbClr val="222222"/>
              </a:solidFill>
              <a:effectLst/>
              <a:latin typeface="segoe-ui_normal"/>
            </a:endParaRPr>
          </a:p>
          <a:p>
            <a:pPr algn="l"/>
            <a:r>
              <a:rPr lang="en-US" b="0" i="0" dirty="0">
                <a:solidFill>
                  <a:srgbClr val="222222"/>
                </a:solidFill>
                <a:effectLst/>
                <a:latin typeface="segoe-ui_normal"/>
              </a:rPr>
              <a:t>Functions is the natural evolution of </a:t>
            </a:r>
            <a:r>
              <a:rPr lang="en-US" b="0" i="0" dirty="0" err="1">
                <a:solidFill>
                  <a:srgbClr val="222222"/>
                </a:solidFill>
                <a:effectLst/>
                <a:latin typeface="segoe-ui_normal"/>
              </a:rPr>
              <a:t>WebJobs</a:t>
            </a:r>
            <a:r>
              <a:rPr lang="en-US" b="0" i="0" dirty="0">
                <a:solidFill>
                  <a:srgbClr val="222222"/>
                </a:solidFill>
                <a:effectLst/>
                <a:latin typeface="segoe-ui_normal"/>
              </a:rPr>
              <a:t> in that it takes the best things about </a:t>
            </a:r>
            <a:r>
              <a:rPr lang="en-US" b="0" i="0" dirty="0" err="1">
                <a:solidFill>
                  <a:srgbClr val="222222"/>
                </a:solidFill>
                <a:effectLst/>
                <a:latin typeface="segoe-ui_normal"/>
              </a:rPr>
              <a:t>WebJobs</a:t>
            </a:r>
            <a:r>
              <a:rPr lang="en-US" b="0" i="0" dirty="0">
                <a:solidFill>
                  <a:srgbClr val="222222"/>
                </a:solidFill>
                <a:effectLst/>
                <a:latin typeface="segoe-ui_normal"/>
              </a:rPr>
              <a:t> and improves upon them. The improvements include:</a:t>
            </a:r>
          </a:p>
          <a:p>
            <a:pPr algn="l">
              <a:buFont typeface="Arial" panose="020B0604020202020204" pitchFamily="34" charset="0"/>
              <a:buChar char="•"/>
            </a:pPr>
            <a:r>
              <a:rPr lang="en-US" b="0" i="0" u="none" strike="noStrike" dirty="0" err="1">
                <a:solidFill>
                  <a:srgbClr val="0078D7"/>
                </a:solidFill>
                <a:effectLst/>
                <a:latin typeface="segoe-ui_normal"/>
                <a:hlinkClick r:id="rId7"/>
              </a:rPr>
              <a:t>Serverless</a:t>
            </a:r>
            <a:r>
              <a:rPr lang="en-US" b="0" i="0" dirty="0">
                <a:solidFill>
                  <a:srgbClr val="222222"/>
                </a:solidFill>
                <a:effectLst/>
                <a:latin typeface="segoe-ui_normal"/>
              </a:rPr>
              <a:t> app model.</a:t>
            </a:r>
          </a:p>
          <a:p>
            <a:pPr algn="l">
              <a:buFont typeface="Arial" panose="020B0604020202020204" pitchFamily="34" charset="0"/>
              <a:buChar char="•"/>
            </a:pPr>
            <a:r>
              <a:rPr lang="en-US" b="0" i="0" dirty="0">
                <a:solidFill>
                  <a:srgbClr val="222222"/>
                </a:solidFill>
                <a:effectLst/>
                <a:latin typeface="segoe-ui_normal"/>
              </a:rPr>
              <a:t>Streamlined dev, test, and run of code, directly in the browser.</a:t>
            </a:r>
          </a:p>
          <a:p>
            <a:pPr algn="l">
              <a:buFont typeface="Arial" panose="020B0604020202020204" pitchFamily="34" charset="0"/>
              <a:buChar char="•"/>
            </a:pPr>
            <a:r>
              <a:rPr lang="en-US" b="0" i="0" dirty="0">
                <a:solidFill>
                  <a:srgbClr val="222222"/>
                </a:solidFill>
                <a:effectLst/>
                <a:latin typeface="segoe-ui_normal"/>
              </a:rPr>
              <a:t>Built-in integration with more Azure services and 3rd-party services like </a:t>
            </a:r>
            <a:r>
              <a:rPr lang="en-US" b="0" i="0" u="none" strike="noStrike" dirty="0">
                <a:solidFill>
                  <a:srgbClr val="0078D7"/>
                </a:solidFill>
                <a:effectLst/>
                <a:latin typeface="segoe-ui_normal"/>
                <a:hlinkClick r:id="rId8"/>
              </a:rPr>
              <a:t>GitHub </a:t>
            </a:r>
            <a:r>
              <a:rPr lang="en-US" b="0" i="0" u="none" strike="noStrike" dirty="0" err="1">
                <a:solidFill>
                  <a:srgbClr val="0078D7"/>
                </a:solidFill>
                <a:effectLst/>
                <a:latin typeface="segoe-ui_normal"/>
                <a:hlinkClick r:id="rId8"/>
              </a:rPr>
              <a:t>WebHooks</a:t>
            </a:r>
            <a:r>
              <a:rPr lang="en-US" b="0" i="0" dirty="0">
                <a:solidFill>
                  <a:srgbClr val="222222"/>
                </a:solidFill>
                <a:effectLst/>
                <a:latin typeface="segoe-ui_normal"/>
              </a:rPr>
              <a:t>.</a:t>
            </a:r>
          </a:p>
          <a:p>
            <a:pPr algn="l">
              <a:buFont typeface="Arial" panose="020B0604020202020204" pitchFamily="34" charset="0"/>
              <a:buChar char="•"/>
            </a:pPr>
            <a:r>
              <a:rPr lang="en-US" b="0" i="0" dirty="0">
                <a:solidFill>
                  <a:srgbClr val="222222"/>
                </a:solidFill>
                <a:effectLst/>
                <a:latin typeface="segoe-ui_normal"/>
              </a:rPr>
              <a:t>Pay-per-use, no need to pay for an </a:t>
            </a:r>
            <a:r>
              <a:rPr lang="en-US" b="0" i="0" u="none" strike="noStrike" dirty="0">
                <a:solidFill>
                  <a:srgbClr val="0078D7"/>
                </a:solidFill>
                <a:effectLst/>
                <a:latin typeface="segoe-ui_normal"/>
                <a:hlinkClick r:id="rId9"/>
              </a:rPr>
              <a:t>App Service plan</a:t>
            </a:r>
            <a:r>
              <a:rPr lang="en-US" b="0" i="0" dirty="0">
                <a:solidFill>
                  <a:srgbClr val="222222"/>
                </a:solidFill>
                <a:effectLst/>
                <a:latin typeface="segoe-ui_normal"/>
              </a:rPr>
              <a:t>.</a:t>
            </a:r>
          </a:p>
          <a:p>
            <a:pPr algn="l">
              <a:buFont typeface="Arial" panose="020B0604020202020204" pitchFamily="34" charset="0"/>
              <a:buChar char="•"/>
            </a:pPr>
            <a:r>
              <a:rPr lang="en-US" b="0" i="0" dirty="0">
                <a:solidFill>
                  <a:srgbClr val="222222"/>
                </a:solidFill>
                <a:effectLst/>
                <a:latin typeface="segoe-ui_normal"/>
              </a:rPr>
              <a:t>Automatic, </a:t>
            </a:r>
            <a:r>
              <a:rPr lang="en-US" b="0" i="0" u="none" strike="noStrike" dirty="0">
                <a:solidFill>
                  <a:srgbClr val="0078D7"/>
                </a:solidFill>
                <a:effectLst/>
                <a:latin typeface="segoe-ui_normal"/>
                <a:hlinkClick r:id="rId10"/>
              </a:rPr>
              <a:t>dynamic scaling</a:t>
            </a:r>
            <a:r>
              <a:rPr lang="en-US" b="0" i="0" dirty="0">
                <a:solidFill>
                  <a:srgbClr val="222222"/>
                </a:solidFill>
                <a:effectLst/>
                <a:latin typeface="segoe-ui_normal"/>
              </a:rPr>
              <a:t>.</a:t>
            </a:r>
          </a:p>
          <a:p>
            <a:pPr algn="l">
              <a:buFont typeface="Arial" panose="020B0604020202020204" pitchFamily="34" charset="0"/>
              <a:buChar char="•"/>
            </a:pPr>
            <a:r>
              <a:rPr lang="en-US" b="0" i="0" dirty="0">
                <a:solidFill>
                  <a:srgbClr val="222222"/>
                </a:solidFill>
                <a:effectLst/>
                <a:latin typeface="segoe-ui_normal"/>
              </a:rPr>
              <a:t>For existing customers of App Service, running on App Service plan still possible (to take advantage of under-utilized resources).</a:t>
            </a:r>
          </a:p>
          <a:p>
            <a:pPr algn="l">
              <a:buFont typeface="Arial" panose="020B0604020202020204" pitchFamily="34" charset="0"/>
              <a:buChar char="•"/>
            </a:pPr>
            <a:r>
              <a:rPr lang="en-US" b="0" i="0" dirty="0">
                <a:solidFill>
                  <a:srgbClr val="222222"/>
                </a:solidFill>
                <a:effectLst/>
                <a:latin typeface="segoe-ui_normal"/>
              </a:rPr>
              <a:t>Integration with Logic Apps.</a:t>
            </a:r>
          </a:p>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14</a:t>
            </a:fld>
            <a:endParaRPr lang="en-US"/>
          </a:p>
        </p:txBody>
      </p:sp>
    </p:spTree>
    <p:extLst>
      <p:ext uri="{BB962C8B-B14F-4D97-AF65-F5344CB8AC3E}">
        <p14:creationId xmlns:p14="http://schemas.microsoft.com/office/powerpoint/2010/main" val="4241672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“Pinnacle of PaaS compute”</a:t>
            </a:r>
          </a:p>
          <a:p>
            <a:pPr marL="571500" indent="-571500">
              <a:buFont typeface="Arial" panose="020B0604020202020204" pitchFamily="34" charset="0"/>
              <a:buChar char="•"/>
            </a:pPr>
            <a:r>
              <a:rPr lang="en-US"/>
              <a:t>Not just hardware “servers”, but software servers are also </a:t>
            </a:r>
            <a:r>
              <a:rPr lang="en-US" b="1"/>
              <a:t>managed for you</a:t>
            </a:r>
          </a:p>
          <a:p>
            <a:pPr marL="571500" indent="-571500">
              <a:buFont typeface="Arial" panose="020B0604020202020204" pitchFamily="34" charset="0"/>
              <a:buChar char="•"/>
            </a:pPr>
            <a:r>
              <a:rPr lang="en-US"/>
              <a:t>Focus on </a:t>
            </a:r>
            <a:r>
              <a:rPr lang="en-US" b="1"/>
              <a:t>business logic</a:t>
            </a:r>
            <a:r>
              <a:rPr lang="en-US"/>
              <a:t>, not solving technical problems not </a:t>
            </a:r>
            <a:r>
              <a:rPr lang="en-US" b="1"/>
              <a:t>core to business</a:t>
            </a:r>
          </a:p>
          <a:p>
            <a:pPr marL="571500" indent="-571500">
              <a:buFont typeface="Arial" panose="020B0604020202020204" pitchFamily="34" charset="0"/>
              <a:buChar char="•"/>
            </a:pPr>
            <a:r>
              <a:rPr lang="en-US"/>
              <a:t>Lower effort to get started makes it easier to experiment (bots, etc.)</a:t>
            </a:r>
          </a:p>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15</a:t>
            </a:fld>
            <a:endParaRPr lang="en-US"/>
          </a:p>
        </p:txBody>
      </p:sp>
    </p:spTree>
    <p:extLst>
      <p:ext uri="{BB962C8B-B14F-4D97-AF65-F5344CB8AC3E}">
        <p14:creationId xmlns:p14="http://schemas.microsoft.com/office/powerpoint/2010/main" val="235800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435830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Ability to build, test and debug your Functions code locally on your own machine before your code is even deployed to the cloud.  This is a massive productivity benefit while building cloud applications and something Azure provides through rich integration with a world class developer tool like Visual Studio</a:t>
            </a:r>
          </a:p>
          <a:p>
            <a:pPr marL="171450" indent="-171450">
              <a:buFontTx/>
              <a:buChar char="-"/>
            </a:pPr>
            <a:r>
              <a:rPr lang="en-US" dirty="0"/>
              <a:t>Secondly, unique features like triggers and bindings that make it super easy to setup event-driven architectures and simplify communication with data sources</a:t>
            </a:r>
          </a:p>
          <a:p>
            <a:pPr marL="171450" indent="-171450">
              <a:buFontTx/>
              <a:buChar char="-"/>
            </a:pPr>
            <a:r>
              <a:rPr lang="en-US" dirty="0"/>
              <a:t>Thirdly, we support a number of programming languages.  In the demo we saw an example with C#.  But we also support Node.js, F#, Python and even bash so you can pick the language of your choice to write serverless functions with</a:t>
            </a:r>
          </a:p>
          <a:p>
            <a:pPr marL="171450" indent="-171450">
              <a:buFontTx/>
              <a:buChar char="-"/>
            </a:pPr>
            <a:r>
              <a:rPr lang="en-US" dirty="0"/>
              <a:t>Lastly, Functions support concepts such as Continuous deployment, which makes it super easy to integrate them into your existing DevOps pipelines.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 8:36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234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 - The HTTP output binding requires an HTTP trigger)</a:t>
            </a:r>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18</a:t>
            </a:fld>
            <a:endParaRPr lang="en-US"/>
          </a:p>
        </p:txBody>
      </p:sp>
    </p:spTree>
    <p:extLst>
      <p:ext uri="{BB962C8B-B14F-4D97-AF65-F5344CB8AC3E}">
        <p14:creationId xmlns:p14="http://schemas.microsoft.com/office/powerpoint/2010/main" val="206889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645827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622608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a:t>
            </a:r>
            <a:r>
              <a:rPr lang="en-US" baseline="0"/>
              <a:t> is the whole (top level) Dev Ops story where Dev build </a:t>
            </a:r>
            <a:r>
              <a:rPr lang="en-US" baseline="0" err="1"/>
              <a:t>wounderful</a:t>
            </a:r>
            <a:r>
              <a:rPr lang="en-US" baseline="0"/>
              <a:t> apps, using CI they mange their code, builds, and releases. Connecting to a repository, they can deploy to Azure Websites, build in the cloud, deploy to a slot to test and validate, swap into production, deployed across the globe as needed, monitor and get feedback, on which </a:t>
            </a:r>
            <a:r>
              <a:rPr lang="en-US" baseline="0" err="1"/>
              <a:t>devs</a:t>
            </a:r>
            <a:r>
              <a:rPr lang="en-US" baseline="0"/>
              <a:t> can make updates.  Rinse and repeat </a:t>
            </a:r>
            <a:endParaRPr lang="en-US"/>
          </a:p>
        </p:txBody>
      </p:sp>
      <p:sp>
        <p:nvSpPr>
          <p:cNvPr id="4" name="Slide Number Placeholder 3"/>
          <p:cNvSpPr>
            <a:spLocks noGrp="1"/>
          </p:cNvSpPr>
          <p:nvPr>
            <p:ph type="sldNum" sz="quarter" idx="10"/>
          </p:nvPr>
        </p:nvSpPr>
        <p:spPr/>
        <p:txBody>
          <a:bodyPr/>
          <a:lstStyle/>
          <a:p>
            <a:pPr>
              <a:defRPr/>
            </a:pPr>
            <a:fld id="{6D581EC0-6C77-47EF-A5F1-48F7DF3073C0}" type="slidenum">
              <a:rPr lang="en-US">
                <a:solidFill>
                  <a:prstClr val="black"/>
                </a:solidFill>
              </a:rPr>
              <a:pPr>
                <a:defRPr/>
              </a:pPr>
              <a:t>20</a:t>
            </a:fld>
            <a:endParaRPr lang="en-US">
              <a:solidFill>
                <a:prstClr val="black"/>
              </a:solidFill>
            </a:endParaRPr>
          </a:p>
        </p:txBody>
      </p:sp>
    </p:spTree>
    <p:extLst>
      <p:ext uri="{BB962C8B-B14F-4D97-AF65-F5344CB8AC3E}">
        <p14:creationId xmlns:p14="http://schemas.microsoft.com/office/powerpoint/2010/main" val="702771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59466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810231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167769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20587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716256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375783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760597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11611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370724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912115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235344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896750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911395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Resource consumption (</a:t>
            </a:r>
            <a:r>
              <a:rPr lang="en-US" sz="900" b="1"/>
              <a:t>GB-s</a:t>
            </a:r>
            <a:r>
              <a:rPr lang="en-US" sz="900"/>
              <a:t>) = converting MB to </a:t>
            </a:r>
            <a:r>
              <a:rPr lang="en-US" sz="900" err="1"/>
              <a:t>Gigbytes</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735683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https://docs.microsoft.com/en-us/azure/azure-functions/functions-best-practices</a:t>
            </a:r>
          </a:p>
          <a:p>
            <a:r>
              <a:rPr lang="en-US" sz="900" b="1" i="0" kern="1200">
                <a:solidFill>
                  <a:schemeClr val="tx1"/>
                </a:solidFill>
                <a:effectLst/>
                <a:latin typeface="Segoe UI Light" pitchFamily="34" charset="0"/>
                <a:ea typeface="+mn-ea"/>
                <a:cs typeface="+mn-cs"/>
              </a:rPr>
              <a:t>Avoid long running functions</a:t>
            </a:r>
          </a:p>
          <a:p>
            <a:r>
              <a:rPr lang="en-US" sz="900" b="0" i="0" kern="1200">
                <a:solidFill>
                  <a:schemeClr val="tx1"/>
                </a:solidFill>
                <a:effectLst/>
                <a:latin typeface="Segoe UI Light" pitchFamily="34" charset="0"/>
                <a:ea typeface="+mn-ea"/>
                <a:cs typeface="+mn-cs"/>
              </a:rPr>
              <a:t>Large, long-running functions can cause unexpected timeout issues. A function can become large due to many Node.js dependencies. Importing dependencies can also cause increased load times that result in unexpected timeouts. Dependencies are loaded both explicitly and implicitly. A single module loaded by your code may load its own additional modules.</a:t>
            </a:r>
          </a:p>
          <a:p>
            <a:r>
              <a:rPr lang="en-US" sz="900" b="0" i="0" kern="1200">
                <a:solidFill>
                  <a:schemeClr val="tx1"/>
                </a:solidFill>
                <a:effectLst/>
                <a:latin typeface="Segoe UI Light" pitchFamily="34" charset="0"/>
                <a:ea typeface="+mn-ea"/>
                <a:cs typeface="+mn-cs"/>
              </a:rPr>
              <a:t>Whenever possible, refactor large functions into smaller function sets that work together and return responses fast. For example, a </a:t>
            </a:r>
            <a:r>
              <a:rPr lang="en-US" sz="900" b="0" i="0" kern="1200" err="1">
                <a:solidFill>
                  <a:schemeClr val="tx1"/>
                </a:solidFill>
                <a:effectLst/>
                <a:latin typeface="Segoe UI Light" pitchFamily="34" charset="0"/>
                <a:ea typeface="+mn-ea"/>
                <a:cs typeface="+mn-cs"/>
              </a:rPr>
              <a:t>webhook</a:t>
            </a:r>
            <a:r>
              <a:rPr lang="en-US" sz="900" b="0" i="0" kern="1200">
                <a:solidFill>
                  <a:schemeClr val="tx1"/>
                </a:solidFill>
                <a:effectLst/>
                <a:latin typeface="Segoe UI Light" pitchFamily="34" charset="0"/>
                <a:ea typeface="+mn-ea"/>
                <a:cs typeface="+mn-cs"/>
              </a:rPr>
              <a:t> or HTTP trigger function might require an acknowledgment response within a certain time limit; it is common for </a:t>
            </a:r>
            <a:r>
              <a:rPr lang="en-US" sz="900" b="0" i="0" kern="1200" err="1">
                <a:solidFill>
                  <a:schemeClr val="tx1"/>
                </a:solidFill>
                <a:effectLst/>
                <a:latin typeface="Segoe UI Light" pitchFamily="34" charset="0"/>
                <a:ea typeface="+mn-ea"/>
                <a:cs typeface="+mn-cs"/>
              </a:rPr>
              <a:t>webhooks</a:t>
            </a:r>
            <a:r>
              <a:rPr lang="en-US" sz="900" b="0" i="0" kern="1200">
                <a:solidFill>
                  <a:schemeClr val="tx1"/>
                </a:solidFill>
                <a:effectLst/>
                <a:latin typeface="Segoe UI Light" pitchFamily="34" charset="0"/>
                <a:ea typeface="+mn-ea"/>
                <a:cs typeface="+mn-cs"/>
              </a:rPr>
              <a:t> to require an immediate response. You can pass the HTTP trigger payload into a queue to be processed by a queue trigger function. This approach allows you to defer the actual work and return an immediate response.</a:t>
            </a:r>
          </a:p>
          <a:p>
            <a:r>
              <a:rPr lang="en-US" sz="900" b="1" i="0" kern="1200">
                <a:solidFill>
                  <a:schemeClr val="tx1"/>
                </a:solidFill>
                <a:effectLst/>
                <a:latin typeface="Segoe UI Light" pitchFamily="34" charset="0"/>
                <a:ea typeface="+mn-ea"/>
                <a:cs typeface="+mn-cs"/>
              </a:rPr>
              <a:t>Cross function communication</a:t>
            </a:r>
          </a:p>
          <a:p>
            <a:r>
              <a:rPr lang="en-US" sz="900" b="0" i="0" kern="1200">
                <a:solidFill>
                  <a:schemeClr val="tx1"/>
                </a:solidFill>
                <a:effectLst/>
                <a:latin typeface="Segoe UI Light" pitchFamily="34" charset="0"/>
                <a:ea typeface="+mn-ea"/>
                <a:cs typeface="+mn-cs"/>
              </a:rPr>
              <a:t>When integrating multiple functions, it is generally a best practice to use storage queues for cross function communication. The main reason is storage queues are cheaper and much easier to provision.</a:t>
            </a:r>
          </a:p>
          <a:p>
            <a:r>
              <a:rPr lang="en-US" sz="900" b="0" i="0" kern="1200">
                <a:solidFill>
                  <a:schemeClr val="tx1"/>
                </a:solidFill>
                <a:effectLst/>
                <a:latin typeface="Segoe UI Light" pitchFamily="34" charset="0"/>
                <a:ea typeface="+mn-ea"/>
                <a:cs typeface="+mn-cs"/>
              </a:rPr>
              <a:t>Individual messages in a storage queue are limited in size to 64 KB. If you need to pass larger messages between functions, an Azure Service Bus queue could be used to support message sizes up to 256 KB.</a:t>
            </a:r>
          </a:p>
          <a:p>
            <a:r>
              <a:rPr lang="en-US" sz="900" b="0" i="0" kern="1200">
                <a:solidFill>
                  <a:schemeClr val="tx1"/>
                </a:solidFill>
                <a:effectLst/>
                <a:latin typeface="Segoe UI Light" pitchFamily="34" charset="0"/>
                <a:ea typeface="+mn-ea"/>
                <a:cs typeface="+mn-cs"/>
              </a:rPr>
              <a:t>Service Bus topics are useful if you require message filtering before processing.</a:t>
            </a:r>
          </a:p>
          <a:p>
            <a:r>
              <a:rPr lang="en-US" sz="900" b="0" i="0" kern="1200">
                <a:solidFill>
                  <a:schemeClr val="tx1"/>
                </a:solidFill>
                <a:effectLst/>
                <a:latin typeface="Segoe UI Light" pitchFamily="34" charset="0"/>
                <a:ea typeface="+mn-ea"/>
                <a:cs typeface="+mn-cs"/>
              </a:rPr>
              <a:t>Event hubs are useful to support high volume communications.</a:t>
            </a:r>
          </a:p>
          <a:p>
            <a:r>
              <a:rPr lang="en-US" sz="900" b="1" i="0" kern="1200">
                <a:solidFill>
                  <a:schemeClr val="tx1"/>
                </a:solidFill>
                <a:effectLst/>
                <a:latin typeface="Segoe UI Light" pitchFamily="34" charset="0"/>
                <a:ea typeface="+mn-ea"/>
                <a:cs typeface="+mn-cs"/>
              </a:rPr>
              <a:t>Write functions to be stateless</a:t>
            </a:r>
          </a:p>
          <a:p>
            <a:r>
              <a:rPr lang="en-US" sz="900" b="0" i="0" kern="1200">
                <a:solidFill>
                  <a:schemeClr val="tx1"/>
                </a:solidFill>
                <a:effectLst/>
                <a:latin typeface="Segoe UI Light" pitchFamily="34" charset="0"/>
                <a:ea typeface="+mn-ea"/>
                <a:cs typeface="+mn-cs"/>
              </a:rPr>
              <a:t>Functions should be stateless and idempotent if possible. Associate any required state information with your data. For example, an order being processed would likely have an associated state member. A function could process an order based on that state while the function itself remains stateless.</a:t>
            </a:r>
          </a:p>
          <a:p>
            <a:r>
              <a:rPr lang="en-US" sz="900" b="0" i="0" kern="1200">
                <a:solidFill>
                  <a:schemeClr val="tx1"/>
                </a:solidFill>
                <a:effectLst/>
                <a:latin typeface="Segoe UI Light" pitchFamily="34" charset="0"/>
                <a:ea typeface="+mn-ea"/>
                <a:cs typeface="+mn-cs"/>
              </a:rPr>
              <a:t>Idempotent functions are especially recommended with timer triggers. For example, if you have something that absolutely must run once a day, write it so it can run any time during the day with the same results. The function can exit when there is no work for a particular day. Also if a previous run failed to complete, the next run should pick up where it left off.</a:t>
            </a:r>
          </a:p>
          <a:p>
            <a:r>
              <a:rPr lang="en-US" sz="900" b="1" i="0" kern="1200">
                <a:solidFill>
                  <a:schemeClr val="tx1"/>
                </a:solidFill>
                <a:effectLst/>
                <a:latin typeface="Segoe UI Light" pitchFamily="34" charset="0"/>
                <a:ea typeface="+mn-ea"/>
                <a:cs typeface="+mn-cs"/>
              </a:rPr>
              <a:t>Write defensive functions</a:t>
            </a:r>
          </a:p>
          <a:p>
            <a:r>
              <a:rPr lang="en-US" sz="900" b="0" i="0" kern="1200">
                <a:solidFill>
                  <a:schemeClr val="tx1"/>
                </a:solidFill>
                <a:effectLst/>
                <a:latin typeface="Segoe UI Light" pitchFamily="34" charset="0"/>
                <a:ea typeface="+mn-ea"/>
                <a:cs typeface="+mn-cs"/>
              </a:rPr>
              <a:t>Assume your function could encounter an exception at any time. Design your functions with the ability to continue from a previous fail point during the next execution. Consider a scenario that requires the following actions:</a:t>
            </a:r>
          </a:p>
          <a:p>
            <a:r>
              <a:rPr lang="en-US" sz="900" b="0" i="0" kern="1200">
                <a:solidFill>
                  <a:schemeClr val="tx1"/>
                </a:solidFill>
                <a:effectLst/>
                <a:latin typeface="Segoe UI Light" pitchFamily="34" charset="0"/>
                <a:ea typeface="+mn-ea"/>
                <a:cs typeface="+mn-cs"/>
              </a:rPr>
              <a:t>Query for 10,000 rows in a db.</a:t>
            </a:r>
          </a:p>
          <a:p>
            <a:r>
              <a:rPr lang="en-US" sz="900" b="0" i="0" kern="1200">
                <a:solidFill>
                  <a:schemeClr val="tx1"/>
                </a:solidFill>
                <a:effectLst/>
                <a:latin typeface="Segoe UI Light" pitchFamily="34" charset="0"/>
                <a:ea typeface="+mn-ea"/>
                <a:cs typeface="+mn-cs"/>
              </a:rPr>
              <a:t>Create a queue message for each of those rows to process further down the line.</a:t>
            </a:r>
          </a:p>
          <a:p>
            <a:r>
              <a:rPr lang="en-US" sz="900" b="0" i="0" kern="1200">
                <a:solidFill>
                  <a:schemeClr val="tx1"/>
                </a:solidFill>
                <a:effectLst/>
                <a:latin typeface="Segoe UI Light" pitchFamily="34" charset="0"/>
                <a:ea typeface="+mn-ea"/>
                <a:cs typeface="+mn-cs"/>
              </a:rPr>
              <a:t>Depending on how complex your system is, you may have: involved downstream services behaving badly, networking outages, or quota limits reached, etc. All of these can affect your function at any time. You need to design your functions to be prepared for it.</a:t>
            </a:r>
          </a:p>
          <a:p>
            <a:r>
              <a:rPr lang="en-US" sz="900" b="0" i="0" kern="1200">
                <a:solidFill>
                  <a:schemeClr val="tx1"/>
                </a:solidFill>
                <a:effectLst/>
                <a:latin typeface="Segoe UI Light" pitchFamily="34" charset="0"/>
                <a:ea typeface="+mn-ea"/>
                <a:cs typeface="+mn-cs"/>
              </a:rPr>
              <a:t>How does your code react if a failure occurs after inserting 5,000 of those items into a queue for processing? Track items in a set that you’ve completed. Otherwise, you might insert them again next time. This can have a serious impact on your work flow.</a:t>
            </a:r>
          </a:p>
          <a:p>
            <a:r>
              <a:rPr lang="en-US" sz="900" b="0" i="0" kern="1200">
                <a:solidFill>
                  <a:schemeClr val="tx1"/>
                </a:solidFill>
                <a:effectLst/>
                <a:latin typeface="Segoe UI Light" pitchFamily="34" charset="0"/>
                <a:ea typeface="+mn-ea"/>
                <a:cs typeface="+mn-cs"/>
              </a:rPr>
              <a:t>If a queue item was already processed, allow your function to be a no-op.</a:t>
            </a:r>
          </a:p>
          <a:p>
            <a:r>
              <a:rPr lang="en-US" sz="900" b="0" i="0" kern="1200">
                <a:solidFill>
                  <a:schemeClr val="tx1"/>
                </a:solidFill>
                <a:effectLst/>
                <a:latin typeface="Segoe UI Light" pitchFamily="34" charset="0"/>
                <a:ea typeface="+mn-ea"/>
                <a:cs typeface="+mn-cs"/>
              </a:rPr>
              <a:t>Take advantage of defensive measures already provided for components you use in the Azure Functions platform. For example, see </a:t>
            </a:r>
            <a:r>
              <a:rPr lang="en-US" sz="900" b="1" i="0" kern="1200">
                <a:solidFill>
                  <a:schemeClr val="tx1"/>
                </a:solidFill>
                <a:effectLst/>
                <a:latin typeface="Segoe UI Light" pitchFamily="34" charset="0"/>
                <a:ea typeface="+mn-ea"/>
                <a:cs typeface="+mn-cs"/>
              </a:rPr>
              <a:t>Handling poison queue messages</a:t>
            </a:r>
            <a:r>
              <a:rPr lang="en-US" sz="900" b="0" i="0" kern="1200">
                <a:solidFill>
                  <a:schemeClr val="tx1"/>
                </a:solidFill>
                <a:effectLst/>
                <a:latin typeface="Segoe UI Light" pitchFamily="34" charset="0"/>
                <a:ea typeface="+mn-ea"/>
                <a:cs typeface="+mn-cs"/>
              </a:rPr>
              <a:t> in the documentation for </a:t>
            </a:r>
            <a:r>
              <a:rPr lang="en-US" sz="900" b="0" i="0" u="none" strike="noStrike" kern="1200">
                <a:solidFill>
                  <a:schemeClr val="tx1"/>
                </a:solidFill>
                <a:effectLst/>
                <a:latin typeface="Segoe UI Light" pitchFamily="34" charset="0"/>
                <a:ea typeface="+mn-ea"/>
                <a:cs typeface="+mn-cs"/>
                <a:hlinkClick r:id="rId3"/>
              </a:rPr>
              <a:t>Azure Storage Queue triggers</a:t>
            </a:r>
            <a:r>
              <a:rPr lang="en-US" sz="900" b="0" i="0" kern="1200">
                <a:solidFill>
                  <a:schemeClr val="tx1"/>
                </a:solidFill>
                <a:effectLst/>
                <a:latin typeface="Segoe UI Light" pitchFamily="34" charset="0"/>
                <a:ea typeface="+mn-ea"/>
                <a:cs typeface="+mn-cs"/>
              </a:rPr>
              <a:t>.</a:t>
            </a:r>
          </a:p>
          <a:p>
            <a:r>
              <a:rPr lang="en-US" sz="900" b="1" i="0" kern="1200">
                <a:solidFill>
                  <a:schemeClr val="tx1"/>
                </a:solidFill>
                <a:effectLst/>
                <a:latin typeface="Segoe UI Light" pitchFamily="34" charset="0"/>
                <a:ea typeface="+mn-ea"/>
                <a:cs typeface="+mn-cs"/>
              </a:rPr>
              <a:t>Don't mix test and production code in the same function app</a:t>
            </a:r>
          </a:p>
          <a:p>
            <a:r>
              <a:rPr lang="en-US" sz="900" b="0" i="0" kern="1200">
                <a:solidFill>
                  <a:schemeClr val="tx1"/>
                </a:solidFill>
                <a:effectLst/>
                <a:latin typeface="Segoe UI Light" pitchFamily="34" charset="0"/>
                <a:ea typeface="+mn-ea"/>
                <a:cs typeface="+mn-cs"/>
              </a:rPr>
              <a:t>Functions within a function app share resources. For example, memory is shared. If you're using a function app in production, don't add test-related functions and resources to it. It can cause unexpected overhead during production code execution.</a:t>
            </a:r>
          </a:p>
          <a:p>
            <a:r>
              <a:rPr lang="en-US" sz="900" b="0" i="0" kern="1200">
                <a:solidFill>
                  <a:schemeClr val="tx1"/>
                </a:solidFill>
                <a:effectLst/>
                <a:latin typeface="Segoe UI Light" pitchFamily="34" charset="0"/>
                <a:ea typeface="+mn-ea"/>
                <a:cs typeface="+mn-cs"/>
              </a:rPr>
              <a:t>Be careful what you load in your production function apps. Memory is averaged across each function in the app.</a:t>
            </a:r>
          </a:p>
          <a:p>
            <a:r>
              <a:rPr lang="en-US" sz="900" b="0" i="0" kern="1200">
                <a:solidFill>
                  <a:schemeClr val="tx1"/>
                </a:solidFill>
                <a:effectLst/>
                <a:latin typeface="Segoe UI Light" pitchFamily="34" charset="0"/>
                <a:ea typeface="+mn-ea"/>
                <a:cs typeface="+mn-cs"/>
              </a:rPr>
              <a:t>If you have a shared assembly referenced in multiple </a:t>
            </a:r>
            <a:r>
              <a:rPr lang="en-US" sz="900" b="0" i="0" kern="1200" err="1">
                <a:solidFill>
                  <a:schemeClr val="tx1"/>
                </a:solidFill>
                <a:effectLst/>
                <a:latin typeface="Segoe UI Light" pitchFamily="34" charset="0"/>
                <a:ea typeface="+mn-ea"/>
                <a:cs typeface="+mn-cs"/>
              </a:rPr>
              <a:t>.Net</a:t>
            </a:r>
            <a:r>
              <a:rPr lang="en-US" sz="900" b="0" i="0" kern="1200">
                <a:solidFill>
                  <a:schemeClr val="tx1"/>
                </a:solidFill>
                <a:effectLst/>
                <a:latin typeface="Segoe UI Light" pitchFamily="34" charset="0"/>
                <a:ea typeface="+mn-ea"/>
                <a:cs typeface="+mn-cs"/>
              </a:rPr>
              <a:t> functions, put it in a common shared folder. Reference the assembly with a statement similar to the following example:</a:t>
            </a:r>
          </a:p>
          <a:p>
            <a:r>
              <a:rPr lang="en-US" sz="900" b="0" i="0" kern="1200">
                <a:solidFill>
                  <a:schemeClr val="tx1"/>
                </a:solidFill>
                <a:effectLst/>
                <a:latin typeface="Segoe UI Light" pitchFamily="34" charset="0"/>
                <a:ea typeface="+mn-ea"/>
                <a:cs typeface="+mn-cs"/>
              </a:rPr>
              <a:t>Copy</a:t>
            </a:r>
          </a:p>
          <a:p>
            <a:r>
              <a:rPr lang="en-US"/>
              <a:t>#r "..\Shared\MyAssembly.dll". </a:t>
            </a:r>
            <a:r>
              <a:rPr lang="en-US" sz="900" b="0" i="0" kern="1200">
                <a:solidFill>
                  <a:schemeClr val="tx1"/>
                </a:solidFill>
                <a:effectLst/>
                <a:latin typeface="Segoe UI Light" pitchFamily="34" charset="0"/>
                <a:ea typeface="+mn-ea"/>
                <a:cs typeface="+mn-cs"/>
              </a:rPr>
              <a:t>Otherwise, it is easy to accidentally deploy multiple test versions of the same binary that behave differently between functions.</a:t>
            </a:r>
          </a:p>
          <a:p>
            <a:r>
              <a:rPr lang="en-US" sz="900" b="0" i="0" kern="1200">
                <a:solidFill>
                  <a:schemeClr val="tx1"/>
                </a:solidFill>
                <a:effectLst/>
                <a:latin typeface="Segoe UI Light" pitchFamily="34" charset="0"/>
                <a:ea typeface="+mn-ea"/>
                <a:cs typeface="+mn-cs"/>
              </a:rPr>
              <a:t>Don't use verbose logging in production code. It has a negative performance impact.</a:t>
            </a:r>
          </a:p>
          <a:p>
            <a:r>
              <a:rPr lang="en-US" sz="900" b="1" i="0" kern="1200">
                <a:solidFill>
                  <a:schemeClr val="tx1"/>
                </a:solidFill>
                <a:effectLst/>
                <a:latin typeface="Segoe UI Light" pitchFamily="34" charset="0"/>
                <a:ea typeface="+mn-ea"/>
                <a:cs typeface="+mn-cs"/>
              </a:rPr>
              <a:t>Use async code but avoid blocking calls</a:t>
            </a:r>
          </a:p>
          <a:p>
            <a:r>
              <a:rPr lang="en-US" sz="900" b="0" i="0" kern="1200">
                <a:solidFill>
                  <a:schemeClr val="tx1"/>
                </a:solidFill>
                <a:effectLst/>
                <a:latin typeface="Segoe UI Light" pitchFamily="34" charset="0"/>
                <a:ea typeface="+mn-ea"/>
                <a:cs typeface="+mn-cs"/>
              </a:rPr>
              <a:t>Asynchronous programming is a recommended best practice. However, always avoid referencing the </a:t>
            </a:r>
            <a:r>
              <a:rPr lang="en-US" sz="900" b="0" i="0" kern="1200" err="1">
                <a:solidFill>
                  <a:schemeClr val="tx1"/>
                </a:solidFill>
                <a:effectLst/>
                <a:latin typeface="Segoe UI Light" pitchFamily="34" charset="0"/>
                <a:ea typeface="+mn-ea"/>
                <a:cs typeface="+mn-cs"/>
              </a:rPr>
              <a:t>Resultproperty</a:t>
            </a:r>
            <a:r>
              <a:rPr lang="en-US" sz="900" b="0" i="0" kern="1200">
                <a:solidFill>
                  <a:schemeClr val="tx1"/>
                </a:solidFill>
                <a:effectLst/>
                <a:latin typeface="Segoe UI Light" pitchFamily="34" charset="0"/>
                <a:ea typeface="+mn-ea"/>
                <a:cs typeface="+mn-cs"/>
              </a:rPr>
              <a:t> or calling Wait method on a Task instance. This approach can lead to thread exhaustion.</a:t>
            </a:r>
          </a:p>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34</a:t>
            </a:fld>
            <a:endParaRPr lang="en-US"/>
          </a:p>
        </p:txBody>
      </p:sp>
    </p:spTree>
    <p:extLst>
      <p:ext uri="{BB962C8B-B14F-4D97-AF65-F5344CB8AC3E}">
        <p14:creationId xmlns:p14="http://schemas.microsoft.com/office/powerpoint/2010/main" val="22191118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413223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Its not just about the products, we have a pool of out-of-the-box connectors that help connect to many SaaS applications.</a:t>
            </a:r>
          </a:p>
          <a:p>
            <a:endParaRPr lang="en-US" baseline="0"/>
          </a:p>
          <a:p>
            <a:r>
              <a:rPr lang="en-US" baseline="0"/>
              <a:t>Secret sauce is really the Azure services.</a:t>
            </a:r>
          </a:p>
          <a:p>
            <a:r>
              <a:rPr lang="en-US" baseline="0"/>
              <a:t>Azure is now at your fingertips – opens doors to numerous possibilities.</a:t>
            </a:r>
          </a:p>
          <a:p>
            <a:r>
              <a:rPr lang="en-US" baseline="0"/>
              <a:t>Traditional integration vendors, ask customers to build silo-</a:t>
            </a:r>
            <a:r>
              <a:rPr lang="en-US" baseline="0" err="1"/>
              <a:t>ed</a:t>
            </a:r>
            <a:r>
              <a:rPr lang="en-US" baseline="0"/>
              <a:t> integration solutions. </a:t>
            </a:r>
          </a:p>
          <a:p>
            <a:r>
              <a:rPr lang="en-US" baseline="0"/>
              <a:t>That approach is not going to allow you to scale to your customer needs.</a:t>
            </a:r>
          </a:p>
          <a:p>
            <a:endParaRPr lang="en-US" baseline="0"/>
          </a:p>
          <a:p>
            <a:r>
              <a:rPr lang="en-US" baseline="0"/>
              <a:t>With Azure, you can build holistic solutions.</a:t>
            </a:r>
          </a:p>
          <a:p>
            <a:r>
              <a:rPr lang="en-US" baseline="0"/>
              <a:t>I can do more than integration – once you have your connected system, you can perform analytics on the data using HD insight, machine learning, to gain insight on your data.</a:t>
            </a:r>
          </a:p>
          <a:p>
            <a:r>
              <a:rPr lang="en-US" baseline="0"/>
              <a:t>This is going to help customers make great business decisions.</a:t>
            </a:r>
          </a:p>
          <a:p>
            <a:endParaRPr lang="en-US" baseline="0"/>
          </a:p>
          <a:p>
            <a:r>
              <a:rPr lang="en-US" baseline="0"/>
              <a:t>Some of you have </a:t>
            </a:r>
            <a:r>
              <a:rPr lang="en-US" baseline="0" err="1"/>
              <a:t>IoT</a:t>
            </a:r>
            <a:r>
              <a:rPr lang="en-US" baseline="0"/>
              <a:t> practices today, this is how you can leverage integration and </a:t>
            </a:r>
            <a:r>
              <a:rPr lang="en-US" baseline="0" err="1"/>
              <a:t>IoT</a:t>
            </a:r>
            <a:r>
              <a:rPr lang="en-US" baseline="0"/>
              <a:t> together.</a:t>
            </a:r>
          </a:p>
          <a:p>
            <a:r>
              <a:rPr lang="en-US" baseline="0"/>
              <a:t>At MSFT, we think that there are multiple points of entry into integration: Think about your customers who reach out to you about mobile development, about </a:t>
            </a:r>
            <a:r>
              <a:rPr lang="en-US" baseline="0" err="1"/>
              <a:t>IoT</a:t>
            </a:r>
            <a:r>
              <a:rPr lang="en-US" baseline="0"/>
              <a:t> solutions, any e-commerce applications, eventually they are going to need a solid integration platform – and that’s what MSFT offers.</a:t>
            </a:r>
          </a:p>
          <a:p>
            <a:endParaRPr lang="en-US" baseline="0"/>
          </a:p>
          <a:p>
            <a:r>
              <a:rPr lang="en-US" baseline="0"/>
              <a:t>2 key differentiating factors to highlight again:</a:t>
            </a:r>
          </a:p>
          <a:p>
            <a:pPr marL="228600" indent="-228600">
              <a:buAutoNum type="arabicPeriod"/>
            </a:pPr>
            <a:r>
              <a:rPr lang="en-US" baseline="0"/>
              <a:t>Hybrid 2. Azure Services</a:t>
            </a:r>
          </a:p>
          <a:p>
            <a:pPr marL="228600" indent="-228600">
              <a:buAutoNum type="arabicPeriod"/>
            </a:pPr>
            <a:endParaRPr lang="en-US" baseline="0"/>
          </a:p>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04C555-ED66-4763-9FED-32207011BB95}"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228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 Slide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95618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a:t>Logic Apps can</a:t>
            </a:r>
            <a:r>
              <a:rPr lang="en-NZ" b="0" baseline="0"/>
              <a:t> integrate with “anything” (APIs) and solve small or complex problems. Automation in a secure and reliable environment fast and easy.</a:t>
            </a:r>
          </a:p>
          <a:p>
            <a:endParaRPr lang="en-NZ" b="1"/>
          </a:p>
          <a:p>
            <a:r>
              <a:rPr lang="en-NZ" b="1"/>
              <a:t>Connect Anything:</a:t>
            </a:r>
          </a:p>
          <a:p>
            <a:r>
              <a:rPr lang="en-NZ"/>
              <a:t>On-premises,</a:t>
            </a:r>
            <a:r>
              <a:rPr lang="en-NZ" baseline="0"/>
              <a:t> hybrid and cloud</a:t>
            </a:r>
          </a:p>
          <a:p>
            <a:r>
              <a:rPr lang="en-NZ" baseline="0"/>
              <a:t>Mission critical, complex integration scenarios</a:t>
            </a:r>
          </a:p>
          <a:p>
            <a:r>
              <a:rPr lang="en-NZ" baseline="0"/>
              <a:t>Business productivity</a:t>
            </a:r>
          </a:p>
          <a:p>
            <a:endParaRPr lang="en-NZ" baseline="0"/>
          </a:p>
          <a:p>
            <a:r>
              <a:rPr lang="en-NZ" b="1" baseline="0"/>
              <a:t>Agile Business:</a:t>
            </a:r>
          </a:p>
          <a:p>
            <a:r>
              <a:rPr lang="en-NZ" baseline="0"/>
              <a:t>Quickly create workflows</a:t>
            </a:r>
          </a:p>
          <a:p>
            <a:r>
              <a:rPr lang="en-NZ" baseline="0"/>
              <a:t>Position to the future API centric</a:t>
            </a:r>
          </a:p>
          <a:p>
            <a:endParaRPr lang="en-NZ" baseline="0"/>
          </a:p>
          <a:p>
            <a:r>
              <a:rPr lang="en-NZ" b="1" baseline="0"/>
              <a:t>Transform Business:</a:t>
            </a:r>
          </a:p>
          <a:p>
            <a:r>
              <a:rPr lang="en-NZ" baseline="0"/>
              <a:t>Extract value from both (on-premises and cloud apps)</a:t>
            </a:r>
          </a:p>
          <a:p>
            <a:r>
              <a:rPr lang="en-NZ" baseline="0"/>
              <a:t>Build Holistic integration solutions.</a:t>
            </a:r>
          </a:p>
          <a:p>
            <a:endParaRPr lang="en-NZ" baseline="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 8:36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222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Call out that we now support stored</a:t>
            </a:r>
            <a:r>
              <a:rPr lang="en-US" baseline="0"/>
              <a:t> procs on-</a:t>
            </a:r>
            <a:r>
              <a:rPr lang="en-US" baseline="0" err="1"/>
              <a:t>prem</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6715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types of applications require background tasks that run independently of the user interface (UI). </a:t>
            </a:r>
          </a:p>
          <a:p>
            <a:r>
              <a:rPr lang="en-US" dirty="0"/>
              <a:t>Examples include batch jobs, intensive processing tasks, and long-running processes such as workflows. </a:t>
            </a:r>
          </a:p>
          <a:p>
            <a:r>
              <a:rPr lang="en-US" dirty="0"/>
              <a:t>Background jobs can be executed without requiring user interaction--the application can start the job and then continue to process interactive requests from users. </a:t>
            </a:r>
          </a:p>
          <a:p>
            <a:r>
              <a:rPr lang="en-US" dirty="0"/>
              <a:t>This can help to minimize the load on the application UI, which can improve availability and reduce interactive response times.</a:t>
            </a:r>
          </a:p>
          <a:p>
            <a:endParaRPr lang="en-US" dirty="0"/>
          </a:p>
          <a:p>
            <a:r>
              <a:rPr lang="en-US" dirty="0"/>
              <a:t>For example </a:t>
            </a:r>
            <a:r>
              <a:rPr lang="en-US" sz="900" b="0" i="0" kern="1200" dirty="0">
                <a:solidFill>
                  <a:schemeClr val="tx1"/>
                </a:solidFill>
                <a:effectLst/>
                <a:latin typeface="Segoe UI Light" pitchFamily="34" charset="0"/>
                <a:ea typeface="+mn-ea"/>
                <a:cs typeface="+mn-cs"/>
              </a:rPr>
              <a:t>a user placing an order can initiate a background workflow that processes the order, while the UI allows the user to continue browsing the web app. When the background job is complete, it can update the stored orders data and send an email to the user that confirms the order.</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883243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7813576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kern="1200">
                <a:solidFill>
                  <a:schemeClr val="tx1"/>
                </a:solidFill>
                <a:effectLst/>
                <a:latin typeface="Segoe UI Light" pitchFamily="34" charset="0"/>
                <a:ea typeface="+mn-ea"/>
                <a:cs typeface="+mn-cs"/>
              </a:rPr>
              <a:t>Triggers</a:t>
            </a:r>
            <a:r>
              <a:rPr lang="en-US" sz="900" b="0" i="0" kern="1200">
                <a:solidFill>
                  <a:schemeClr val="tx1"/>
                </a:solidFill>
                <a:effectLst/>
                <a:latin typeface="Segoe UI Light" pitchFamily="34" charset="0"/>
                <a:ea typeface="+mn-ea"/>
                <a:cs typeface="+mn-cs"/>
              </a:rPr>
              <a:t>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a:solidFill>
                  <a:schemeClr val="tx1"/>
                </a:solidFill>
                <a:effectLst/>
                <a:latin typeface="Segoe UI Light" pitchFamily="34" charset="0"/>
                <a:ea typeface="+mn-ea"/>
                <a:cs typeface="+mn-cs"/>
              </a:rPr>
              <a:t>A trigger starts a new instance of a workflow based on a specific event, like the arrival of an e-mail or a change in your Azure Storage account.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i="0"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kern="1200">
                <a:solidFill>
                  <a:schemeClr val="tx1"/>
                </a:solidFill>
                <a:effectLst/>
                <a:latin typeface="Segoe UI Light" pitchFamily="34" charset="0"/>
                <a:ea typeface="+mn-ea"/>
                <a:cs typeface="+mn-cs"/>
              </a:rPr>
              <a:t>Actions</a:t>
            </a:r>
            <a:r>
              <a:rPr lang="en-US" sz="900" b="0" i="0" kern="1200">
                <a:solidFill>
                  <a:schemeClr val="tx1"/>
                </a:solidFill>
                <a:effectLst/>
                <a:latin typeface="Segoe UI Light" pitchFamily="34" charset="0"/>
                <a:ea typeface="+mn-ea"/>
                <a:cs typeface="+mn-cs"/>
              </a:rPr>
              <a:t>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a:solidFill>
                  <a:schemeClr val="tx1"/>
                </a:solidFill>
                <a:effectLst/>
                <a:latin typeface="Segoe UI Light" pitchFamily="34" charset="0"/>
                <a:ea typeface="+mn-ea"/>
                <a:cs typeface="+mn-cs"/>
              </a:rPr>
              <a:t>Each step after the trigger in a workflow is called an action. Each action typically maps to an operation on your managed connector or custom API apps.</a:t>
            </a:r>
          </a:p>
          <a:p>
            <a:endParaRPr lang="en-US" sz="900" b="1" i="0" kern="1200">
              <a:solidFill>
                <a:schemeClr val="tx1"/>
              </a:solidFill>
              <a:effectLst/>
              <a:latin typeface="Segoe UI Light" pitchFamily="34" charset="0"/>
              <a:ea typeface="+mn-ea"/>
              <a:cs typeface="+mn-cs"/>
            </a:endParaRPr>
          </a:p>
          <a:p>
            <a:r>
              <a:rPr lang="en-US" sz="900" b="1" i="0" kern="1200" err="1">
                <a:solidFill>
                  <a:schemeClr val="tx1"/>
                </a:solidFill>
                <a:effectLst/>
                <a:latin typeface="Segoe UI Light" pitchFamily="34" charset="0"/>
                <a:ea typeface="+mn-ea"/>
                <a:cs typeface="+mn-cs"/>
              </a:rPr>
              <a:t>SplitOn</a:t>
            </a:r>
            <a:r>
              <a:rPr lang="en-US" sz="900" b="1" i="0" kern="1200">
                <a:solidFill>
                  <a:schemeClr val="tx1"/>
                </a:solidFill>
                <a:effectLst/>
                <a:latin typeface="Segoe UI Light" pitchFamily="34" charset="0"/>
                <a:ea typeface="+mn-ea"/>
                <a:cs typeface="+mn-cs"/>
              </a:rPr>
              <a:t> and </a:t>
            </a:r>
            <a:r>
              <a:rPr lang="en-US" sz="900" b="1" i="0" kern="1200" err="1">
                <a:solidFill>
                  <a:schemeClr val="tx1"/>
                </a:solidFill>
                <a:effectLst/>
                <a:latin typeface="Segoe UI Light" pitchFamily="34" charset="0"/>
                <a:ea typeface="+mn-ea"/>
                <a:cs typeface="+mn-cs"/>
              </a:rPr>
              <a:t>debatching</a:t>
            </a:r>
            <a:endParaRPr lang="en-US" sz="900" b="1"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Sometimes a trigger may receive an array of items that you want to </a:t>
            </a:r>
            <a:r>
              <a:rPr lang="en-US" sz="900" b="0" i="0" kern="1200" err="1">
                <a:solidFill>
                  <a:schemeClr val="tx1"/>
                </a:solidFill>
                <a:effectLst/>
                <a:latin typeface="Segoe UI Light" pitchFamily="34" charset="0"/>
                <a:ea typeface="+mn-ea"/>
                <a:cs typeface="+mn-cs"/>
              </a:rPr>
              <a:t>debatch</a:t>
            </a:r>
            <a:r>
              <a:rPr lang="en-US" sz="900" b="0" i="0" kern="1200">
                <a:solidFill>
                  <a:schemeClr val="tx1"/>
                </a:solidFill>
                <a:effectLst/>
                <a:latin typeface="Segoe UI Light" pitchFamily="34" charset="0"/>
                <a:ea typeface="+mn-ea"/>
                <a:cs typeface="+mn-cs"/>
              </a:rPr>
              <a:t> and start a workflow per item. This can be accomplished via the </a:t>
            </a:r>
            <a:r>
              <a:rPr lang="en-US" sz="900" b="0" i="0" kern="1200" err="1">
                <a:solidFill>
                  <a:schemeClr val="tx1"/>
                </a:solidFill>
                <a:effectLst/>
                <a:latin typeface="Segoe UI Light" pitchFamily="34" charset="0"/>
                <a:ea typeface="+mn-ea"/>
                <a:cs typeface="+mn-cs"/>
              </a:rPr>
              <a:t>spliton</a:t>
            </a:r>
            <a:r>
              <a:rPr lang="en-US" sz="900" b="0" i="0" kern="1200">
                <a:solidFill>
                  <a:schemeClr val="tx1"/>
                </a:solidFill>
                <a:effectLst/>
                <a:latin typeface="Segoe UI Light" pitchFamily="34" charset="0"/>
                <a:ea typeface="+mn-ea"/>
                <a:cs typeface="+mn-cs"/>
              </a:rPr>
              <a:t> command. By default, if your trigger swagger specifies a payload that is an array, a </a:t>
            </a:r>
            <a:r>
              <a:rPr lang="en-US" sz="900" b="0" i="0" kern="1200" err="1">
                <a:solidFill>
                  <a:schemeClr val="tx1"/>
                </a:solidFill>
                <a:effectLst/>
                <a:latin typeface="Segoe UI Light" pitchFamily="34" charset="0"/>
                <a:ea typeface="+mn-ea"/>
                <a:cs typeface="+mn-cs"/>
              </a:rPr>
              <a:t>spliton</a:t>
            </a:r>
            <a:r>
              <a:rPr lang="en-US" sz="900" b="0" i="0" kern="1200">
                <a:solidFill>
                  <a:schemeClr val="tx1"/>
                </a:solidFill>
                <a:effectLst/>
                <a:latin typeface="Segoe UI Light" pitchFamily="34" charset="0"/>
                <a:ea typeface="+mn-ea"/>
                <a:cs typeface="+mn-cs"/>
              </a:rPr>
              <a:t> will be added and start a run per item. </a:t>
            </a:r>
            <a:r>
              <a:rPr lang="en-US" sz="900" b="0" i="0" kern="1200" err="1">
                <a:solidFill>
                  <a:schemeClr val="tx1"/>
                </a:solidFill>
                <a:effectLst/>
                <a:latin typeface="Segoe UI Light" pitchFamily="34" charset="0"/>
                <a:ea typeface="+mn-ea"/>
                <a:cs typeface="+mn-cs"/>
              </a:rPr>
              <a:t>SplitOn</a:t>
            </a:r>
            <a:r>
              <a:rPr lang="en-US" sz="900" b="0" i="0" kern="1200">
                <a:solidFill>
                  <a:schemeClr val="tx1"/>
                </a:solidFill>
                <a:effectLst/>
                <a:latin typeface="Segoe UI Light" pitchFamily="34" charset="0"/>
                <a:ea typeface="+mn-ea"/>
                <a:cs typeface="+mn-cs"/>
              </a:rPr>
              <a:t> can only be added to a trigger. This can be manually configured or overridden in definition code-view. Currently </a:t>
            </a:r>
            <a:r>
              <a:rPr lang="en-US" sz="900" b="0" i="0" kern="1200" err="1">
                <a:solidFill>
                  <a:schemeClr val="tx1"/>
                </a:solidFill>
                <a:effectLst/>
                <a:latin typeface="Segoe UI Light" pitchFamily="34" charset="0"/>
                <a:ea typeface="+mn-ea"/>
                <a:cs typeface="+mn-cs"/>
              </a:rPr>
              <a:t>SplitOn</a:t>
            </a:r>
            <a:r>
              <a:rPr lang="en-US" sz="900" b="0" i="0" kern="1200">
                <a:solidFill>
                  <a:schemeClr val="tx1"/>
                </a:solidFill>
                <a:effectLst/>
                <a:latin typeface="Segoe UI Light" pitchFamily="34" charset="0"/>
                <a:ea typeface="+mn-ea"/>
                <a:cs typeface="+mn-cs"/>
              </a:rPr>
              <a:t> can </a:t>
            </a:r>
            <a:r>
              <a:rPr lang="en-US" sz="900" b="0" i="0" kern="1200" err="1">
                <a:solidFill>
                  <a:schemeClr val="tx1"/>
                </a:solidFill>
                <a:effectLst/>
                <a:latin typeface="Segoe UI Light" pitchFamily="34" charset="0"/>
                <a:ea typeface="+mn-ea"/>
                <a:cs typeface="+mn-cs"/>
              </a:rPr>
              <a:t>debatch</a:t>
            </a:r>
            <a:r>
              <a:rPr lang="en-US" sz="900" b="0" i="0" kern="1200">
                <a:solidFill>
                  <a:schemeClr val="tx1"/>
                </a:solidFill>
                <a:effectLst/>
                <a:latin typeface="Segoe UI Light" pitchFamily="34" charset="0"/>
                <a:ea typeface="+mn-ea"/>
                <a:cs typeface="+mn-cs"/>
              </a:rPr>
              <a:t> arrays up to 5,000 items. You cannot have a </a:t>
            </a:r>
            <a:r>
              <a:rPr lang="en-US" sz="900" b="0" i="0" kern="1200" err="1">
                <a:solidFill>
                  <a:schemeClr val="tx1"/>
                </a:solidFill>
                <a:effectLst/>
                <a:latin typeface="Segoe UI Light" pitchFamily="34" charset="0"/>
                <a:ea typeface="+mn-ea"/>
                <a:cs typeface="+mn-cs"/>
              </a:rPr>
              <a:t>spliton</a:t>
            </a:r>
            <a:r>
              <a:rPr lang="en-US" sz="900" b="0" i="0" kern="1200">
                <a:solidFill>
                  <a:schemeClr val="tx1"/>
                </a:solidFill>
                <a:effectLst/>
                <a:latin typeface="Segoe UI Light" pitchFamily="34" charset="0"/>
                <a:ea typeface="+mn-ea"/>
                <a:cs typeface="+mn-cs"/>
              </a:rPr>
              <a:t> and also implement the synchronous response pattern. Any workflow called that has a response action in addition to </a:t>
            </a:r>
            <a:r>
              <a:rPr lang="en-US" sz="900" b="0" i="0" kern="1200" err="1">
                <a:solidFill>
                  <a:schemeClr val="tx1"/>
                </a:solidFill>
                <a:effectLst/>
                <a:latin typeface="Segoe UI Light" pitchFamily="34" charset="0"/>
                <a:ea typeface="+mn-ea"/>
                <a:cs typeface="+mn-cs"/>
              </a:rPr>
              <a:t>spliton</a:t>
            </a:r>
            <a:r>
              <a:rPr lang="en-US" sz="900" b="0" i="0" kern="1200">
                <a:solidFill>
                  <a:schemeClr val="tx1"/>
                </a:solidFill>
                <a:effectLst/>
                <a:latin typeface="Segoe UI Light" pitchFamily="34" charset="0"/>
                <a:ea typeface="+mn-ea"/>
                <a:cs typeface="+mn-cs"/>
              </a:rPr>
              <a:t> will run asynchronously and send an immediate 202 Accepted response.</a:t>
            </a:r>
          </a:p>
          <a:p>
            <a:endParaRPr lang="en-US" sz="900" b="1" i="0" kern="1200">
              <a:solidFill>
                <a:schemeClr val="tx1"/>
              </a:solidFill>
              <a:effectLst/>
              <a:latin typeface="Segoe UI Light" pitchFamily="34" charset="0"/>
              <a:ea typeface="+mn-ea"/>
              <a:cs typeface="+mn-cs"/>
            </a:endParaRPr>
          </a:p>
          <a:p>
            <a:r>
              <a:rPr lang="en-US" sz="900" b="1" i="0" kern="1200">
                <a:solidFill>
                  <a:schemeClr val="tx1"/>
                </a:solidFill>
                <a:effectLst/>
                <a:latin typeface="Segoe UI Light" pitchFamily="34" charset="0"/>
                <a:ea typeface="+mn-ea"/>
                <a:cs typeface="+mn-cs"/>
              </a:rPr>
              <a:t>Retry policies</a:t>
            </a:r>
          </a:p>
          <a:p>
            <a:r>
              <a:rPr lang="en-US" sz="900" b="0" i="0" kern="1200">
                <a:solidFill>
                  <a:schemeClr val="tx1"/>
                </a:solidFill>
                <a:effectLst/>
                <a:latin typeface="Segoe UI Light" pitchFamily="34" charset="0"/>
                <a:ea typeface="+mn-ea"/>
                <a:cs typeface="+mn-cs"/>
              </a:rPr>
              <a:t>A retry policy is the most basic type of exception and error handling. If an initial request timed out or failed (any request that results in a 429 or 5xx response), this policy defines whether the action should retry. By default, all actions retry 4 additional times over 20-second intervals. So if the first request receives a 500 Internal Server Error response, the workflow engine pauses for 20 seconds, and attempts the request again. If after all retries, the response is still an exception or failure, the workflow continues and marks the action status as Failed.</a:t>
            </a:r>
          </a:p>
          <a:p>
            <a:endParaRPr lang="en-US" sz="900" b="1" i="0" kern="1200">
              <a:solidFill>
                <a:schemeClr val="tx1"/>
              </a:solidFill>
              <a:effectLst/>
              <a:latin typeface="Segoe UI Light" pitchFamily="34" charset="0"/>
              <a:ea typeface="+mn-ea"/>
              <a:cs typeface="+mn-cs"/>
            </a:endParaRPr>
          </a:p>
          <a:p>
            <a:r>
              <a:rPr lang="en-US" sz="900" b="1" i="0" kern="1200">
                <a:solidFill>
                  <a:schemeClr val="tx1"/>
                </a:solidFill>
                <a:effectLst/>
                <a:latin typeface="Segoe UI Light" pitchFamily="34" charset="0"/>
                <a:ea typeface="+mn-ea"/>
                <a:cs typeface="+mn-cs"/>
              </a:rPr>
              <a:t>Scopes</a:t>
            </a:r>
          </a:p>
          <a:p>
            <a:r>
              <a:rPr lang="en-US" sz="900" b="0" i="0" kern="1200">
                <a:solidFill>
                  <a:schemeClr val="tx1"/>
                </a:solidFill>
                <a:effectLst/>
                <a:latin typeface="Segoe UI Light" pitchFamily="34" charset="0"/>
                <a:ea typeface="+mn-ea"/>
                <a:cs typeface="+mn-cs"/>
              </a:rPr>
              <a:t>It is possible to group a series of actions together using a scope. This is particularly useful for implementing exception handling. In the designer you can add a new scope, and begin adding any actions inside of it.</a:t>
            </a:r>
          </a:p>
          <a:p>
            <a:endParaRPr lang="en-US" sz="900" b="0" i="0" kern="1200">
              <a:solidFill>
                <a:schemeClr val="tx1"/>
              </a:solidFill>
              <a:effectLst/>
              <a:latin typeface="Segoe UI Light" pitchFamily="34" charset="0"/>
              <a:ea typeface="+mn-ea"/>
              <a:cs typeface="+mn-cs"/>
            </a:endParaRPr>
          </a:p>
          <a:p>
            <a:r>
              <a:rPr lang="en-US" sz="900" b="1" i="0" kern="1200">
                <a:solidFill>
                  <a:schemeClr val="tx1"/>
                </a:solidFill>
                <a:effectLst/>
                <a:latin typeface="Segoe UI Light" pitchFamily="34" charset="0"/>
                <a:ea typeface="+mn-ea"/>
                <a:cs typeface="+mn-cs"/>
              </a:rPr>
              <a:t>Conditions</a:t>
            </a:r>
            <a:r>
              <a:rPr lang="en-US" sz="900" b="0" i="0" kern="1200">
                <a:solidFill>
                  <a:schemeClr val="tx1"/>
                </a:solidFill>
                <a:effectLst/>
                <a:latin typeface="Segoe UI Light" pitchFamily="34" charset="0"/>
                <a:ea typeface="+mn-ea"/>
                <a:cs typeface="+mn-cs"/>
              </a:rPr>
              <a:t>: Run steps only after meeting a condition</a:t>
            </a:r>
          </a:p>
          <a:p>
            <a:r>
              <a:rPr lang="en-US" sz="900" b="0" i="0" kern="1200">
                <a:solidFill>
                  <a:schemeClr val="tx1"/>
                </a:solidFill>
                <a:effectLst/>
                <a:latin typeface="Segoe UI Light" pitchFamily="34" charset="0"/>
                <a:ea typeface="+mn-ea"/>
                <a:cs typeface="+mn-cs"/>
              </a:rPr>
              <a:t>To have your logic app run steps only when data meets specific criteria, you can add a condition that compares data in the workflow against specific fields or values.</a:t>
            </a:r>
          </a:p>
          <a:p>
            <a:r>
              <a:rPr lang="en-US" sz="900" b="0" i="0" kern="1200">
                <a:solidFill>
                  <a:schemeClr val="tx1"/>
                </a:solidFill>
                <a:effectLst/>
                <a:latin typeface="Segoe UI Light" pitchFamily="34" charset="0"/>
                <a:ea typeface="+mn-ea"/>
                <a:cs typeface="+mn-cs"/>
              </a:rPr>
              <a:t>For example, suppose you have a logic app that sends you too many emails for posts on a website's RSS feed. You can add a condition so that your logic app sends email only when the new post belongs to a specific category.</a:t>
            </a:r>
          </a:p>
          <a:p>
            <a:endParaRPr lang="en-US" sz="900" b="0" i="0" kern="1200">
              <a:solidFill>
                <a:schemeClr val="tx1"/>
              </a:solidFill>
              <a:effectLst/>
              <a:latin typeface="Segoe UI Light" pitchFamily="34" charset="0"/>
              <a:ea typeface="+mn-ea"/>
              <a:cs typeface="+mn-cs"/>
            </a:endParaRPr>
          </a:p>
          <a:p>
            <a:r>
              <a:rPr lang="en-US" sz="900" b="1" i="0" kern="1200" err="1">
                <a:solidFill>
                  <a:schemeClr val="tx1"/>
                </a:solidFill>
                <a:effectLst/>
                <a:latin typeface="Segoe UI Light" pitchFamily="34" charset="0"/>
                <a:ea typeface="+mn-ea"/>
                <a:cs typeface="+mn-cs"/>
              </a:rPr>
              <a:t>ForEach</a:t>
            </a:r>
            <a:r>
              <a:rPr lang="en-US" sz="900" b="1" i="0" kern="1200">
                <a:solidFill>
                  <a:schemeClr val="tx1"/>
                </a:solidFill>
                <a:effectLst/>
                <a:latin typeface="Segoe UI Light" pitchFamily="34" charset="0"/>
                <a:ea typeface="+mn-ea"/>
                <a:cs typeface="+mn-cs"/>
              </a:rPr>
              <a:t> loop and arrays</a:t>
            </a:r>
          </a:p>
          <a:p>
            <a:r>
              <a:rPr lang="en-US" sz="900" b="0" i="0" kern="1200">
                <a:solidFill>
                  <a:schemeClr val="tx1"/>
                </a:solidFill>
                <a:effectLst/>
                <a:latin typeface="Segoe UI Light" pitchFamily="34" charset="0"/>
                <a:ea typeface="+mn-ea"/>
                <a:cs typeface="+mn-cs"/>
              </a:rPr>
              <a:t>Logic Apps allows you to loop over a set of data and perform an action for each item. This is possible via the </a:t>
            </a:r>
            <a:r>
              <a:rPr lang="en-US" sz="900" b="0" i="0" kern="1200" err="1">
                <a:solidFill>
                  <a:schemeClr val="tx1"/>
                </a:solidFill>
                <a:effectLst/>
                <a:latin typeface="Segoe UI Light" pitchFamily="34" charset="0"/>
                <a:ea typeface="+mn-ea"/>
                <a:cs typeface="+mn-cs"/>
              </a:rPr>
              <a:t>foreach</a:t>
            </a:r>
            <a:r>
              <a:rPr lang="en-US" sz="900" b="0" i="0" kern="1200">
                <a:solidFill>
                  <a:schemeClr val="tx1"/>
                </a:solidFill>
                <a:effectLst/>
                <a:latin typeface="Segoe UI Light" pitchFamily="34" charset="0"/>
                <a:ea typeface="+mn-ea"/>
                <a:cs typeface="+mn-cs"/>
              </a:rPr>
              <a:t> action. In the designer, you can specify to add a for each loop. After selecting the array you wish to iterate over, you can begin adding actions.</a:t>
            </a:r>
          </a:p>
          <a:p>
            <a:endParaRPr lang="en-US" sz="900" b="0" i="0" kern="1200">
              <a:solidFill>
                <a:schemeClr val="tx1"/>
              </a:solidFill>
              <a:effectLst/>
              <a:latin typeface="Segoe UI Light" pitchFamily="34" charset="0"/>
              <a:ea typeface="+mn-ea"/>
              <a:cs typeface="+mn-cs"/>
            </a:endParaRPr>
          </a:p>
          <a:p>
            <a:r>
              <a:rPr lang="en-US" sz="900" b="1" i="0" kern="1200">
                <a:solidFill>
                  <a:schemeClr val="tx1"/>
                </a:solidFill>
                <a:effectLst/>
                <a:latin typeface="Segoe UI Light" pitchFamily="34" charset="0"/>
                <a:ea typeface="+mn-ea"/>
                <a:cs typeface="+mn-cs"/>
              </a:rPr>
              <a:t>Until loop</a:t>
            </a:r>
          </a:p>
          <a:p>
            <a:r>
              <a:rPr lang="en-US" sz="900" b="0" i="0" kern="1200">
                <a:solidFill>
                  <a:schemeClr val="tx1"/>
                </a:solidFill>
                <a:effectLst/>
                <a:latin typeface="Segoe UI Light" pitchFamily="34" charset="0"/>
                <a:ea typeface="+mn-ea"/>
                <a:cs typeface="+mn-cs"/>
              </a:rPr>
              <a:t>You can perform an action or series of actions until a condition is met. The most common scenario for this is calling an endpoint until you get the response you are looking for. In the designer, you can specify to add an until loop. After adding actions inside the loop, you can set the exit condition, as well as the loop limits. There is a 1 minute delay between loop cycles.</a:t>
            </a:r>
          </a:p>
          <a:p>
            <a:endParaRPr lang="en-US" sz="900" b="0" i="0" kern="1200">
              <a:solidFill>
                <a:schemeClr val="tx1"/>
              </a:solidFill>
              <a:effectLst/>
              <a:latin typeface="Segoe UI Light" pitchFamily="34" charset="0"/>
              <a:ea typeface="+mn-ea"/>
              <a:cs typeface="+mn-cs"/>
            </a:endParaRPr>
          </a:p>
          <a:p>
            <a:endParaRPr lang="en-US" sz="900" b="0" i="0" kern="1200">
              <a:solidFill>
                <a:schemeClr val="tx1"/>
              </a:solidFill>
              <a:effectLst/>
              <a:latin typeface="Segoe UI Light" pitchFamily="34" charset="0"/>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2005EBE-5C55-4596-8E20-9525CB3EDC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93067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For business-to-business (B2B) workflows and seamless communication with Azure Logic Apps, you can enable enterprise integration scenarios with Microsoft's cloud-based solution, the Enterprise Integration Pack. Organizations can exchange messages electronically, even if they use different protocols and formats. The pack transforms different formats into a format that organizations' systems can interpret and process. Organizations can exchange messages through industry-standard protocols, including </a:t>
            </a:r>
            <a:r>
              <a:rPr lang="en-US" sz="900" b="0" i="0" u="none" strike="noStrike" kern="1200">
                <a:solidFill>
                  <a:schemeClr val="tx1"/>
                </a:solidFill>
                <a:effectLst/>
                <a:latin typeface="Segoe UI Light" pitchFamily="34" charset="0"/>
                <a:ea typeface="+mn-ea"/>
                <a:cs typeface="+mn-cs"/>
                <a:hlinkClick r:id="rId3"/>
              </a:rPr>
              <a:t>AS2</a:t>
            </a:r>
            <a:r>
              <a:rPr lang="en-US" sz="900" b="0" i="0" kern="1200">
                <a:solidFill>
                  <a:schemeClr val="tx1"/>
                </a:solidFill>
                <a:effectLst/>
                <a:latin typeface="Segoe UI Light" pitchFamily="34" charset="0"/>
                <a:ea typeface="+mn-ea"/>
                <a:cs typeface="+mn-cs"/>
              </a:rPr>
              <a:t>, </a:t>
            </a:r>
            <a:r>
              <a:rPr lang="en-US" sz="900" b="0" i="0" u="none" strike="noStrike" kern="1200">
                <a:solidFill>
                  <a:schemeClr val="tx1"/>
                </a:solidFill>
                <a:effectLst/>
                <a:latin typeface="Segoe UI Light" pitchFamily="34" charset="0"/>
                <a:ea typeface="+mn-ea"/>
                <a:cs typeface="+mn-cs"/>
                <a:hlinkClick r:id="rId4"/>
              </a:rPr>
              <a:t>X12</a:t>
            </a:r>
            <a:r>
              <a:rPr lang="en-US" sz="900" b="0" i="0" kern="1200">
                <a:solidFill>
                  <a:schemeClr val="tx1"/>
                </a:solidFill>
                <a:effectLst/>
                <a:latin typeface="Segoe UI Light" pitchFamily="34" charset="0"/>
                <a:ea typeface="+mn-ea"/>
                <a:cs typeface="+mn-cs"/>
              </a:rPr>
              <a:t>, and </a:t>
            </a:r>
            <a:r>
              <a:rPr lang="en-US" sz="900" b="0" i="0" u="none" strike="noStrike" kern="1200">
                <a:solidFill>
                  <a:schemeClr val="tx1"/>
                </a:solidFill>
                <a:effectLst/>
                <a:latin typeface="Segoe UI Light" pitchFamily="34" charset="0"/>
                <a:ea typeface="+mn-ea"/>
                <a:cs typeface="+mn-cs"/>
                <a:hlinkClick r:id="rId5"/>
              </a:rPr>
              <a:t>EDIFACT</a:t>
            </a:r>
            <a:r>
              <a:rPr lang="en-US" sz="900" b="0" i="0" kern="1200">
                <a:solidFill>
                  <a:schemeClr val="tx1"/>
                </a:solidFill>
                <a:effectLst/>
                <a:latin typeface="Segoe UI Light" pitchFamily="34" charset="0"/>
                <a:ea typeface="+mn-ea"/>
                <a:cs typeface="+mn-cs"/>
              </a:rPr>
              <a:t>. You can also secure messages with both encryption and digital signatures.</a:t>
            </a:r>
          </a:p>
          <a:p>
            <a:r>
              <a:rPr lang="en-US" sz="900" b="0" i="0" kern="1200">
                <a:solidFill>
                  <a:schemeClr val="tx1"/>
                </a:solidFill>
                <a:effectLst/>
                <a:latin typeface="Segoe UI Light" pitchFamily="34" charset="0"/>
                <a:ea typeface="+mn-ea"/>
                <a:cs typeface="+mn-cs"/>
              </a:rPr>
              <a:t>If you are familiar with BizTalk Server or Microsoft Azure BizTalk Services, the Enterprise Integration features are easy to use because most concepts are similar. One major difference is that Enterprise Integration uses integration accounts to simplify the storage and management of artifacts used in B2B communications.</a:t>
            </a:r>
          </a:p>
          <a:p>
            <a:r>
              <a:rPr lang="en-US" sz="900" b="0" i="0" kern="1200">
                <a:solidFill>
                  <a:schemeClr val="tx1"/>
                </a:solidFill>
                <a:effectLst/>
                <a:latin typeface="Segoe UI Light" pitchFamily="34" charset="0"/>
                <a:ea typeface="+mn-ea"/>
                <a:cs typeface="+mn-cs"/>
              </a:rPr>
              <a:t>Architecturally, the Enterprise Integration Pack is based on "integration accounts". These accounts are cloud-based containers that store all your artifacts, like schemas, partners, certificates, maps, and agreements. You can use these artifacts to design, deploy, and maintain your B2B apps and also to build B2B workflows for logic apps. But before you can use these artifacts, you must first link your integration account to your logic app. After that, your logic app can access your integration account's artifacts.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0579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 8:36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8553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1/22/2018 8:36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2505227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4478034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Batch is a platform service for running large-scale parallel and high-performance computing (HPC) applications efficiently in the cloud. Azure Batch schedules compute-intensive work to run on a managed collection of virtual machines, and can automatically scale compute resources to meet the needs of your jobs.</a:t>
            </a:r>
          </a:p>
          <a:p>
            <a:r>
              <a:rPr lang="en-US" sz="900" b="0" i="0" kern="1200" dirty="0">
                <a:solidFill>
                  <a:schemeClr val="tx1"/>
                </a:solidFill>
                <a:effectLst/>
                <a:latin typeface="Segoe UI Light" pitchFamily="34" charset="0"/>
                <a:ea typeface="+mn-ea"/>
                <a:cs typeface="+mn-cs"/>
              </a:rPr>
              <a:t>With Azure Batch, you can easily define Azure compute resources to execute your applications in parallel, and at scale. There's no need to manually create, configure, and manage an HPC cluster, individual virtual machines, virtual networks, or a complex job and task scheduling infrastructure. Azure Batch automates or simplifies these tasks for you.</a:t>
            </a:r>
          </a:p>
          <a:p>
            <a:endParaRPr lang="en-US" dirty="0">
              <a:solidFill>
                <a:srgbClr val="FFFFFF"/>
              </a:solidFill>
            </a:endParaRPr>
          </a:p>
          <a:p>
            <a:r>
              <a:rPr lang="en-US" sz="900" b="0" i="0" kern="1200" dirty="0">
                <a:solidFill>
                  <a:schemeClr val="tx1"/>
                </a:solidFill>
                <a:effectLst/>
                <a:latin typeface="Segoe UI Light" pitchFamily="34" charset="0"/>
                <a:ea typeface="+mn-ea"/>
                <a:cs typeface="+mn-cs"/>
              </a:rPr>
              <a:t>Azure Batch is a free service; you aren't charged for the Batch account itself. You are charged for the underlying Azure compute resources that your Batch solutions consume</a:t>
            </a:r>
          </a:p>
          <a:p>
            <a:endParaRPr lang="en-US" dirty="0">
              <a:solidFill>
                <a:srgbClr val="FFFFFF"/>
              </a:solidFill>
            </a:endParaRPr>
          </a:p>
          <a:p>
            <a:r>
              <a:rPr lang="en-US" dirty="0">
                <a:solidFill>
                  <a:srgbClr val="FFFFFF"/>
                </a:solidFill>
              </a:rPr>
              <a:t>Explain about the batch service. Explain above points and add more details:</a:t>
            </a:r>
            <a:endParaRPr lang="en-US" dirty="0"/>
          </a:p>
          <a:p>
            <a:r>
              <a:rPr lang="en-US" dirty="0">
                <a:solidFill>
                  <a:srgbClr val="FFFFFF"/>
                </a:solidFill>
              </a:rPr>
              <a:t>Choose your operating system and tools.</a:t>
            </a:r>
            <a:endParaRPr lang="en-US" dirty="0"/>
          </a:p>
          <a:p>
            <a:r>
              <a:rPr lang="en-US" dirty="0">
                <a:solidFill>
                  <a:srgbClr val="FFFFFF"/>
                </a:solidFill>
              </a:rPr>
              <a:t>Cloud-enable your cluster applications</a:t>
            </a:r>
            <a:endParaRPr lang="en-US" dirty="0"/>
          </a:p>
          <a:p>
            <a:r>
              <a:rPr lang="en-US" dirty="0">
                <a:solidFill>
                  <a:srgbClr val="FFFFFF"/>
                </a:solidFill>
              </a:rPr>
              <a:t>Imagine running at 100x scale</a:t>
            </a:r>
            <a:endParaRPr lang="en-US" dirty="0"/>
          </a:p>
          <a:p>
            <a:r>
              <a:rPr lang="en-US" dirty="0"/>
              <a:t>What to Execute?</a:t>
            </a:r>
          </a:p>
          <a:p>
            <a:r>
              <a:rPr lang="en-US" dirty="0">
                <a:solidFill>
                  <a:srgbClr val="FFFFFF"/>
                </a:solidFill>
              </a:rPr>
              <a:t>Let Batch take care of scale for you</a:t>
            </a:r>
            <a:endParaRPr lang="en-US" dirty="0"/>
          </a:p>
          <a:p>
            <a:r>
              <a:rPr lang="en-US" dirty="0">
                <a:solidFill>
                  <a:srgbClr val="FFFFFF"/>
                </a:solidFill>
              </a:rPr>
              <a:t>Deliver solutions as a service</a:t>
            </a:r>
            <a:endParaRPr lang="en-US" dirty="0"/>
          </a:p>
          <a:p>
            <a:r>
              <a:rPr lang="en-US" dirty="0">
                <a:solidFill>
                  <a:srgbClr val="FFFFFF"/>
                </a:solidFill>
              </a:rPr>
              <a:t>Render animations quickly</a:t>
            </a:r>
            <a:endParaRPr lang="en-US" dirty="0"/>
          </a:p>
          <a:p>
            <a:r>
              <a:rPr lang="en-US" dirty="0">
                <a:solidFill>
                  <a:srgbClr val="FFFFFF"/>
                </a:solidFill>
              </a:rPr>
              <a:t>Read more here about the above points: </a:t>
            </a:r>
            <a:r>
              <a:rPr lang="en-US" dirty="0">
                <a:solidFill>
                  <a:srgbClr val="FFFFFF"/>
                </a:solidFill>
                <a:hlinkClick r:id="rId3"/>
              </a:rPr>
              <a:t>https://azure.microsoft.com/en-in/services/batch/</a:t>
            </a:r>
            <a:endParaRPr lang="en-US" dirty="0"/>
          </a:p>
          <a:p>
            <a:endParaRPr lang="en-US" dirty="0">
              <a:latin typeface="Calibr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9:14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0532057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virtual machine is -- well -- a virtualized machine created and managed by a hypervisor such as </a:t>
            </a:r>
            <a:r>
              <a:rPr lang="en-US" baseline="0" dirty="0" err="1"/>
              <a:t>VirtualBox</a:t>
            </a:r>
            <a:r>
              <a:rPr lang="en-US" baseline="0" dirty="0"/>
              <a:t> or Hyper-V. Even though a VM runs on a machine that has an operating system, each VM requires its own complete operating system, even if it's the same operating system as the host OS. VMs offer a very high degree of isolation, but at a cost: longer startup times, lower portability (ever tried to move a 127 GB virtual hard disk, or VHD, from one PC to another?), and higher memory requirements. Containers, by contrast, leverage the operating system that is already in place but offer nearly as much separation. RAM requirements are lower since the OS isn't being duplicated in each container, and cost is lower, too, because while cloud platforms typically charge for each VM, a single VM can host multiple container instances.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47</a:t>
            </a:fld>
            <a:endParaRPr lang="en-US"/>
          </a:p>
        </p:txBody>
      </p:sp>
    </p:spTree>
    <p:extLst>
      <p:ext uri="{BB962C8B-B14F-4D97-AF65-F5344CB8AC3E}">
        <p14:creationId xmlns:p14="http://schemas.microsoft.com/office/powerpoint/2010/main" val="24524921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Explain the overview of the Azure Batch as shown in the diagram above. Explain the Developer, End-User and Ops/Admin part.</a:t>
            </a:r>
          </a:p>
          <a:p>
            <a:endParaRPr lang="en-IN" dirty="0"/>
          </a:p>
          <a:p>
            <a:r>
              <a:rPr lang="en-IN" dirty="0"/>
              <a:t>Developer can use of the SDK to make use of the Batch service. Azure Batch Service and Storage is in the cloud and with the help of the SDK you can submit the jobs.</a:t>
            </a:r>
          </a:p>
          <a:p>
            <a:endParaRPr lang="en-US" dirty="0">
              <a:latin typeface="Calibri"/>
            </a:endParaRPr>
          </a:p>
          <a:p>
            <a:r>
              <a:rPr lang="en-US" dirty="0">
                <a:latin typeface="Calibri"/>
              </a:rPr>
              <a:t>Explain the points under End-User and Ops/Amin.</a:t>
            </a:r>
          </a:p>
          <a:p>
            <a:endParaRPr lang="en-US" dirty="0">
              <a:latin typeface="Calibri"/>
            </a:endParaRPr>
          </a:p>
          <a:p>
            <a:r>
              <a:rPr lang="en-US" sz="900" b="1" i="0" u="none" strike="noStrike" kern="1200" dirty="0">
                <a:solidFill>
                  <a:schemeClr val="tx1"/>
                </a:solidFill>
                <a:effectLst/>
                <a:latin typeface="Segoe UI Light" pitchFamily="34" charset="0"/>
                <a:ea typeface="+mn-ea"/>
                <a:cs typeface="+mn-cs"/>
                <a:hlinkClick r:id="rId3"/>
              </a:rPr>
              <a:t>Azure Batch</a:t>
            </a:r>
            <a:r>
              <a:rPr lang="en-US" sz="900" b="0" i="0" kern="1200" dirty="0">
                <a:solidFill>
                  <a:schemeClr val="tx1"/>
                </a:solidFill>
                <a:effectLst/>
                <a:latin typeface="Segoe UI Light" pitchFamily="34" charset="0"/>
                <a:ea typeface="+mn-ea"/>
                <a:cs typeface="+mn-cs"/>
              </a:rPr>
              <a:t> is a service that enables you to run batch processes on high-performance computing (HPC) clusters composed of Azure virtual machines (VMs). Batch processes are ideal for handling computationally intensive tasks that can run unattended such as photorealistic rendering and computational fluid dynamics. Azure Batch uses </a:t>
            </a:r>
            <a:r>
              <a:rPr lang="en-US" sz="900" b="0" i="0" u="none" strike="noStrike" kern="1200" dirty="0">
                <a:solidFill>
                  <a:schemeClr val="tx1"/>
                </a:solidFill>
                <a:effectLst/>
                <a:latin typeface="Segoe UI Light" pitchFamily="34" charset="0"/>
                <a:ea typeface="+mn-ea"/>
                <a:cs typeface="+mn-cs"/>
                <a:hlinkClick r:id="rId4"/>
              </a:rPr>
              <a:t>VM scale sets</a:t>
            </a:r>
            <a:r>
              <a:rPr lang="en-US" sz="900" b="0" i="0" kern="1200" dirty="0">
                <a:solidFill>
                  <a:schemeClr val="tx1"/>
                </a:solidFill>
                <a:effectLst/>
                <a:latin typeface="Segoe UI Light" pitchFamily="34" charset="0"/>
                <a:ea typeface="+mn-ea"/>
                <a:cs typeface="+mn-cs"/>
              </a:rPr>
              <a:t> to scale up and down and to prevent you from paying for VMs that aren't being used. It also supports </a:t>
            </a:r>
            <a:r>
              <a:rPr lang="en-US" sz="900" b="0" i="0" kern="1200" dirty="0" err="1">
                <a:solidFill>
                  <a:schemeClr val="tx1"/>
                </a:solidFill>
                <a:effectLst/>
                <a:latin typeface="Segoe UI Light" pitchFamily="34" charset="0"/>
                <a:ea typeface="+mn-ea"/>
                <a:cs typeface="+mn-cs"/>
              </a:rPr>
              <a:t>autoscaling</a:t>
            </a:r>
            <a:r>
              <a:rPr lang="en-US" sz="900" b="0" i="0" kern="1200" dirty="0">
                <a:solidFill>
                  <a:schemeClr val="tx1"/>
                </a:solidFill>
                <a:effectLst/>
                <a:latin typeface="Segoe UI Light" pitchFamily="34" charset="0"/>
                <a:ea typeface="+mn-ea"/>
                <a:cs typeface="+mn-cs"/>
              </a:rPr>
              <a:t>, which, if enabled, allows Batch to scale up as needed to handle massively complex workloads.</a:t>
            </a:r>
          </a:p>
          <a:p>
            <a:r>
              <a:rPr lang="en-US" sz="900" b="0" i="0" kern="1200" dirty="0">
                <a:solidFill>
                  <a:schemeClr val="tx1"/>
                </a:solidFill>
                <a:effectLst/>
                <a:latin typeface="Segoe UI Light" pitchFamily="34" charset="0"/>
                <a:ea typeface="+mn-ea"/>
                <a:cs typeface="+mn-cs"/>
              </a:rPr>
              <a:t>Azure Batch involves three important concepts: </a:t>
            </a:r>
            <a:r>
              <a:rPr lang="en-US" sz="900" b="1" i="0" kern="1200" dirty="0">
                <a:solidFill>
                  <a:schemeClr val="tx1"/>
                </a:solidFill>
                <a:effectLst/>
                <a:latin typeface="Segoe UI Light" pitchFamily="34" charset="0"/>
                <a:ea typeface="+mn-ea"/>
                <a:cs typeface="+mn-cs"/>
              </a:rPr>
              <a:t>storage</a:t>
            </a:r>
            <a:r>
              <a:rPr lang="en-US" sz="900" b="0" i="0" kern="120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pools</a:t>
            </a:r>
            <a:r>
              <a:rPr lang="en-US" sz="900" b="0" i="0" kern="1200" dirty="0">
                <a:solidFill>
                  <a:schemeClr val="tx1"/>
                </a:solidFill>
                <a:effectLst/>
                <a:latin typeface="Segoe UI Light" pitchFamily="34" charset="0"/>
                <a:ea typeface="+mn-ea"/>
                <a:cs typeface="+mn-cs"/>
              </a:rPr>
              <a:t>, and </a:t>
            </a:r>
            <a:r>
              <a:rPr lang="en-US" sz="900" b="1" i="0" kern="1200" dirty="0">
                <a:solidFill>
                  <a:schemeClr val="tx1"/>
                </a:solidFill>
                <a:effectLst/>
                <a:latin typeface="Segoe UI Light" pitchFamily="34" charset="0"/>
                <a:ea typeface="+mn-ea"/>
                <a:cs typeface="+mn-cs"/>
              </a:rPr>
              <a:t>jobs</a:t>
            </a:r>
            <a:r>
              <a:rPr lang="en-US" sz="900" b="0" i="0" kern="1200" dirty="0">
                <a:solidFill>
                  <a:schemeClr val="tx1"/>
                </a:solidFill>
                <a:effectLst/>
                <a:latin typeface="Segoe UI Light" pitchFamily="34" charset="0"/>
                <a:ea typeface="+mn-ea"/>
                <a:cs typeface="+mn-cs"/>
              </a:rPr>
              <a:t>. Storage is implemented through Azure Storage, and is where data input and output are stored. Pools are composed of compute nodes. Each pool has one or more VMs, and each VM has one or more CPUs. Jobs contain the scripts that process the information in storage and write the results back out to storage. Jobs themselves are composed of one or more tasks. Tasks can be run one at a time or in parallel.</a:t>
            </a:r>
          </a:p>
          <a:p>
            <a:endParaRPr lang="en-US" dirty="0">
              <a:latin typeface="Calibr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4087354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on Azure orchestrates many of the already existing components on Azure to make up the major components: Storage, Jobs, and Pools. Storage uses Azure Storage Accounts for data input and data output for batch jobs. Jobs themselves are composed of tasks, witch each task performing some distinct aspect of a job. Pools are Azure Virtual Machines that receive the tasks from the jobs and run the them. Some of the types of compute resource can even be GPU’s. Some of the batch jobs written for GPU’s can be processed on NVIDIA </a:t>
            </a:r>
            <a:r>
              <a:rPr lang="en-US" dirty="0" err="1"/>
              <a:t>Cuda</a:t>
            </a:r>
            <a:r>
              <a:rPr lang="en-US" dirty="0"/>
              <a:t> cores, which that usually number in the hundreds per machine. These are available on Azure N-series VM’s</a:t>
            </a:r>
          </a:p>
        </p:txBody>
      </p:sp>
      <p:sp>
        <p:nvSpPr>
          <p:cNvPr id="4" name="Slide Number Placeholder 3"/>
          <p:cNvSpPr>
            <a:spLocks noGrp="1"/>
          </p:cNvSpPr>
          <p:nvPr>
            <p:ph type="sldNum" sz="quarter" idx="10"/>
          </p:nvPr>
        </p:nvSpPr>
        <p:spPr/>
        <p:txBody>
          <a:bodyPr/>
          <a:lstStyle/>
          <a:p>
            <a:fld id="{01283FAC-A721-45A3-BBDE-EAF2B09B7CD9}" type="slidenum">
              <a:rPr lang="en-US" smtClean="0"/>
              <a:t>49</a:t>
            </a:fld>
            <a:endParaRPr lang="en-US"/>
          </a:p>
        </p:txBody>
      </p:sp>
    </p:spTree>
    <p:extLst>
      <p:ext uri="{BB962C8B-B14F-4D97-AF65-F5344CB8AC3E}">
        <p14:creationId xmlns:p14="http://schemas.microsoft.com/office/powerpoint/2010/main" val="4044827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CPU-intensive jobs, such as mathematical calculations or structural model analysis.</a:t>
            </a:r>
          </a:p>
          <a:p>
            <a:r>
              <a:rPr lang="en-US" sz="900"/>
              <a:t>I/O-intensive jobs, such as executing a series of storage transactions or indexing files.</a:t>
            </a:r>
          </a:p>
          <a:p>
            <a:r>
              <a:rPr lang="en-US" sz="900"/>
              <a:t>Batch jobs, such as nightly data updates or scheduled processing.</a:t>
            </a:r>
          </a:p>
          <a:p>
            <a:r>
              <a:rPr lang="en-US" sz="900"/>
              <a:t>Long-running workflows, such as order fulfillment, or provisioning services and systems.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6001265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Explain the workflow described as here: https://docs.microsoft.com/en-us/azure/batch/batch-technical-overview</a:t>
            </a:r>
          </a:p>
        </p:txBody>
      </p:sp>
      <p:sp>
        <p:nvSpPr>
          <p:cNvPr id="4" name="Slide Number Placeholder 3"/>
          <p:cNvSpPr>
            <a:spLocks noGrp="1"/>
          </p:cNvSpPr>
          <p:nvPr>
            <p:ph type="sldNum" sz="quarter" idx="10"/>
          </p:nvPr>
        </p:nvSpPr>
        <p:spPr/>
        <p:txBody>
          <a:bodyPr/>
          <a:lstStyle/>
          <a:p>
            <a:fld id="{CA5E648B-E375-4DF9-B3BC-3D1D477ACF78}" type="slidenum">
              <a:rPr lang="en-IN" smtClean="0"/>
              <a:t>50</a:t>
            </a:fld>
            <a:endParaRPr lang="en-IN"/>
          </a:p>
        </p:txBody>
      </p:sp>
    </p:spTree>
    <p:extLst>
      <p:ext uri="{BB962C8B-B14F-4D97-AF65-F5344CB8AC3E}">
        <p14:creationId xmlns:p14="http://schemas.microsoft.com/office/powerpoint/2010/main" val="35871593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Shipyard is a utility that allows Docker Containers to be used to run tasks instead of tasks being loaded directly onto the virtual machines in a pool. Docker by design allows all the software and software dependencies for an application to be housed in the container, and it is carried along with the container wherever it goes. Likewise, this allows containers to be scaled out massively. Once a container is built, it can be copied over and over. Likewise, the cleanup is easy. Once they are used, they can be discarded. This makes them ideal for running massive batch jobs.</a:t>
            </a:r>
          </a:p>
        </p:txBody>
      </p:sp>
      <p:sp>
        <p:nvSpPr>
          <p:cNvPr id="4" name="Slide Number Placeholder 3"/>
          <p:cNvSpPr>
            <a:spLocks noGrp="1"/>
          </p:cNvSpPr>
          <p:nvPr>
            <p:ph type="sldNum" sz="quarter" idx="10"/>
          </p:nvPr>
        </p:nvSpPr>
        <p:spPr/>
        <p:txBody>
          <a:bodyPr/>
          <a:lstStyle/>
          <a:p>
            <a:fld id="{01283FAC-A721-45A3-BBDE-EAF2B09B7CD9}" type="slidenum">
              <a:rPr lang="en-US" smtClean="0"/>
              <a:t>51</a:t>
            </a:fld>
            <a:endParaRPr lang="en-US"/>
          </a:p>
        </p:txBody>
      </p:sp>
    </p:spTree>
    <p:extLst>
      <p:ext uri="{BB962C8B-B14F-4D97-AF65-F5344CB8AC3E}">
        <p14:creationId xmlns:p14="http://schemas.microsoft.com/office/powerpoint/2010/main" val="21118853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Read out the different areas where the Batch service is being used. Explain few of them by giving an example so that everyone can grasp how the batch service actually helps in the real world scenarios.</a:t>
            </a:r>
          </a:p>
        </p:txBody>
      </p:sp>
      <p:sp>
        <p:nvSpPr>
          <p:cNvPr id="4" name="Slide Number Placeholder 3"/>
          <p:cNvSpPr>
            <a:spLocks noGrp="1"/>
          </p:cNvSpPr>
          <p:nvPr>
            <p:ph type="sldNum" sz="quarter" idx="10"/>
          </p:nvPr>
        </p:nvSpPr>
        <p:spPr/>
        <p:txBody>
          <a:bodyPr/>
          <a:lstStyle/>
          <a:p>
            <a:fld id="{CA5E648B-E375-4DF9-B3BC-3D1D477ACF78}" type="slidenum">
              <a:rPr lang="en-IN" smtClean="0"/>
              <a:t>52</a:t>
            </a:fld>
            <a:endParaRPr lang="en-IN"/>
          </a:p>
        </p:txBody>
      </p:sp>
    </p:spTree>
    <p:extLst>
      <p:ext uri="{BB962C8B-B14F-4D97-AF65-F5344CB8AC3E}">
        <p14:creationId xmlns:p14="http://schemas.microsoft.com/office/powerpoint/2010/main" val="31792913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is the use case where Azure Media Services makes use of the Batch services for running the encoding jobs which require a lot of computing power and how Batch service provide the resource needed to run the high CPU intensive processing jobs without any problems.</a:t>
            </a:r>
          </a:p>
        </p:txBody>
      </p:sp>
      <p:sp>
        <p:nvSpPr>
          <p:cNvPr id="4" name="Slide Number Placeholder 3"/>
          <p:cNvSpPr>
            <a:spLocks noGrp="1"/>
          </p:cNvSpPr>
          <p:nvPr>
            <p:ph type="sldNum" sz="quarter" idx="10"/>
          </p:nvPr>
        </p:nvSpPr>
        <p:spPr/>
        <p:txBody>
          <a:bodyPr/>
          <a:lstStyle/>
          <a:p>
            <a:fld id="{CA5E648B-E375-4DF9-B3BC-3D1D477ACF78}" type="slidenum">
              <a:rPr lang="en-IN" smtClean="0"/>
              <a:t>53</a:t>
            </a:fld>
            <a:endParaRPr lang="en-IN"/>
          </a:p>
        </p:txBody>
      </p:sp>
    </p:spTree>
    <p:extLst>
      <p:ext uri="{BB962C8B-B14F-4D97-AF65-F5344CB8AC3E}">
        <p14:creationId xmlns:p14="http://schemas.microsoft.com/office/powerpoint/2010/main" val="41103752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use case to show how Batch service helps in executing tests services in </a:t>
            </a:r>
            <a:r>
              <a:rPr lang="en-IN"/>
              <a:t>the cloud.</a:t>
            </a:r>
            <a:endParaRPr lang="en-IN" dirty="0"/>
          </a:p>
        </p:txBody>
      </p:sp>
      <p:sp>
        <p:nvSpPr>
          <p:cNvPr id="4" name="Slide Number Placeholder 3"/>
          <p:cNvSpPr>
            <a:spLocks noGrp="1"/>
          </p:cNvSpPr>
          <p:nvPr>
            <p:ph type="sldNum" sz="quarter" idx="10"/>
          </p:nvPr>
        </p:nvSpPr>
        <p:spPr/>
        <p:txBody>
          <a:bodyPr/>
          <a:lstStyle/>
          <a:p>
            <a:fld id="{CA5E648B-E375-4DF9-B3BC-3D1D477ACF78}" type="slidenum">
              <a:rPr lang="en-IN" smtClean="0"/>
              <a:t>54</a:t>
            </a:fld>
            <a:endParaRPr lang="en-IN"/>
          </a:p>
        </p:txBody>
      </p:sp>
    </p:spTree>
    <p:extLst>
      <p:ext uri="{BB962C8B-B14F-4D97-AF65-F5344CB8AC3E}">
        <p14:creationId xmlns:p14="http://schemas.microsoft.com/office/powerpoint/2010/main" val="10245085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Rendering a high end 3D model or a movie or a scientific or computer simulation will hogs up a lot of computing power. Batch service let us do this intensive calculation and rendering in less time compared to a single machine.</a:t>
            </a:r>
          </a:p>
        </p:txBody>
      </p:sp>
      <p:sp>
        <p:nvSpPr>
          <p:cNvPr id="4" name="Slide Number Placeholder 3"/>
          <p:cNvSpPr>
            <a:spLocks noGrp="1"/>
          </p:cNvSpPr>
          <p:nvPr>
            <p:ph type="sldNum" sz="quarter" idx="10"/>
          </p:nvPr>
        </p:nvSpPr>
        <p:spPr/>
        <p:txBody>
          <a:bodyPr/>
          <a:lstStyle/>
          <a:p>
            <a:fld id="{CA5E648B-E375-4DF9-B3BC-3D1D477ACF78}" type="slidenum">
              <a:rPr lang="en-IN" smtClean="0"/>
              <a:t>55</a:t>
            </a:fld>
            <a:endParaRPr lang="en-IN"/>
          </a:p>
        </p:txBody>
      </p:sp>
    </p:spTree>
    <p:extLst>
      <p:ext uri="{BB962C8B-B14F-4D97-AF65-F5344CB8AC3E}">
        <p14:creationId xmlns:p14="http://schemas.microsoft.com/office/powerpoint/2010/main" val="19582246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Explain here on how to have a cloud enable applications with Azure Batch</a:t>
            </a:r>
          </a:p>
          <a:p>
            <a:endParaRPr lang="en-IN" dirty="0"/>
          </a:p>
        </p:txBody>
      </p:sp>
      <p:sp>
        <p:nvSpPr>
          <p:cNvPr id="4" name="Slide Number Placeholder 3"/>
          <p:cNvSpPr>
            <a:spLocks noGrp="1"/>
          </p:cNvSpPr>
          <p:nvPr>
            <p:ph type="sldNum" sz="quarter" idx="10"/>
          </p:nvPr>
        </p:nvSpPr>
        <p:spPr/>
        <p:txBody>
          <a:bodyPr/>
          <a:lstStyle/>
          <a:p>
            <a:fld id="{CA5E648B-E375-4DF9-B3BC-3D1D477ACF78}" type="slidenum">
              <a:rPr lang="en-IN" smtClean="0"/>
              <a:t>56</a:t>
            </a:fld>
            <a:endParaRPr lang="en-IN"/>
          </a:p>
        </p:txBody>
      </p:sp>
    </p:spTree>
    <p:extLst>
      <p:ext uri="{BB962C8B-B14F-4D97-AF65-F5344CB8AC3E}">
        <p14:creationId xmlns:p14="http://schemas.microsoft.com/office/powerpoint/2010/main" val="15330547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2035918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4215717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1/22/2018 8:36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93999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a:solidFill>
                  <a:schemeClr val="tx1"/>
                </a:solidFill>
                <a:effectLst/>
                <a:latin typeface="Segoe UI Light" pitchFamily="34" charset="0"/>
                <a:ea typeface="+mn-ea"/>
                <a:cs typeface="+mn-cs"/>
              </a:rPr>
              <a:t>Event-driven triggers</a:t>
            </a:r>
          </a:p>
          <a:p>
            <a:r>
              <a:rPr lang="en-US" sz="900" b="0" i="0" kern="1200">
                <a:solidFill>
                  <a:schemeClr val="tx1"/>
                </a:solidFill>
                <a:effectLst/>
                <a:latin typeface="Segoe UI Light" pitchFamily="34" charset="0"/>
                <a:ea typeface="+mn-ea"/>
                <a:cs typeface="+mn-cs"/>
              </a:rPr>
              <a:t>Event-driven invocation uses a trigger to start the background task. Examples of using event-driven triggers include:</a:t>
            </a:r>
          </a:p>
          <a:p>
            <a:pPr marL="171450" indent="-171450">
              <a:buFont typeface="Arial" panose="020B0604020202020204" pitchFamily="34" charset="0"/>
              <a:buChar char="•"/>
            </a:pPr>
            <a:r>
              <a:rPr lang="en-US" sz="900" b="0" i="0" kern="1200">
                <a:solidFill>
                  <a:schemeClr val="tx1"/>
                </a:solidFill>
                <a:effectLst/>
                <a:latin typeface="Segoe UI Light" pitchFamily="34" charset="0"/>
                <a:ea typeface="+mn-ea"/>
                <a:cs typeface="+mn-cs"/>
              </a:rPr>
              <a:t>The UI or another job places a message in a queue. The message contains data about an action that has taken place, such as the user placing an order. The background task listens on this queue and detects the arrival of a new message. It reads the message and uses the data in it as the input to the background job.</a:t>
            </a:r>
          </a:p>
          <a:p>
            <a:pPr marL="171450" indent="-171450">
              <a:buFont typeface="Arial" panose="020B0604020202020204" pitchFamily="34" charset="0"/>
              <a:buChar char="•"/>
            </a:pPr>
            <a:r>
              <a:rPr lang="en-US" sz="900" b="0" i="0" kern="1200">
                <a:solidFill>
                  <a:schemeClr val="tx1"/>
                </a:solidFill>
                <a:effectLst/>
                <a:latin typeface="Segoe UI Light" pitchFamily="34" charset="0"/>
                <a:ea typeface="+mn-ea"/>
                <a:cs typeface="+mn-cs"/>
              </a:rPr>
              <a:t>The UI or another job saves or updates a value in storage. The background task monitors the storage and detects changes. It reads the data and uses it as the input to the background job.</a:t>
            </a:r>
          </a:p>
          <a:p>
            <a:pPr marL="171450" indent="-171450">
              <a:buFont typeface="Arial" panose="020B0604020202020204" pitchFamily="34" charset="0"/>
              <a:buChar char="•"/>
            </a:pPr>
            <a:r>
              <a:rPr lang="en-US" sz="900" b="0" i="0" kern="1200">
                <a:solidFill>
                  <a:schemeClr val="tx1"/>
                </a:solidFill>
                <a:effectLst/>
                <a:latin typeface="Segoe UI Light" pitchFamily="34" charset="0"/>
                <a:ea typeface="+mn-ea"/>
                <a:cs typeface="+mn-cs"/>
              </a:rPr>
              <a:t>The UI or another job makes a request to an endpoint, such as an HTTPS URI, or an API that is exposed as a web service. It passes the data that is required to complete the background task as part of the request. The endpoint or web service invokes the background task, which uses the data as its input.</a:t>
            </a:r>
          </a:p>
          <a:p>
            <a:pPr marL="171450" indent="-171450">
              <a:buFontTx/>
              <a:buChar char="-"/>
            </a:pPr>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Typical examples of tasks that are suited to event-driven invocation include image processing, workflows, sending information to remote services, sending email messages, and provisioning new users in multitenant applications.</a:t>
            </a:r>
          </a:p>
          <a:p>
            <a:endParaRPr lang="en-US" sz="900" b="0" i="0" kern="1200">
              <a:solidFill>
                <a:schemeClr val="tx1"/>
              </a:solidFill>
              <a:effectLst/>
              <a:latin typeface="Segoe UI Light" pitchFamily="34" charset="0"/>
              <a:ea typeface="+mn-ea"/>
              <a:cs typeface="+mn-cs"/>
            </a:endParaRPr>
          </a:p>
          <a:p>
            <a:r>
              <a:rPr lang="en-US" sz="900" b="1" i="0" kern="1200">
                <a:solidFill>
                  <a:schemeClr val="tx1"/>
                </a:solidFill>
                <a:effectLst/>
                <a:latin typeface="Segoe UI Light" pitchFamily="34" charset="0"/>
                <a:ea typeface="+mn-ea"/>
                <a:cs typeface="+mn-cs"/>
              </a:rPr>
              <a:t>Schedule-driven triggers</a:t>
            </a:r>
          </a:p>
          <a:p>
            <a:r>
              <a:rPr lang="en-US" sz="900" b="0" i="0" kern="1200">
                <a:solidFill>
                  <a:schemeClr val="tx1"/>
                </a:solidFill>
                <a:effectLst/>
                <a:latin typeface="Segoe UI Light" pitchFamily="34" charset="0"/>
                <a:ea typeface="+mn-ea"/>
                <a:cs typeface="+mn-cs"/>
              </a:rPr>
              <a:t>Schedule-driven invocation uses a timer to start the background task. Examples of using schedule-driven triggers include:</a:t>
            </a:r>
          </a:p>
          <a:p>
            <a:pPr marL="171450" indent="-171450">
              <a:buFont typeface="Arial" panose="020B0604020202020204" pitchFamily="34" charset="0"/>
              <a:buChar char="•"/>
            </a:pPr>
            <a:r>
              <a:rPr lang="en-US" sz="900" b="0" i="0" kern="1200">
                <a:solidFill>
                  <a:schemeClr val="tx1"/>
                </a:solidFill>
                <a:effectLst/>
                <a:latin typeface="Segoe UI Light" pitchFamily="34" charset="0"/>
                <a:ea typeface="+mn-ea"/>
                <a:cs typeface="+mn-cs"/>
              </a:rPr>
              <a:t>A timer that is running locally within the application or as part of the application’s operating system invokes a background task on a regular basis.</a:t>
            </a:r>
          </a:p>
          <a:p>
            <a:pPr marL="171450" indent="-171450">
              <a:buFont typeface="Arial" panose="020B0604020202020204" pitchFamily="34" charset="0"/>
              <a:buChar char="•"/>
            </a:pPr>
            <a:r>
              <a:rPr lang="en-US" sz="900" b="0" i="0" kern="1200">
                <a:solidFill>
                  <a:schemeClr val="tx1"/>
                </a:solidFill>
                <a:effectLst/>
                <a:latin typeface="Segoe UI Light" pitchFamily="34" charset="0"/>
                <a:ea typeface="+mn-ea"/>
                <a:cs typeface="+mn-cs"/>
              </a:rPr>
              <a:t>A timer that is running in a different application, or a timer service such as Azure Scheduler, sends a request to an API or web service on a regular basis. The API or web service invokes the background task.</a:t>
            </a:r>
          </a:p>
          <a:p>
            <a:pPr marL="171450" indent="-171450">
              <a:buFont typeface="Arial" panose="020B0604020202020204" pitchFamily="34" charset="0"/>
              <a:buChar char="•"/>
            </a:pPr>
            <a:r>
              <a:rPr lang="en-US" sz="900" b="0" i="0" kern="1200">
                <a:solidFill>
                  <a:schemeClr val="tx1"/>
                </a:solidFill>
                <a:effectLst/>
                <a:latin typeface="Segoe UI Light" pitchFamily="34" charset="0"/>
                <a:ea typeface="+mn-ea"/>
                <a:cs typeface="+mn-cs"/>
              </a:rPr>
              <a:t>A separate process or application starts a timer that causes the background task to be invoked once after a specified time delay, or at a specific time.</a:t>
            </a:r>
          </a:p>
          <a:p>
            <a:r>
              <a:rPr lang="en-US" sz="900" b="0" i="0" kern="1200">
                <a:solidFill>
                  <a:schemeClr val="tx1"/>
                </a:solidFill>
                <a:effectLst/>
                <a:latin typeface="Segoe UI Light" pitchFamily="34" charset="0"/>
                <a:ea typeface="+mn-ea"/>
                <a:cs typeface="+mn-cs"/>
              </a:rPr>
              <a:t>Typical examples of tasks that are suited to schedule-driven invocation include batch-processing routines (such as updating related-products lists for users based on their recent behavior), routine data processing tasks (such as updating indexes or generating accumulated results), data analysis for daily reports, data retention cleanup, and data consistency checks.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1333484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a:solidFill>
                  <a:srgbClr val="222222"/>
                </a:solidFill>
                <a:latin typeface="segoe-ui_normal"/>
              </a:rPr>
              <a:t>Here are some samples of CRON expressions you can use for the </a:t>
            </a:r>
            <a:r>
              <a:rPr lang="en-US" altLang="en-US" sz="1000">
                <a:solidFill>
                  <a:srgbClr val="222222"/>
                </a:solidFill>
                <a:latin typeface="Consolas" panose="020B0609020204030204" pitchFamily="49" charset="0"/>
              </a:rPr>
              <a:t>schedule</a:t>
            </a:r>
            <a:r>
              <a:rPr lang="en-US" altLang="en-US" sz="1200">
                <a:solidFill>
                  <a:srgbClr val="222222"/>
                </a:solidFill>
                <a:latin typeface="segoe-ui_normal"/>
              </a:rPr>
              <a:t> property.</a:t>
            </a:r>
            <a:endParaRPr lang="en-US" altLang="en-US" sz="1100"/>
          </a:p>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60</a:t>
            </a:fld>
            <a:endParaRPr lang="en-US"/>
          </a:p>
        </p:txBody>
      </p:sp>
    </p:spTree>
    <p:extLst>
      <p:ext uri="{BB962C8B-B14F-4D97-AF65-F5344CB8AC3E}">
        <p14:creationId xmlns:p14="http://schemas.microsoft.com/office/powerpoint/2010/main" val="39745604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8181241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7110959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Logic Apps/connections: 1 Batch size: 1 Throughput: 6.5 </a:t>
            </a:r>
            <a:r>
              <a:rPr lang="en-US" err="1"/>
              <a:t>msgs</a:t>
            </a:r>
            <a:r>
              <a:rPr lang="en-US"/>
              <a:t>/sec</a:t>
            </a:r>
          </a:p>
          <a:p>
            <a:r>
              <a:rPr lang="en-US"/>
              <a:t>Logic Apps/connections: 1 Batch size: 175 Throughput: 400 </a:t>
            </a:r>
            <a:r>
              <a:rPr lang="en-US" err="1"/>
              <a:t>msgs</a:t>
            </a:r>
            <a:r>
              <a:rPr lang="en-US"/>
              <a:t>/sec</a:t>
            </a:r>
          </a:p>
          <a:p>
            <a:r>
              <a:rPr lang="en-US"/>
              <a:t>Logic Apps/connections: 10 Batch size: 175 Throughput: 1409 </a:t>
            </a:r>
            <a:r>
              <a:rPr lang="en-US" err="1"/>
              <a:t>msgs</a:t>
            </a:r>
            <a:r>
              <a:rPr lang="en-US"/>
              <a:t>/sec</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1/22/2018 8:36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81991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1/22/2018 8:36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72457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a:p>
            <a:r>
              <a:rPr lang="en-US" sz="900" b="1" i="0" kern="1200">
                <a:solidFill>
                  <a:schemeClr val="tx1"/>
                </a:solidFill>
                <a:effectLst/>
                <a:latin typeface="Segoe UI Light" pitchFamily="34" charset="0"/>
                <a:ea typeface="+mn-ea"/>
                <a:cs typeface="+mn-cs"/>
              </a:rPr>
              <a:t>Integration Account</a:t>
            </a:r>
            <a:r>
              <a:rPr lang="en-US" sz="900" b="0" i="0" kern="1200">
                <a:solidFill>
                  <a:schemeClr val="tx1"/>
                </a:solidFill>
                <a:effectLst/>
                <a:latin typeface="Segoe UI Light" pitchFamily="34" charset="0"/>
                <a:ea typeface="+mn-ea"/>
                <a:cs typeface="+mn-cs"/>
              </a:rPr>
              <a:t>,</a:t>
            </a:r>
            <a:r>
              <a:rPr lang="en-US" sz="900" b="0" i="0" kern="1200" baseline="0">
                <a:solidFill>
                  <a:schemeClr val="tx1"/>
                </a:solidFill>
                <a:effectLst/>
                <a:latin typeface="Segoe UI Light" pitchFamily="34" charset="0"/>
                <a:ea typeface="+mn-ea"/>
                <a:cs typeface="+mn-cs"/>
              </a:rPr>
              <a:t> </a:t>
            </a:r>
            <a:r>
              <a:rPr lang="en-US" sz="900" b="0" i="0" kern="1200">
                <a:solidFill>
                  <a:schemeClr val="tx1"/>
                </a:solidFill>
                <a:effectLst/>
                <a:latin typeface="Segoe UI Light" pitchFamily="34" charset="0"/>
                <a:ea typeface="+mn-ea"/>
                <a:cs typeface="+mn-cs"/>
              </a:rPr>
              <a:t>a container that stores the various artifacts you need for more complex business process workloads such as trading partner agreements.</a:t>
            </a:r>
          </a:p>
          <a:p>
            <a:r>
              <a:rPr lang="en-US" sz="900" b="1" kern="1200">
                <a:solidFill>
                  <a:schemeClr val="tx1"/>
                </a:solidFill>
                <a:effectLst/>
                <a:latin typeface="Segoe UI Light" pitchFamily="34" charset="0"/>
                <a:ea typeface="+mn-ea"/>
                <a:cs typeface="+mn-cs"/>
              </a:rPr>
              <a:t>Highlight</a:t>
            </a:r>
            <a:r>
              <a:rPr lang="en-US" sz="900" b="1" kern="1200" baseline="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Note: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Integration Account</a:t>
            </a:r>
            <a:r>
              <a:rPr lang="en-US" sz="900" kern="1200">
                <a:solidFill>
                  <a:schemeClr val="tx1"/>
                </a:solidFill>
                <a:effectLst/>
                <a:latin typeface="Segoe UI Light" pitchFamily="34" charset="0"/>
                <a:ea typeface="+mn-ea"/>
                <a:cs typeface="+mn-cs"/>
              </a:rPr>
              <a:t> makes it easier to reference the entities across workflows. For example: you can access parameters and values from a different workflow or created in your Integration Account configuration.</a:t>
            </a:r>
            <a:endParaRPr lang="en-US" sz="900" b="0" i="0" kern="1200">
              <a:solidFill>
                <a:schemeClr val="tx1"/>
              </a:solidFill>
              <a:effectLst/>
              <a:latin typeface="Segoe UI Light" pitchFamily="34" charset="0"/>
              <a:ea typeface="+mn-ea"/>
              <a:cs typeface="+mn-cs"/>
            </a:endParaRPr>
          </a:p>
          <a:p>
            <a:endParaRPr lang="en-US" sz="900" b="0" i="0" kern="1200">
              <a:solidFill>
                <a:schemeClr val="tx1"/>
              </a:solidFill>
              <a:effectLst/>
              <a:latin typeface="Segoe UI Light" pitchFamily="34" charset="0"/>
              <a:ea typeface="+mn-ea"/>
              <a:cs typeface="+mn-cs"/>
            </a:endParaRPr>
          </a:p>
          <a:p>
            <a:r>
              <a:rPr lang="en-US" sz="900" b="1" i="0" kern="1200">
                <a:solidFill>
                  <a:schemeClr val="tx1"/>
                </a:solidFill>
                <a:effectLst/>
                <a:latin typeface="Segoe UI Light" pitchFamily="34" charset="0"/>
                <a:ea typeface="+mn-ea"/>
                <a:cs typeface="+mn-cs"/>
              </a:rPr>
              <a:t>B2B, </a:t>
            </a:r>
            <a:r>
              <a:rPr lang="en-US" sz="900" b="0" i="0" kern="1200">
                <a:solidFill>
                  <a:schemeClr val="tx1"/>
                </a:solidFill>
                <a:effectLst/>
                <a:latin typeface="Segoe UI Light" pitchFamily="34" charset="0"/>
                <a:ea typeface="+mn-ea"/>
                <a:cs typeface="+mn-cs"/>
              </a:rPr>
              <a:t>we are providing AS2,</a:t>
            </a:r>
            <a:r>
              <a:rPr lang="en-US" sz="900" b="0" i="0" kern="1200" baseline="0">
                <a:solidFill>
                  <a:schemeClr val="tx1"/>
                </a:solidFill>
                <a:effectLst/>
                <a:latin typeface="Segoe UI Light" pitchFamily="34" charset="0"/>
                <a:ea typeface="+mn-ea"/>
                <a:cs typeface="+mn-cs"/>
              </a:rPr>
              <a:t> </a:t>
            </a:r>
            <a:r>
              <a:rPr lang="en-US" sz="900" b="0" i="0" kern="1200">
                <a:solidFill>
                  <a:schemeClr val="tx1"/>
                </a:solidFill>
                <a:effectLst/>
                <a:latin typeface="Segoe UI Light" pitchFamily="34" charset="0"/>
                <a:ea typeface="+mn-ea"/>
                <a:cs typeface="+mn-cs"/>
              </a:rPr>
              <a:t>X12 EDI standards and EDIFACT. By enabling both encode and decode for these standards you are able to receive or send EDI documents from Logic Apps.</a:t>
            </a:r>
          </a:p>
          <a:p>
            <a:endParaRPr lang="en-US" sz="900" b="0" i="0" kern="1200">
              <a:solidFill>
                <a:schemeClr val="tx1"/>
              </a:solidFill>
              <a:effectLst/>
              <a:latin typeface="Segoe UI Light" pitchFamily="34" charset="0"/>
              <a:ea typeface="+mn-ea"/>
              <a:cs typeface="+mn-cs"/>
            </a:endParaRPr>
          </a:p>
          <a:p>
            <a:r>
              <a:rPr lang="en-US" sz="900" b="1" i="0" kern="1200">
                <a:solidFill>
                  <a:schemeClr val="tx1"/>
                </a:solidFill>
                <a:effectLst/>
                <a:latin typeface="Segoe UI Light" pitchFamily="34" charset="0"/>
                <a:ea typeface="+mn-ea"/>
                <a:cs typeface="+mn-cs"/>
              </a:rPr>
              <a:t>XML Processing</a:t>
            </a:r>
            <a:r>
              <a:rPr lang="en-US" sz="900" b="1" i="0" kern="1200" baseline="0">
                <a:solidFill>
                  <a:schemeClr val="tx1"/>
                </a:solidFill>
                <a:effectLst/>
                <a:latin typeface="Segoe UI Light" pitchFamily="34" charset="0"/>
                <a:ea typeface="+mn-ea"/>
                <a:cs typeface="+mn-cs"/>
              </a:rPr>
              <a:t> Feature</a:t>
            </a:r>
            <a:r>
              <a:rPr lang="en-US" sz="900" b="0" i="0" kern="1200" baseline="0">
                <a:solidFill>
                  <a:schemeClr val="tx1"/>
                </a:solidFill>
                <a:effectLst/>
                <a:latin typeface="Segoe UI Light" pitchFamily="34" charset="0"/>
                <a:ea typeface="+mn-ea"/>
                <a:cs typeface="+mn-cs"/>
              </a:rPr>
              <a:t>, i</a:t>
            </a:r>
            <a:r>
              <a:rPr lang="en-US" sz="900" b="0" i="0" kern="1200">
                <a:solidFill>
                  <a:schemeClr val="tx1"/>
                </a:solidFill>
                <a:effectLst/>
                <a:latin typeface="Segoe UI Light" pitchFamily="34" charset="0"/>
                <a:ea typeface="+mn-ea"/>
                <a:cs typeface="+mn-cs"/>
              </a:rPr>
              <a:t>n addition to language features such as </a:t>
            </a:r>
            <a:r>
              <a:rPr lang="en-US" sz="900" b="0" i="0" kern="1200" err="1">
                <a:solidFill>
                  <a:schemeClr val="tx1"/>
                </a:solidFill>
                <a:effectLst/>
                <a:latin typeface="Segoe UI Light" pitchFamily="34" charset="0"/>
                <a:ea typeface="+mn-ea"/>
                <a:cs typeface="+mn-cs"/>
              </a:rPr>
              <a:t>xpath</a:t>
            </a:r>
            <a:r>
              <a:rPr lang="en-US" sz="900" b="0" i="0" kern="1200">
                <a:solidFill>
                  <a:schemeClr val="tx1"/>
                </a:solidFill>
                <a:effectLst/>
                <a:latin typeface="Segoe UI Light" pitchFamily="34" charset="0"/>
                <a:ea typeface="+mn-ea"/>
                <a:cs typeface="+mn-cs"/>
              </a:rPr>
              <a:t>() you can now use our new XML processing actions to easily work with </a:t>
            </a:r>
            <a:r>
              <a:rPr lang="en-US" sz="900" b="0" i="0" kern="1200" err="1">
                <a:solidFill>
                  <a:schemeClr val="tx1"/>
                </a:solidFill>
                <a:effectLst/>
                <a:latin typeface="Segoe UI Light" pitchFamily="34" charset="0"/>
                <a:ea typeface="+mn-ea"/>
                <a:cs typeface="+mn-cs"/>
              </a:rPr>
              <a:t>flatfile</a:t>
            </a:r>
            <a:r>
              <a:rPr lang="en-US" sz="900" b="0" i="0" kern="1200">
                <a:solidFill>
                  <a:schemeClr val="tx1"/>
                </a:solidFill>
                <a:effectLst/>
                <a:latin typeface="Segoe UI Light" pitchFamily="34" charset="0"/>
                <a:ea typeface="+mn-ea"/>
                <a:cs typeface="+mn-cs"/>
              </a:rPr>
              <a:t> formats, transformation of documents using the industry standard XSLT (including BizTalk built-in </a:t>
            </a:r>
            <a:r>
              <a:rPr lang="en-US" sz="900" b="0" i="0" kern="1200" err="1">
                <a:solidFill>
                  <a:schemeClr val="tx1"/>
                </a:solidFill>
                <a:effectLst/>
                <a:latin typeface="Segoe UI Light" pitchFamily="34" charset="0"/>
                <a:ea typeface="+mn-ea"/>
                <a:cs typeface="+mn-cs"/>
              </a:rPr>
              <a:t>Functoids</a:t>
            </a:r>
            <a:r>
              <a:rPr lang="en-US" sz="900" b="0" i="0" kern="1200">
                <a:solidFill>
                  <a:schemeClr val="tx1"/>
                </a:solidFill>
                <a:effectLst/>
                <a:latin typeface="Segoe UI Light" pitchFamily="34" charset="0"/>
                <a:ea typeface="+mn-ea"/>
                <a:cs typeface="+mn-cs"/>
              </a:rPr>
              <a:t> support) and incorporate XML document validation into your Logic Apps control flow.</a:t>
            </a:r>
          </a:p>
          <a:p>
            <a:endParaRPr lang="en-US" sz="9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 8:36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16770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a:p>
            <a:r>
              <a:rPr lang="en-US" sz="900" b="1" i="0" kern="1200">
                <a:solidFill>
                  <a:schemeClr val="tx1"/>
                </a:solidFill>
                <a:effectLst/>
                <a:latin typeface="Segoe UI Light" pitchFamily="34" charset="0"/>
                <a:ea typeface="+mn-ea"/>
                <a:cs typeface="+mn-cs"/>
              </a:rPr>
              <a:t>Integration Account</a:t>
            </a:r>
            <a:r>
              <a:rPr lang="en-US" sz="900" b="0" i="0" kern="1200">
                <a:solidFill>
                  <a:schemeClr val="tx1"/>
                </a:solidFill>
                <a:effectLst/>
                <a:latin typeface="Segoe UI Light" pitchFamily="34" charset="0"/>
                <a:ea typeface="+mn-ea"/>
                <a:cs typeface="+mn-cs"/>
              </a:rPr>
              <a:t>,</a:t>
            </a:r>
            <a:r>
              <a:rPr lang="en-US" sz="900" b="0" i="0" kern="1200" baseline="0">
                <a:solidFill>
                  <a:schemeClr val="tx1"/>
                </a:solidFill>
                <a:effectLst/>
                <a:latin typeface="Segoe UI Light" pitchFamily="34" charset="0"/>
                <a:ea typeface="+mn-ea"/>
                <a:cs typeface="+mn-cs"/>
              </a:rPr>
              <a:t> </a:t>
            </a:r>
            <a:r>
              <a:rPr lang="en-US" sz="900" b="0" i="0" kern="1200">
                <a:solidFill>
                  <a:schemeClr val="tx1"/>
                </a:solidFill>
                <a:effectLst/>
                <a:latin typeface="Segoe UI Light" pitchFamily="34" charset="0"/>
                <a:ea typeface="+mn-ea"/>
                <a:cs typeface="+mn-cs"/>
              </a:rPr>
              <a:t>a container that stores the various artifacts you need for more complex business process workloads such as trading partner agreements.</a:t>
            </a:r>
          </a:p>
          <a:p>
            <a:r>
              <a:rPr lang="en-US" sz="900" b="1" kern="1200">
                <a:solidFill>
                  <a:schemeClr val="tx1"/>
                </a:solidFill>
                <a:effectLst/>
                <a:latin typeface="Segoe UI Light" pitchFamily="34" charset="0"/>
                <a:ea typeface="+mn-ea"/>
                <a:cs typeface="+mn-cs"/>
              </a:rPr>
              <a:t>Highlight</a:t>
            </a:r>
            <a:r>
              <a:rPr lang="en-US" sz="900" b="1" kern="1200" baseline="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Note:</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Integration Account</a:t>
            </a:r>
            <a:r>
              <a:rPr lang="en-US" sz="900" kern="1200">
                <a:solidFill>
                  <a:schemeClr val="tx1"/>
                </a:solidFill>
                <a:effectLst/>
                <a:latin typeface="Segoe UI Light" pitchFamily="34" charset="0"/>
                <a:ea typeface="+mn-ea"/>
                <a:cs typeface="+mn-cs"/>
              </a:rPr>
              <a:t> makes it easier to reference the entities across workflows. For example: you can access parameters and values from a different workflow or created in your Integration Account configuration.</a:t>
            </a:r>
            <a:endParaRPr lang="en-US" sz="900" b="0" i="0" kern="1200">
              <a:solidFill>
                <a:schemeClr val="tx1"/>
              </a:solidFill>
              <a:effectLst/>
              <a:latin typeface="Segoe UI Light" pitchFamily="34" charset="0"/>
              <a:ea typeface="+mn-ea"/>
              <a:cs typeface="+mn-cs"/>
            </a:endParaRPr>
          </a:p>
          <a:p>
            <a:endParaRPr lang="en-US" sz="900" b="0" i="0" kern="1200">
              <a:solidFill>
                <a:schemeClr val="tx1"/>
              </a:solidFill>
              <a:effectLst/>
              <a:latin typeface="Segoe UI Light" pitchFamily="34" charset="0"/>
              <a:ea typeface="+mn-ea"/>
              <a:cs typeface="+mn-cs"/>
            </a:endParaRPr>
          </a:p>
          <a:p>
            <a:r>
              <a:rPr lang="en-US" sz="900" b="1" i="0" kern="1200">
                <a:solidFill>
                  <a:schemeClr val="tx1"/>
                </a:solidFill>
                <a:effectLst/>
                <a:latin typeface="Segoe UI Light" pitchFamily="34" charset="0"/>
                <a:ea typeface="+mn-ea"/>
                <a:cs typeface="+mn-cs"/>
              </a:rPr>
              <a:t>B2B, </a:t>
            </a:r>
            <a:r>
              <a:rPr lang="en-US" sz="900" b="0" i="0" kern="1200">
                <a:solidFill>
                  <a:schemeClr val="tx1"/>
                </a:solidFill>
                <a:effectLst/>
                <a:latin typeface="Segoe UI Light" pitchFamily="34" charset="0"/>
                <a:ea typeface="+mn-ea"/>
                <a:cs typeface="+mn-cs"/>
              </a:rPr>
              <a:t>we are providing AS2,</a:t>
            </a:r>
            <a:r>
              <a:rPr lang="en-US" sz="900" b="0" i="0" kern="1200" baseline="0">
                <a:solidFill>
                  <a:schemeClr val="tx1"/>
                </a:solidFill>
                <a:effectLst/>
                <a:latin typeface="Segoe UI Light" pitchFamily="34" charset="0"/>
                <a:ea typeface="+mn-ea"/>
                <a:cs typeface="+mn-cs"/>
              </a:rPr>
              <a:t> </a:t>
            </a:r>
            <a:r>
              <a:rPr lang="en-US" sz="900" b="0" i="0" kern="1200">
                <a:solidFill>
                  <a:schemeClr val="tx1"/>
                </a:solidFill>
                <a:effectLst/>
                <a:latin typeface="Segoe UI Light" pitchFamily="34" charset="0"/>
                <a:ea typeface="+mn-ea"/>
                <a:cs typeface="+mn-cs"/>
              </a:rPr>
              <a:t>X12 EDI standards and EDIFACT. By enabling both encode and decode for these standards you are able to receive or send EDI documents from Logic Apps.</a:t>
            </a:r>
          </a:p>
          <a:p>
            <a:endParaRPr lang="en-US" sz="900" b="0" i="0" kern="1200">
              <a:solidFill>
                <a:schemeClr val="tx1"/>
              </a:solidFill>
              <a:effectLst/>
              <a:latin typeface="Segoe UI Light" pitchFamily="34" charset="0"/>
              <a:ea typeface="+mn-ea"/>
              <a:cs typeface="+mn-cs"/>
            </a:endParaRPr>
          </a:p>
          <a:p>
            <a:r>
              <a:rPr lang="en-US" sz="900" b="1" i="0" kern="1200">
                <a:solidFill>
                  <a:schemeClr val="tx1"/>
                </a:solidFill>
                <a:effectLst/>
                <a:latin typeface="Segoe UI Light" pitchFamily="34" charset="0"/>
                <a:ea typeface="+mn-ea"/>
                <a:cs typeface="+mn-cs"/>
              </a:rPr>
              <a:t>XML Processing</a:t>
            </a:r>
            <a:r>
              <a:rPr lang="en-US" sz="900" b="1" i="0" kern="1200" baseline="0">
                <a:solidFill>
                  <a:schemeClr val="tx1"/>
                </a:solidFill>
                <a:effectLst/>
                <a:latin typeface="Segoe UI Light" pitchFamily="34" charset="0"/>
                <a:ea typeface="+mn-ea"/>
                <a:cs typeface="+mn-cs"/>
              </a:rPr>
              <a:t> Feature</a:t>
            </a:r>
            <a:r>
              <a:rPr lang="en-US" sz="900" b="0" i="0" kern="1200" baseline="0">
                <a:solidFill>
                  <a:schemeClr val="tx1"/>
                </a:solidFill>
                <a:effectLst/>
                <a:latin typeface="Segoe UI Light" pitchFamily="34" charset="0"/>
                <a:ea typeface="+mn-ea"/>
                <a:cs typeface="+mn-cs"/>
              </a:rPr>
              <a:t>, i</a:t>
            </a:r>
            <a:r>
              <a:rPr lang="en-US" sz="900" b="0" i="0" kern="1200">
                <a:solidFill>
                  <a:schemeClr val="tx1"/>
                </a:solidFill>
                <a:effectLst/>
                <a:latin typeface="Segoe UI Light" pitchFamily="34" charset="0"/>
                <a:ea typeface="+mn-ea"/>
                <a:cs typeface="+mn-cs"/>
              </a:rPr>
              <a:t>n addition to language features such as </a:t>
            </a:r>
            <a:r>
              <a:rPr lang="en-US" sz="900" b="0" i="0" kern="1200" err="1">
                <a:solidFill>
                  <a:schemeClr val="tx1"/>
                </a:solidFill>
                <a:effectLst/>
                <a:latin typeface="Segoe UI Light" pitchFamily="34" charset="0"/>
                <a:ea typeface="+mn-ea"/>
                <a:cs typeface="+mn-cs"/>
              </a:rPr>
              <a:t>xpath</a:t>
            </a:r>
            <a:r>
              <a:rPr lang="en-US" sz="900" b="0" i="0" kern="1200">
                <a:solidFill>
                  <a:schemeClr val="tx1"/>
                </a:solidFill>
                <a:effectLst/>
                <a:latin typeface="Segoe UI Light" pitchFamily="34" charset="0"/>
                <a:ea typeface="+mn-ea"/>
                <a:cs typeface="+mn-cs"/>
              </a:rPr>
              <a:t>() you can now use our new XML processing actions to easily work with </a:t>
            </a:r>
            <a:r>
              <a:rPr lang="en-US" sz="900" b="0" i="0" kern="1200" err="1">
                <a:solidFill>
                  <a:schemeClr val="tx1"/>
                </a:solidFill>
                <a:effectLst/>
                <a:latin typeface="Segoe UI Light" pitchFamily="34" charset="0"/>
                <a:ea typeface="+mn-ea"/>
                <a:cs typeface="+mn-cs"/>
              </a:rPr>
              <a:t>flatfile</a:t>
            </a:r>
            <a:r>
              <a:rPr lang="en-US" sz="900" b="0" i="0" kern="1200">
                <a:solidFill>
                  <a:schemeClr val="tx1"/>
                </a:solidFill>
                <a:effectLst/>
                <a:latin typeface="Segoe UI Light" pitchFamily="34" charset="0"/>
                <a:ea typeface="+mn-ea"/>
                <a:cs typeface="+mn-cs"/>
              </a:rPr>
              <a:t> formats, transformation of documents using the industry standard XSLT (including BizTalk built-in </a:t>
            </a:r>
            <a:r>
              <a:rPr lang="en-US" sz="900" b="0" i="0" kern="1200" err="1">
                <a:solidFill>
                  <a:schemeClr val="tx1"/>
                </a:solidFill>
                <a:effectLst/>
                <a:latin typeface="Segoe UI Light" pitchFamily="34" charset="0"/>
                <a:ea typeface="+mn-ea"/>
                <a:cs typeface="+mn-cs"/>
              </a:rPr>
              <a:t>Functoids</a:t>
            </a:r>
            <a:r>
              <a:rPr lang="en-US" sz="900" b="0" i="0" kern="1200">
                <a:solidFill>
                  <a:schemeClr val="tx1"/>
                </a:solidFill>
                <a:effectLst/>
                <a:latin typeface="Segoe UI Light" pitchFamily="34" charset="0"/>
                <a:ea typeface="+mn-ea"/>
                <a:cs typeface="+mn-cs"/>
              </a:rPr>
              <a:t> support) and incorporate XML document validation into your Logic Apps control flow.</a:t>
            </a:r>
          </a:p>
          <a:p>
            <a:endParaRPr lang="en-US" sz="9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1/22/2018 8:36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54032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1/22/2018 8:36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929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331746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a:t>Explain what are </a:t>
            </a:r>
            <a:r>
              <a:rPr lang="en-IN" err="1"/>
              <a:t>Webjob</a:t>
            </a:r>
            <a:r>
              <a:rPr lang="en-IN"/>
              <a:t> and how they are helpful. Talk about a simple example on how the background worker role or a job can be helpful.</a:t>
            </a:r>
          </a:p>
          <a:p>
            <a:pPr marL="171450" indent="-171450">
              <a:buFont typeface="Arial" panose="020B0604020202020204" pitchFamily="34" charset="0"/>
              <a:buChar char="•"/>
            </a:pPr>
            <a:r>
              <a:rPr lang="en-IN"/>
              <a:t>Explain the different ways in which the web jobs can be triggered.</a:t>
            </a:r>
          </a:p>
          <a:p>
            <a:pPr marL="171450" indent="-171450">
              <a:buFont typeface="Arial" panose="020B0604020202020204" pitchFamily="34" charset="0"/>
              <a:buChar char="•"/>
            </a:pPr>
            <a:r>
              <a:rPr lang="en-IN"/>
              <a:t>What are the different supported scripts which can be used as a web job.</a:t>
            </a:r>
          </a:p>
          <a:p>
            <a:pPr marL="171450" indent="-171450">
              <a:buFont typeface="Arial" panose="020B0604020202020204" pitchFamily="34" charset="0"/>
              <a:buChar char="•"/>
            </a:pPr>
            <a:r>
              <a:rPr lang="en-IN"/>
              <a:t>How the web job can be scaled with your application. As web job runs within the App Service Plan, so when you scale up the service plan your web job will be scaled along with it.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429360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1/22/2018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239380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6.xml"/><Relationship Id="rId5" Type="http://schemas.openxmlformats.org/officeDocument/2006/relationships/image" Target="../media/image14.png"/><Relationship Id="rId4" Type="http://schemas.microsoft.com/office/2007/relationships/hdphoto" Target="../media/hdphoto1.wdp"/></Relationships>
</file>

<file path=ppt/slideLayouts/_rels/slideLayout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9.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Master" Target="../slideMasters/slideMaster11.xml"/><Relationship Id="rId4" Type="http://schemas.openxmlformats.org/officeDocument/2006/relationships/image" Target="../media/image39.jpe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8.emf"/><Relationship Id="rId2" Type="http://schemas.openxmlformats.org/officeDocument/2006/relationships/image" Target="../media/image40.png"/><Relationship Id="rId1" Type="http://schemas.openxmlformats.org/officeDocument/2006/relationships/slideMaster" Target="../slideMasters/slideMaster11.xml"/><Relationship Id="rId6" Type="http://schemas.openxmlformats.org/officeDocument/2006/relationships/image" Target="../media/image37.png"/><Relationship Id="rId5" Type="http://schemas.openxmlformats.org/officeDocument/2006/relationships/image" Target="../media/image43.png"/><Relationship Id="rId4" Type="http://schemas.openxmlformats.org/officeDocument/2006/relationships/image" Target="../media/image4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jpg"/><Relationship Id="rId1" Type="http://schemas.openxmlformats.org/officeDocument/2006/relationships/slideMaster" Target="../slideMasters/slideMaster12.xml"/><Relationship Id="rId4" Type="http://schemas.openxmlformats.org/officeDocument/2006/relationships/image" Target="../media/image46.png"/></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AADF3-71F6-468A-83A3-5AB4FE4823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PT"/>
          </a:p>
        </p:txBody>
      </p:sp>
      <p:sp>
        <p:nvSpPr>
          <p:cNvPr id="3" name="Subtitle 2">
            <a:extLst>
              <a:ext uri="{FF2B5EF4-FFF2-40B4-BE49-F238E27FC236}">
                <a16:creationId xmlns:a16="http://schemas.microsoft.com/office/drawing/2014/main" id="{32733C59-CE18-4A7C-B6AF-F2BE74C3DE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BD67C976-56F1-4F15-8F49-6A9595AECE17}"/>
              </a:ext>
            </a:extLst>
          </p:cNvPr>
          <p:cNvSpPr>
            <a:spLocks noGrp="1"/>
          </p:cNvSpPr>
          <p:nvPr>
            <p:ph type="dt" sz="half" idx="10"/>
          </p:nvPr>
        </p:nvSpPr>
        <p:spPr/>
        <p:txBody>
          <a:bodyPr/>
          <a:lstStyle/>
          <a:p>
            <a:fld id="{42522351-E5B0-46C9-BE90-FBCBAF7391FA}" type="datetimeFigureOut">
              <a:rPr lang="pt-PT" smtClean="0"/>
              <a:t>22/01/2018</a:t>
            </a:fld>
            <a:endParaRPr lang="pt-PT"/>
          </a:p>
        </p:txBody>
      </p:sp>
      <p:sp>
        <p:nvSpPr>
          <p:cNvPr id="5" name="Footer Placeholder 4">
            <a:extLst>
              <a:ext uri="{FF2B5EF4-FFF2-40B4-BE49-F238E27FC236}">
                <a16:creationId xmlns:a16="http://schemas.microsoft.com/office/drawing/2014/main" id="{52391E6A-9E4D-4C4B-923C-F6A84D270C80}"/>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8E653BEA-CE3C-447D-8F1A-A8A0CE356227}"/>
              </a:ext>
            </a:extLst>
          </p:cNvPr>
          <p:cNvSpPr>
            <a:spLocks noGrp="1"/>
          </p:cNvSpPr>
          <p:nvPr>
            <p:ph type="sldNum" sz="quarter" idx="12"/>
          </p:nvPr>
        </p:nvSpPr>
        <p:spPr/>
        <p:txBody>
          <a:bodyPr/>
          <a:lstStyle/>
          <a:p>
            <a:fld id="{D17D24AE-2BC2-4751-A26C-8BC6DCC039B0}" type="slidenum">
              <a:rPr lang="pt-PT" smtClean="0"/>
              <a:t>‹#›</a:t>
            </a:fld>
            <a:endParaRPr lang="pt-PT"/>
          </a:p>
        </p:txBody>
      </p:sp>
    </p:spTree>
    <p:extLst>
      <p:ext uri="{BB962C8B-B14F-4D97-AF65-F5344CB8AC3E}">
        <p14:creationId xmlns:p14="http://schemas.microsoft.com/office/powerpoint/2010/main" val="1597725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71CA3-7840-4A21-8F57-E2E9D881E14D}"/>
              </a:ext>
            </a:extLst>
          </p:cNvPr>
          <p:cNvSpPr>
            <a:spLocks noGrp="1"/>
          </p:cNvSpPr>
          <p:nvPr>
            <p:ph type="title"/>
          </p:nvPr>
        </p:nvSpPr>
        <p:spPr/>
        <p:txBody>
          <a:bodyPr/>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5621BFAA-AB15-423E-A5CF-876A8E3933F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3F0F3902-8FDF-475E-AACB-EF9BD021FB62}"/>
              </a:ext>
            </a:extLst>
          </p:cNvPr>
          <p:cNvSpPr>
            <a:spLocks noGrp="1"/>
          </p:cNvSpPr>
          <p:nvPr>
            <p:ph type="dt" sz="half" idx="10"/>
          </p:nvPr>
        </p:nvSpPr>
        <p:spPr/>
        <p:txBody>
          <a:bodyPr/>
          <a:lstStyle/>
          <a:p>
            <a:fld id="{42522351-E5B0-46C9-BE90-FBCBAF7391FA}" type="datetimeFigureOut">
              <a:rPr lang="pt-PT" smtClean="0"/>
              <a:t>22/01/2018</a:t>
            </a:fld>
            <a:endParaRPr lang="pt-PT"/>
          </a:p>
        </p:txBody>
      </p:sp>
      <p:sp>
        <p:nvSpPr>
          <p:cNvPr id="5" name="Footer Placeholder 4">
            <a:extLst>
              <a:ext uri="{FF2B5EF4-FFF2-40B4-BE49-F238E27FC236}">
                <a16:creationId xmlns:a16="http://schemas.microsoft.com/office/drawing/2014/main" id="{C7160A14-E06C-40B2-95E7-4C75E42C94E1}"/>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75BC151F-EB2D-49DE-B653-94F8FC0053C7}"/>
              </a:ext>
            </a:extLst>
          </p:cNvPr>
          <p:cNvSpPr>
            <a:spLocks noGrp="1"/>
          </p:cNvSpPr>
          <p:nvPr>
            <p:ph type="sldNum" sz="quarter" idx="12"/>
          </p:nvPr>
        </p:nvSpPr>
        <p:spPr/>
        <p:txBody>
          <a:bodyPr/>
          <a:lstStyle/>
          <a:p>
            <a:fld id="{D17D24AE-2BC2-4751-A26C-8BC6DCC039B0}" type="slidenum">
              <a:rPr lang="pt-PT" smtClean="0"/>
              <a:t>‹#›</a:t>
            </a:fld>
            <a:endParaRPr lang="pt-PT"/>
          </a:p>
        </p:txBody>
      </p:sp>
    </p:spTree>
    <p:extLst>
      <p:ext uri="{BB962C8B-B14F-4D97-AF65-F5344CB8AC3E}">
        <p14:creationId xmlns:p14="http://schemas.microsoft.com/office/powerpoint/2010/main" val="20336093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932448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59394979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0_Title Slide 2_Option 2">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6583608"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97367" y="2308555"/>
            <a:ext cx="8837591" cy="4397754"/>
          </a:xfrm>
          <a:prstGeom prst="rect">
            <a:avLst/>
          </a:prstGeom>
        </p:spPr>
      </p:pic>
    </p:spTree>
    <p:extLst>
      <p:ext uri="{BB962C8B-B14F-4D97-AF65-F5344CB8AC3E}">
        <p14:creationId xmlns:p14="http://schemas.microsoft.com/office/powerpoint/2010/main" val="231947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 Light">
    <p:bg>
      <p:bgRef idx="1001">
        <a:schemeClr val="bg1"/>
      </p:bgRef>
    </p:bg>
    <p:spTree>
      <p:nvGrpSpPr>
        <p:cNvPr id="1" name=""/>
        <p:cNvGrpSpPr/>
        <p:nvPr/>
      </p:nvGrpSpPr>
      <p:grpSpPr>
        <a:xfrm>
          <a:off x="0" y="0"/>
          <a:ext cx="0" cy="0"/>
          <a:chOff x="0" y="0"/>
          <a:chExt cx="0" cy="0"/>
        </a:xfrm>
      </p:grpSpPr>
      <p:sp>
        <p:nvSpPr>
          <p:cNvPr id="10" name="Title 1"/>
          <p:cNvSpPr>
            <a:spLocks noGrp="1"/>
          </p:cNvSpPr>
          <p:nvPr>
            <p:ph type="title"/>
          </p:nvPr>
        </p:nvSpPr>
        <p:spPr>
          <a:xfrm>
            <a:off x="406422" y="280106"/>
            <a:ext cx="11623632" cy="1165754"/>
          </a:xfrm>
          <a:prstGeom prst="rect">
            <a:avLst/>
          </a:prstGeom>
        </p:spPr>
        <p:txBody>
          <a:bodyPr/>
          <a:lstStyle>
            <a:lvl1pPr>
              <a:defRPr b="1">
                <a:solidFill>
                  <a:srgbClr val="253746"/>
                </a:solidFill>
                <a:latin typeface="+mj-lt"/>
                <a:cs typeface="Core Sans NR 35 Light"/>
              </a:defRPr>
            </a:lvl1pPr>
          </a:lstStyle>
          <a:p>
            <a:r>
              <a:rPr lang="en-US"/>
              <a:t>Click to edit Master title style</a:t>
            </a:r>
          </a:p>
        </p:txBody>
      </p:sp>
    </p:spTree>
    <p:extLst>
      <p:ext uri="{BB962C8B-B14F-4D97-AF65-F5344CB8AC3E}">
        <p14:creationId xmlns:p14="http://schemas.microsoft.com/office/powerpoint/2010/main" val="3676708176"/>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142451" cy="1371600"/>
          </a:xfrm>
          <a:prstGeom prst="rect">
            <a:avLst/>
          </a:prstGeom>
        </p:spPr>
      </p:pic>
    </p:spTree>
    <p:extLst>
      <p:ext uri="{BB962C8B-B14F-4D97-AF65-F5344CB8AC3E}">
        <p14:creationId xmlns:p14="http://schemas.microsoft.com/office/powerpoint/2010/main" val="215238899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199897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290289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093259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28530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22" y="3075628"/>
            <a:ext cx="12436918" cy="3292125"/>
          </a:xfrm>
          <a:prstGeom prst="rect">
            <a:avLst/>
          </a:prstGeom>
        </p:spPr>
      </p:pic>
    </p:spTree>
    <p:extLst>
      <p:ext uri="{BB962C8B-B14F-4D97-AF65-F5344CB8AC3E}">
        <p14:creationId xmlns:p14="http://schemas.microsoft.com/office/powerpoint/2010/main" val="178177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4F7252-0F95-4BB1-939A-65B556ED90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A0CACD95-4930-4863-ADCE-725B1A28EE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2244D7FB-B015-4309-83C1-34A5CB3900FA}"/>
              </a:ext>
            </a:extLst>
          </p:cNvPr>
          <p:cNvSpPr>
            <a:spLocks noGrp="1"/>
          </p:cNvSpPr>
          <p:nvPr>
            <p:ph type="dt" sz="half" idx="10"/>
          </p:nvPr>
        </p:nvSpPr>
        <p:spPr/>
        <p:txBody>
          <a:bodyPr/>
          <a:lstStyle/>
          <a:p>
            <a:fld id="{42522351-E5B0-46C9-BE90-FBCBAF7391FA}" type="datetimeFigureOut">
              <a:rPr lang="pt-PT" smtClean="0"/>
              <a:t>22/01/2018</a:t>
            </a:fld>
            <a:endParaRPr lang="pt-PT"/>
          </a:p>
        </p:txBody>
      </p:sp>
      <p:sp>
        <p:nvSpPr>
          <p:cNvPr id="5" name="Footer Placeholder 4">
            <a:extLst>
              <a:ext uri="{FF2B5EF4-FFF2-40B4-BE49-F238E27FC236}">
                <a16:creationId xmlns:a16="http://schemas.microsoft.com/office/drawing/2014/main" id="{D988D21D-608F-4B29-86AB-0276152D3E4F}"/>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26DA0D0F-FB93-425A-83F1-85F7B2BFA5A3}"/>
              </a:ext>
            </a:extLst>
          </p:cNvPr>
          <p:cNvSpPr>
            <a:spLocks noGrp="1"/>
          </p:cNvSpPr>
          <p:nvPr>
            <p:ph type="sldNum" sz="quarter" idx="12"/>
          </p:nvPr>
        </p:nvSpPr>
        <p:spPr/>
        <p:txBody>
          <a:bodyPr/>
          <a:lstStyle/>
          <a:p>
            <a:fld id="{D17D24AE-2BC2-4751-A26C-8BC6DCC039B0}" type="slidenum">
              <a:rPr lang="pt-PT" smtClean="0"/>
              <a:t>‹#›</a:t>
            </a:fld>
            <a:endParaRPr lang="pt-PT"/>
          </a:p>
        </p:txBody>
      </p:sp>
    </p:spTree>
    <p:extLst>
      <p:ext uri="{BB962C8B-B14F-4D97-AF65-F5344CB8AC3E}">
        <p14:creationId xmlns:p14="http://schemas.microsoft.com/office/powerpoint/2010/main" val="249480498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98092742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67630598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6211758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5525245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7489640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74872074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7435208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3336068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96237228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9632686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4210295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a:t>Author Name</a:t>
            </a:r>
          </a:p>
          <a:p>
            <a:pPr lvl="0"/>
            <a:r>
              <a:rPr lang="en-US"/>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75863109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a:t>Author’s Name</a:t>
            </a:r>
          </a:p>
          <a:p>
            <a:pPr lvl="0"/>
            <a:r>
              <a:rPr lang="en-US"/>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78175097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19470595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6077559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4093780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70726575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93813473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850752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01408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a:t>Click to edit master title style</a:t>
            </a:r>
          </a:p>
        </p:txBody>
      </p:sp>
    </p:spTree>
    <p:extLst>
      <p:ext uri="{BB962C8B-B14F-4D97-AF65-F5344CB8AC3E}">
        <p14:creationId xmlns:p14="http://schemas.microsoft.com/office/powerpoint/2010/main" val="26678729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p>
        </p:txBody>
      </p:sp>
    </p:spTree>
    <p:extLst>
      <p:ext uri="{BB962C8B-B14F-4D97-AF65-F5344CB8AC3E}">
        <p14:creationId xmlns:p14="http://schemas.microsoft.com/office/powerpoint/2010/main" val="296888427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05683575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3" name="Rectangle 2"/>
          <p:cNvSpPr/>
          <p:nvPr userDrawn="1"/>
        </p:nvSpPr>
        <p:spPr>
          <a:xfrm>
            <a:off x="8196408" y="95509"/>
            <a:ext cx="4083764" cy="307777"/>
          </a:xfrm>
          <a:prstGeom prst="rect">
            <a:avLst/>
          </a:prstGeom>
        </p:spPr>
        <p:txBody>
          <a:bodyPr wrap="square">
            <a:spAutoFit/>
          </a:bodyPr>
          <a:lstStyle/>
          <a:p>
            <a:pPr marL="0" marR="0" lvl="0" indent="0" algn="r" defTabSz="932597" rtl="0" eaLnBrk="1" fontAlgn="base" latinLnBrk="0" hangingPunct="1">
              <a:lnSpc>
                <a:spcPct val="100000"/>
              </a:lnSpc>
              <a:spcBef>
                <a:spcPts val="0"/>
              </a:spcBef>
              <a:spcAft>
                <a:spcPts val="1200"/>
              </a:spcAft>
              <a:buClrTx/>
              <a:buSzPts val="1400"/>
              <a:buFontTx/>
              <a:buNone/>
              <a:tabLst/>
              <a:defRPr/>
            </a:pPr>
            <a:r>
              <a:rPr kumimoji="0" lang="en-US" sz="1400" b="0" i="0" u="none" strike="noStrike" kern="1200" cap="none" spc="0" normalizeH="0" baseline="0" noProof="0">
                <a:ln>
                  <a:noFill/>
                </a:ln>
                <a:gradFill>
                  <a:gsLst>
                    <a:gs pos="19444">
                      <a:srgbClr val="FFFFFF">
                        <a:lumMod val="50000"/>
                      </a:srgbClr>
                    </a:gs>
                    <a:gs pos="100000">
                      <a:srgbClr val="FFFFFF">
                        <a:lumMod val="50000"/>
                      </a:srgbClr>
                    </a:gs>
                  </a:gsLst>
                  <a:lin ang="0" scaled="0"/>
                </a:gradFill>
                <a:effectLst/>
                <a:uLnTx/>
                <a:uFillTx/>
                <a:latin typeface="Segoe UI Semilight" panose="020B0402040204020203" pitchFamily="34" charset="0"/>
                <a:ea typeface="+mn-ea"/>
                <a:cs typeface="Segoe UI Semilight" panose="020B0402040204020203" pitchFamily="34" charset="0"/>
              </a:rPr>
              <a:t>Developer and app platform</a:t>
            </a:r>
          </a:p>
        </p:txBody>
      </p:sp>
    </p:spTree>
    <p:extLst>
      <p:ext uri="{BB962C8B-B14F-4D97-AF65-F5344CB8AC3E}">
        <p14:creationId xmlns:p14="http://schemas.microsoft.com/office/powerpoint/2010/main" val="107873293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A96C389C-0192-4AE2-8ADE-E01FEE1F73B0}"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0638821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3175" y="4395788"/>
            <a:ext cx="12433300" cy="2601912"/>
          </a:xfrm>
          <a:prstGeom prst="rect">
            <a:avLst/>
          </a:prstGeom>
          <a:solidFill>
            <a:srgbClr val="4DA0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Segoe UI" panose="020B0502040204020203" pitchFamily="34" charset="0"/>
              <a:ea typeface="MS PGothic"/>
            </a:endParaRPr>
          </a:p>
        </p:txBody>
      </p:sp>
      <p:sp>
        <p:nvSpPr>
          <p:cNvPr id="7" name="Rectangle 7"/>
          <p:cNvSpPr>
            <a:spLocks noChangeArrowheads="1"/>
          </p:cNvSpPr>
          <p:nvPr userDrawn="1"/>
        </p:nvSpPr>
        <p:spPr bwMode="auto">
          <a:xfrm>
            <a:off x="0" y="5843588"/>
            <a:ext cx="12433300" cy="115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Segoe UI" panose="020B0502040204020203" pitchFamily="34" charset="0"/>
              <a:ea typeface="MS PGothic"/>
            </a:endParaRPr>
          </a:p>
        </p:txBody>
      </p:sp>
      <p:sp>
        <p:nvSpPr>
          <p:cNvPr id="8" name="Rectangle 8"/>
          <p:cNvSpPr>
            <a:spLocks noChangeArrowheads="1"/>
          </p:cNvSpPr>
          <p:nvPr userDrawn="1"/>
        </p:nvSpPr>
        <p:spPr bwMode="auto">
          <a:xfrm>
            <a:off x="3175" y="3409950"/>
            <a:ext cx="12430125"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Segoe UI" panose="020B0502040204020203" pitchFamily="34" charset="0"/>
              <a:ea typeface="MS PGothic"/>
            </a:endParaRPr>
          </a:p>
        </p:txBody>
      </p:sp>
      <p:sp>
        <p:nvSpPr>
          <p:cNvPr id="10" name="Rectangle 9"/>
          <p:cNvSpPr/>
          <p:nvPr userDrawn="1"/>
        </p:nvSpPr>
        <p:spPr bwMode="white">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58788" y="6181725"/>
            <a:ext cx="1552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6"/>
          <p:cNvSpPr>
            <a:spLocks noChangeArrowheads="1"/>
          </p:cNvSpPr>
          <p:nvPr userDrawn="1"/>
        </p:nvSpPr>
        <p:spPr bwMode="auto">
          <a:xfrm>
            <a:off x="3175" y="4395788"/>
            <a:ext cx="12433300" cy="260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Segoe UI" panose="020B0502040204020203" pitchFamily="34" charset="0"/>
              <a:ea typeface="MS PGothic"/>
            </a:endParaRPr>
          </a:p>
        </p:txBody>
      </p:sp>
      <p:sp>
        <p:nvSpPr>
          <p:cNvPr id="13" name="TextBox 7"/>
          <p:cNvSpPr txBox="1"/>
          <p:nvPr userDrawn="1"/>
        </p:nvSpPr>
        <p:spPr bwMode="white">
          <a:xfrm>
            <a:off x="4418866" y="6697627"/>
            <a:ext cx="3598742"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3" y="2117165"/>
            <a:ext cx="10058336" cy="1837298"/>
          </a:xfrm>
          <a:noFill/>
        </p:spPr>
        <p:txBody>
          <a:bodyPr anchorCtr="0"/>
          <a:lstStyle>
            <a:lvl1pPr>
              <a:defRPr sz="6000" spc="-100" baseline="0">
                <a:gradFill>
                  <a:gsLst>
                    <a:gs pos="3333">
                      <a:schemeClr val="tx1"/>
                    </a:gs>
                    <a:gs pos="39000">
                      <a:schemeClr val="tx1"/>
                    </a:gs>
                  </a:gsLst>
                  <a:lin ang="5400000" scaled="0"/>
                </a:gradFill>
              </a:defRPr>
            </a:lvl1pPr>
          </a:lstStyle>
          <a:p>
            <a:r>
              <a:rPr lang="en-US"/>
              <a:t>Click to edit Master title style</a:t>
            </a:r>
          </a:p>
        </p:txBody>
      </p:sp>
      <p:sp>
        <p:nvSpPr>
          <p:cNvPr id="17" name="Text Placeholder 16"/>
          <p:cNvSpPr>
            <a:spLocks noGrp="1"/>
          </p:cNvSpPr>
          <p:nvPr>
            <p:ph type="body" sz="quarter" idx="13"/>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Click to edit Master text styles</a:t>
            </a:r>
          </a:p>
        </p:txBody>
      </p:sp>
      <p:sp>
        <p:nvSpPr>
          <p:cNvPr id="15" name="Text Placeholder 16"/>
          <p:cNvSpPr>
            <a:spLocks noGrp="1"/>
          </p:cNvSpPr>
          <p:nvPr>
            <p:ph type="body" sz="quarter" idx="14"/>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Click to edit Master text styles</a:t>
            </a:r>
          </a:p>
        </p:txBody>
      </p:sp>
    </p:spTree>
    <p:extLst>
      <p:ext uri="{BB962C8B-B14F-4D97-AF65-F5344CB8AC3E}">
        <p14:creationId xmlns:p14="http://schemas.microsoft.com/office/powerpoint/2010/main" val="29518884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8"/>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6"/>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7"/>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childTnLst>
                                </p:cTn>
                              </p:par>
                              <p:par>
                                <p:cTn id="13" presetID="10" presetClass="entr" presetSubtype="0" fill="hold" nodeType="withEffect">
                                  <p:stCondLst>
                                    <p:cond delay="9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950"/>
                                        <p:tgtEl>
                                          <p:spTgt spid="11"/>
                                        </p:tgtEl>
                                      </p:cBhvr>
                                    </p:animEffect>
                                  </p:childTnLst>
                                </p:cTn>
                              </p:par>
                              <p:par>
                                <p:cTn id="16" presetID="63" presetClass="path" presetSubtype="0" decel="100000" fill="hold" nodeType="withEffect">
                                  <p:stCondLst>
                                    <p:cond delay="900"/>
                                  </p:stCondLst>
                                  <p:childTnLst>
                                    <p:animMotion origin="layout" path="M -0.01455 -1.34362E-6 L -3.90605E-7 -1.34362E-6 " pathEditMode="relative" rAng="0" ptsTypes="AA">
                                      <p:cBhvr>
                                        <p:cTn id="17" dur="950" fill="hold"/>
                                        <p:tgtEl>
                                          <p:spTgt spid="11"/>
                                        </p:tgtEl>
                                        <p:attrNameLst>
                                          <p:attrName>ppt_x</p:attrName>
                                          <p:attrName>ppt_y</p:attrName>
                                        </p:attrNameLst>
                                      </p:cBhvr>
                                      <p:rCtr x="728" y="0"/>
                                    </p:animMotion>
                                  </p:childTnLst>
                                </p:cTn>
                              </p:par>
                              <p:par>
                                <p:cTn id="18" presetID="6" presetClass="emph" presetSubtype="0" accel="100000" autoRev="1" fill="hold" nodeType="withEffect">
                                  <p:stCondLst>
                                    <p:cond delay="200"/>
                                  </p:stCondLst>
                                  <p:childTnLst>
                                    <p:animScale>
                                      <p:cBhvr>
                                        <p:cTn id="19" dur="500" fill="hold"/>
                                        <p:tgtEl>
                                          <p:spTgt spid="11"/>
                                        </p:tgtEl>
                                      </p:cBhvr>
                                      <p:by x="95000" y="95000"/>
                                    </p:animScale>
                                  </p:childTnLst>
                                </p:cTn>
                              </p:par>
                              <p:par>
                                <p:cTn id="20" presetID="10" presetClass="entr" presetSubtype="0" fill="hold" nodeType="withEffect">
                                  <p:stCondLst>
                                    <p:cond delay="10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950"/>
                                        <p:tgtEl>
                                          <p:spTgt spid="13"/>
                                        </p:tgtEl>
                                      </p:cBhvr>
                                    </p:animEffect>
                                  </p:childTnLst>
                                </p:cTn>
                              </p:par>
                              <p:par>
                                <p:cTn id="23" presetID="63" presetClass="path" presetSubtype="0" decel="100000" fill="hold" nodeType="withEffect">
                                  <p:stCondLst>
                                    <p:cond delay="1000"/>
                                  </p:stCondLst>
                                  <p:childTnLst>
                                    <p:animMotion origin="layout" path="M -0.01455 -1.34362E-6 L -3.90605E-7 -1.34362E-6 " pathEditMode="relative" rAng="0" ptsTypes="AA">
                                      <p:cBhvr>
                                        <p:cTn id="24" dur="950" fill="hold"/>
                                        <p:tgtEl>
                                          <p:spTgt spid="13"/>
                                        </p:tgtEl>
                                        <p:attrNameLst>
                                          <p:attrName>ppt_x</p:attrName>
                                          <p:attrName>ppt_y</p:attrName>
                                        </p:attrNameLst>
                                      </p:cBhvr>
                                      <p:rCtr x="728" y="0"/>
                                    </p:animMotion>
                                  </p:childTnLst>
                                </p:cTn>
                              </p:par>
                              <p:par>
                                <p:cTn id="25" presetID="6" presetClass="emph" presetSubtype="0" accel="100000" autoRev="1" fill="hold" nodeType="withEffect">
                                  <p:stCondLst>
                                    <p:cond delay="300"/>
                                  </p:stCondLst>
                                  <p:childTnLst>
                                    <p:animScale>
                                      <p:cBhvr>
                                        <p:cTn id="26"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pic>
        <p:nvPicPr>
          <p:cNvPr id="6"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58788" y="6181725"/>
            <a:ext cx="1552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userDrawn="1"/>
        </p:nvSpPr>
        <p:spPr bwMode="auto">
          <a:xfrm>
            <a:off x="3175" y="4395788"/>
            <a:ext cx="12433300" cy="260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Segoe UI" panose="020B0502040204020203" pitchFamily="34" charset="0"/>
              <a:ea typeface="MS PGothic"/>
            </a:endParaRPr>
          </a:p>
        </p:txBody>
      </p:sp>
      <p:sp>
        <p:nvSpPr>
          <p:cNvPr id="8" name="TextBox 7"/>
          <p:cNvSpPr txBox="1"/>
          <p:nvPr userDrawn="1"/>
        </p:nvSpPr>
        <p:spPr bwMode="white">
          <a:xfrm>
            <a:off x="4454934" y="6697627"/>
            <a:ext cx="3526606"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3" y="2117165"/>
            <a:ext cx="10058336" cy="1837298"/>
          </a:xfrm>
          <a:noFill/>
        </p:spPr>
        <p:txBody>
          <a:bodyPr anchorCtr="0"/>
          <a:lstStyle>
            <a:lvl1pPr>
              <a:defRPr sz="6000" spc="-100" baseline="0">
                <a:gradFill>
                  <a:gsLst>
                    <a:gs pos="3333">
                      <a:schemeClr val="tx1"/>
                    </a:gs>
                    <a:gs pos="39000">
                      <a:schemeClr val="tx1"/>
                    </a:gs>
                  </a:gsLst>
                  <a:lin ang="5400000" scaled="0"/>
                </a:gradFill>
              </a:defRPr>
            </a:lvl1pPr>
          </a:lstStyle>
          <a:p>
            <a:r>
              <a:rPr lang="en-US"/>
              <a:t>Click to edit Master title style</a:t>
            </a:r>
          </a:p>
        </p:txBody>
      </p:sp>
      <p:sp>
        <p:nvSpPr>
          <p:cNvPr id="15" name="Text Placeholder 16"/>
          <p:cNvSpPr>
            <a:spLocks noGrp="1"/>
          </p:cNvSpPr>
          <p:nvPr>
            <p:ph type="body" sz="quarter" idx="13"/>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Click to edit Master text styles</a:t>
            </a:r>
          </a:p>
        </p:txBody>
      </p:sp>
      <p:sp>
        <p:nvSpPr>
          <p:cNvPr id="10" name="Text Placeholder 16"/>
          <p:cNvSpPr>
            <a:spLocks noGrp="1"/>
          </p:cNvSpPr>
          <p:nvPr>
            <p:ph type="body" sz="quarter" idx="14"/>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Click to edit Master text styles</a:t>
            </a:r>
          </a:p>
        </p:txBody>
      </p:sp>
    </p:spTree>
    <p:extLst>
      <p:ext uri="{BB962C8B-B14F-4D97-AF65-F5344CB8AC3E}">
        <p14:creationId xmlns:p14="http://schemas.microsoft.com/office/powerpoint/2010/main" val="500707725"/>
      </p:ext>
    </p:extLst>
  </p:cSld>
  <p:clrMapOvr>
    <a:masterClrMapping/>
  </p:clrMapOvr>
  <p:transitio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Box 7"/>
          <p:cNvSpPr txBox="1"/>
          <p:nvPr userDrawn="1"/>
        </p:nvSpPr>
        <p:spPr bwMode="white">
          <a:xfrm>
            <a:off x="4454934" y="6697627"/>
            <a:ext cx="3526606"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675074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7"/>
          <p:cNvSpPr txBox="1"/>
          <p:nvPr userDrawn="1"/>
        </p:nvSpPr>
        <p:spPr bwMode="white">
          <a:xfrm>
            <a:off x="4454934" y="6697627"/>
            <a:ext cx="3526606"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4" name="Text Placeholder 3"/>
          <p:cNvSpPr>
            <a:spLocks noGrp="1"/>
          </p:cNvSpPr>
          <p:nvPr>
            <p:ph type="body" sz="quarter" idx="10"/>
          </p:nvPr>
        </p:nvSpPr>
        <p:spPr>
          <a:xfrm>
            <a:off x="274638" y="1212850"/>
            <a:ext cx="11887200" cy="2228302"/>
          </a:xfrm>
        </p:spPr>
        <p:txBody>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27483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6" name="TextBox 7"/>
          <p:cNvSpPr txBox="1"/>
          <p:nvPr userDrawn="1"/>
        </p:nvSpPr>
        <p:spPr bwMode="white">
          <a:xfrm>
            <a:off x="4454934" y="6697627"/>
            <a:ext cx="3526606"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354066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7"/>
          <p:cNvSpPr txBox="1"/>
          <p:nvPr userDrawn="1"/>
        </p:nvSpPr>
        <p:spPr bwMode="white">
          <a:xfrm>
            <a:off x="4454934" y="6697627"/>
            <a:ext cx="3526606"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536079"/>
          </a:xfrm>
        </p:spPr>
        <p:txBody>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536079"/>
          </a:xfrm>
        </p:spPr>
        <p:txBody>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104927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7"/>
          <p:cNvSpPr txBox="1"/>
          <p:nvPr userDrawn="1"/>
        </p:nvSpPr>
        <p:spPr bwMode="white">
          <a:xfrm>
            <a:off x="4454934" y="6697627"/>
            <a:ext cx="3526606"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17171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3" name="TextBox 7"/>
          <p:cNvSpPr txBox="1"/>
          <p:nvPr userDrawn="1"/>
        </p:nvSpPr>
        <p:spPr bwMode="white">
          <a:xfrm>
            <a:off x="4454934" y="6697627"/>
            <a:ext cx="3526606"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p>
        </p:txBody>
      </p:sp>
    </p:spTree>
    <p:extLst>
      <p:ext uri="{BB962C8B-B14F-4D97-AF65-F5344CB8AC3E}">
        <p14:creationId xmlns:p14="http://schemas.microsoft.com/office/powerpoint/2010/main" val="6021505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3" name="TextBox 7"/>
          <p:cNvSpPr txBox="1"/>
          <p:nvPr userDrawn="1"/>
        </p:nvSpPr>
        <p:spPr bwMode="white">
          <a:xfrm>
            <a:off x="4454934" y="6697627"/>
            <a:ext cx="3526606"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p>
        </p:txBody>
      </p:sp>
    </p:spTree>
    <p:extLst>
      <p:ext uri="{BB962C8B-B14F-4D97-AF65-F5344CB8AC3E}">
        <p14:creationId xmlns:p14="http://schemas.microsoft.com/office/powerpoint/2010/main" val="76971652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54934" y="6697627"/>
            <a:ext cx="3526606"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p>
        </p:txBody>
      </p:sp>
    </p:spTree>
    <p:extLst>
      <p:ext uri="{BB962C8B-B14F-4D97-AF65-F5344CB8AC3E}">
        <p14:creationId xmlns:p14="http://schemas.microsoft.com/office/powerpoint/2010/main" val="187656219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5" name="TextBox 7"/>
          <p:cNvSpPr txBox="1"/>
          <p:nvPr userDrawn="1"/>
        </p:nvSpPr>
        <p:spPr bwMode="white">
          <a:xfrm>
            <a:off x="4418866" y="6697627"/>
            <a:ext cx="3598742"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3" name="Title 1"/>
          <p:cNvSpPr>
            <a:spLocks noGrp="1"/>
          </p:cNvSpPr>
          <p:nvPr>
            <p:ph type="title"/>
          </p:nvPr>
        </p:nvSpPr>
        <p:spPr>
          <a:xfrm>
            <a:off x="1189038" y="1201806"/>
            <a:ext cx="10058399" cy="917575"/>
          </a:xfrm>
        </p:spPr>
        <p:txBody>
          <a:bodyPr/>
          <a:lstStyle>
            <a:lvl1pPr marL="233363" indent="-233363">
              <a:defRPr sz="6000" baseline="0"/>
            </a:lvl1pPr>
          </a:lstStyle>
          <a:p>
            <a:r>
              <a:rPr lang="en-US"/>
              <a:t>Click to edit Master title style</a:t>
            </a:r>
          </a:p>
        </p:txBody>
      </p:sp>
      <p:sp>
        <p:nvSpPr>
          <p:cNvPr id="4" name="Text Placeholder 3"/>
          <p:cNvSpPr>
            <a:spLocks noGrp="1"/>
          </p:cNvSpPr>
          <p:nvPr>
            <p:ph type="body" sz="quarter" idx="10"/>
          </p:nvPr>
        </p:nvSpPr>
        <p:spPr>
          <a:xfrm>
            <a:off x="5761038" y="5126038"/>
            <a:ext cx="5486400" cy="1071062"/>
          </a:xfrm>
        </p:spPr>
        <p:txBody>
          <a:bodyPr/>
          <a:lstStyle>
            <a:lvl1pPr marL="0" indent="0">
              <a:spcBef>
                <a:spcPts val="0"/>
              </a:spcBef>
              <a:buNone/>
              <a:defRPr sz="3200" baseline="0">
                <a:latin typeface="+mj-lt"/>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9733964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5" name="TextBox 7"/>
          <p:cNvSpPr txBox="1"/>
          <p:nvPr userDrawn="1"/>
        </p:nvSpPr>
        <p:spPr bwMode="white">
          <a:xfrm>
            <a:off x="4418866" y="6697627"/>
            <a:ext cx="3598742"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3" name="Title 1"/>
          <p:cNvSpPr>
            <a:spLocks noGrp="1"/>
          </p:cNvSpPr>
          <p:nvPr>
            <p:ph type="title"/>
          </p:nvPr>
        </p:nvSpPr>
        <p:spPr>
          <a:xfrm>
            <a:off x="1189038" y="2125663"/>
            <a:ext cx="10058399" cy="917575"/>
          </a:xfrm>
        </p:spPr>
        <p:txBody>
          <a:bodyPr/>
          <a:lstStyle>
            <a:lvl1pPr marL="282575" indent="-282575">
              <a:tabLst>
                <a:tab pos="282575" algn="l"/>
              </a:tabLst>
              <a:defRPr sz="6000" baseline="0"/>
            </a:lvl1pPr>
          </a:lstStyle>
          <a:p>
            <a:r>
              <a:rPr lang="en-US"/>
              <a:t>Click to edit Master title style</a:t>
            </a:r>
          </a:p>
        </p:txBody>
      </p:sp>
      <p:sp>
        <p:nvSpPr>
          <p:cNvPr id="4" name="Text Placeholder 3"/>
          <p:cNvSpPr>
            <a:spLocks noGrp="1"/>
          </p:cNvSpPr>
          <p:nvPr>
            <p:ph type="body" sz="quarter" idx="10"/>
          </p:nvPr>
        </p:nvSpPr>
        <p:spPr>
          <a:xfrm>
            <a:off x="5761038" y="4868847"/>
            <a:ext cx="5486400" cy="1071062"/>
          </a:xfrm>
        </p:spPr>
        <p:txBody>
          <a:bodyPr/>
          <a:lstStyle>
            <a:lvl1pPr marL="0" indent="0">
              <a:spcBef>
                <a:spcPts val="0"/>
              </a:spcBef>
              <a:buNone/>
              <a:defRPr sz="3200" baseline="0">
                <a:latin typeface="+mj-lt"/>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369674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5" name="TextBox 7"/>
          <p:cNvSpPr txBox="1"/>
          <p:nvPr userDrawn="1"/>
        </p:nvSpPr>
        <p:spPr bwMode="white">
          <a:xfrm>
            <a:off x="4418866" y="6697627"/>
            <a:ext cx="3598742"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93584077"/>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lvl="0"/>
            <a:r>
              <a:rPr lang="en-US"/>
              <a:t>Click to edit Master text styles</a:t>
            </a:r>
          </a:p>
        </p:txBody>
      </p:sp>
      <p:sp>
        <p:nvSpPr>
          <p:cNvPr id="15" name="Title 1"/>
          <p:cNvSpPr>
            <a:spLocks noGrp="1"/>
          </p:cNvSpPr>
          <p:nvPr>
            <p:ph type="ctrTitle"/>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lIns="182880" tIns="146304" rIns="182880" bIns="146304" numCol="1" anchor="ctr" anchorCtr="0" compatLnSpc="1">
            <a:prstTxWarp prst="textNoShape">
              <a:avLst/>
            </a:prstTxWarp>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lvl="0"/>
            <a:r>
              <a:rPr lang="en-US"/>
              <a:t>Click to edit Master title style</a:t>
            </a:r>
          </a:p>
        </p:txBody>
      </p:sp>
    </p:spTree>
    <p:extLst>
      <p:ext uri="{BB962C8B-B14F-4D97-AF65-F5344CB8AC3E}">
        <p14:creationId xmlns:p14="http://schemas.microsoft.com/office/powerpoint/2010/main" val="223354207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p>
        </p:txBody>
      </p:sp>
    </p:spTree>
    <p:extLst>
      <p:ext uri="{BB962C8B-B14F-4D97-AF65-F5344CB8AC3E}">
        <p14:creationId xmlns:p14="http://schemas.microsoft.com/office/powerpoint/2010/main" val="54508238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lvl="0"/>
            <a:r>
              <a:rPr lang="en-US"/>
              <a:t>Click to edit Master text styles</a:t>
            </a:r>
          </a:p>
        </p:txBody>
      </p:sp>
    </p:spTree>
    <p:extLst>
      <p:ext uri="{BB962C8B-B14F-4D97-AF65-F5344CB8AC3E}">
        <p14:creationId xmlns:p14="http://schemas.microsoft.com/office/powerpoint/2010/main" val="143450590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3" name="Rectangle 2"/>
          <p:cNvSpPr/>
          <p:nvPr userDrawn="1"/>
        </p:nvSpPr>
        <p:spPr>
          <a:xfrm>
            <a:off x="8196408" y="95509"/>
            <a:ext cx="4083764" cy="307777"/>
          </a:xfrm>
          <a:prstGeom prst="rect">
            <a:avLst/>
          </a:prstGeom>
        </p:spPr>
        <p:txBody>
          <a:bodyPr>
            <a:spAutoFit/>
          </a:bodyPr>
          <a:lstStyle/>
          <a:p>
            <a:pPr marL="0" marR="0" lvl="0" indent="0" algn="r" defTabSz="932597" rtl="0" eaLnBrk="1" fontAlgn="base" latinLnBrk="0" hangingPunct="1">
              <a:lnSpc>
                <a:spcPct val="100000"/>
              </a:lnSpc>
              <a:spcBef>
                <a:spcPts val="0"/>
              </a:spcBef>
              <a:spcAft>
                <a:spcPts val="1200"/>
              </a:spcAft>
              <a:buClrTx/>
              <a:buSzPts val="1400"/>
              <a:buFontTx/>
              <a:buNone/>
              <a:tabLst/>
              <a:defRPr/>
            </a:pPr>
            <a:r>
              <a:rPr kumimoji="0" lang="en-US" sz="1400" b="0" i="0" u="none" strike="noStrike" kern="1200" cap="none" spc="0" normalizeH="0" baseline="0" noProof="0">
                <a:ln>
                  <a:noFill/>
                </a:ln>
                <a:gradFill>
                  <a:gsLst>
                    <a:gs pos="19444">
                      <a:srgbClr val="FFFFFF">
                        <a:lumMod val="50000"/>
                      </a:srgbClr>
                    </a:gs>
                    <a:gs pos="100000">
                      <a:srgbClr val="FFFFFF">
                        <a:lumMod val="50000"/>
                      </a:srgbClr>
                    </a:gs>
                  </a:gsLst>
                  <a:lin ang="0" scaled="0"/>
                </a:gradFill>
                <a:effectLst/>
                <a:uLnTx/>
                <a:uFillTx/>
                <a:latin typeface="Segoe UI Semilight" panose="020B0402040204020203" pitchFamily="34" charset="0"/>
                <a:ea typeface="MS PGothic"/>
                <a:cs typeface="Segoe UI Semilight" panose="020B0402040204020203" pitchFamily="34" charset="0"/>
              </a:rPr>
              <a:t>Developer and app platform</a:t>
            </a:r>
          </a:p>
        </p:txBody>
      </p:sp>
      <p:sp>
        <p:nvSpPr>
          <p:cNvPr id="2" name="Title 1"/>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2666849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663" y="6483350"/>
            <a:ext cx="2797175" cy="371475"/>
          </a:xfrm>
          <a:prstGeom prst="rect">
            <a:avLst/>
          </a:prstGeom>
        </p:spPr>
        <p:txBody>
          <a:bodyPr/>
          <a:lstStyle>
            <a:lvl1pPr defTabSz="932742" eaLnBrk="1" fontAlgn="auto" hangingPunct="1">
              <a:spcBef>
                <a:spcPts val="0"/>
              </a:spcBef>
              <a:spcAft>
                <a:spcPts val="0"/>
              </a:spcAft>
              <a:defRPr>
                <a:solidFill>
                  <a:srgbClr val="FFFFFF"/>
                </a:solidFill>
                <a:latin typeface="Segoe UI"/>
                <a:ea typeface="+mn-ea"/>
                <a:cs typeface="+mn-cs"/>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ooter Placeholder 5"/>
          <p:cNvSpPr>
            <a:spLocks noGrp="1"/>
          </p:cNvSpPr>
          <p:nvPr>
            <p:ph type="ftr" sz="quarter" idx="11"/>
          </p:nvPr>
        </p:nvSpPr>
        <p:spPr>
          <a:xfrm>
            <a:off x="4119563" y="6483350"/>
            <a:ext cx="4197350" cy="371475"/>
          </a:xfrm>
          <a:prstGeom prst="rect">
            <a:avLst/>
          </a:prstGeom>
        </p:spPr>
        <p:txBody>
          <a:bodyPr/>
          <a:lstStyle>
            <a:lvl1pPr defTabSz="932742" eaLnBrk="1" fontAlgn="auto" hangingPunct="1">
              <a:spcBef>
                <a:spcPts val="0"/>
              </a:spcBef>
              <a:spcAft>
                <a:spcPts val="0"/>
              </a:spcAft>
              <a:defRPr>
                <a:solidFill>
                  <a:srgbClr val="FFFFFF"/>
                </a:solidFill>
                <a:latin typeface="Segoe UI"/>
                <a:ea typeface="+mn-ea"/>
                <a:cs typeface="+mn-cs"/>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Slide Number Placeholder 6"/>
          <p:cNvSpPr>
            <a:spLocks noGrp="1"/>
          </p:cNvSpPr>
          <p:nvPr>
            <p:ph type="sldNum" sz="quarter" idx="12"/>
          </p:nvPr>
        </p:nvSpPr>
        <p:spPr>
          <a:xfrm>
            <a:off x="8783638" y="6483350"/>
            <a:ext cx="2797175" cy="371475"/>
          </a:xfrm>
          <a:prstGeom prst="rect">
            <a:avLst/>
          </a:prstGeom>
        </p:spPr>
        <p:txBody>
          <a:bodyPr/>
          <a:lstStyle>
            <a:lvl1pPr defTabSz="932742" eaLnBrk="1" fontAlgn="auto" hangingPunct="1">
              <a:spcBef>
                <a:spcPts val="0"/>
              </a:spcBef>
              <a:spcAft>
                <a:spcPts val="0"/>
              </a:spcAft>
              <a:defRPr>
                <a:solidFill>
                  <a:srgbClr val="FFFFFF"/>
                </a:solidFill>
                <a:latin typeface="Segoe UI"/>
                <a:ea typeface="+mn-ea"/>
                <a:cs typeface="+mn-cs"/>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fld id="{5586B516-D321-458B-AB19-D3A7112E8BB7}" type="slidenum">
              <a:rPr kumimoji="0" lang="en-US" sz="1800" b="0" i="0" u="none" strike="noStrike" kern="1200" cap="none" spc="0" normalizeH="0" baseline="0" noProof="0">
                <a:ln>
                  <a:noFill/>
                </a:ln>
                <a:solidFill>
                  <a:srgbClr val="FFFFFF"/>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3302650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499" y="1965645"/>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389842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2"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3" y="3509753"/>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90162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543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7973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82955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5595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8928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325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9203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738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24105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71"/>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146262" rIns="182828" bIns="146262" numCol="1" rtlCol="0" anchor="ctr" anchorCtr="0" compatLnSpc="1">
            <a:prstTxWarp prst="textNoShape">
              <a:avLst/>
            </a:prstTxWarp>
          </a:bodyPr>
          <a:lstStyle/>
          <a:p>
            <a:pPr algn="ctr" defTabSz="932114"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40" y="4868863"/>
            <a:ext cx="5943600" cy="1827214"/>
          </a:xfrm>
        </p:spPr>
        <p:txBody>
          <a:bodyPr lIns="182880" tIns="146304" rIns="182880" bIns="146304" anchor="ctr">
            <a:noAutofit/>
          </a:bodyPr>
          <a:lstStyle>
            <a:lvl1pPr marL="0" indent="0" algn="ctr">
              <a:buNone/>
              <a:defRPr sz="3198">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1265414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8228299" cy="1181862"/>
          </a:xfrm>
          <a:noFill/>
        </p:spPr>
        <p:txBody>
          <a:bodyPr wrap="square" tIns="91440" bIns="91440" anchor="t" anchorCtr="0">
            <a:spAutoFit/>
          </a:bodyPr>
          <a:lstStyle>
            <a:lvl1pPr>
              <a:defRPr sz="7196"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8229599" cy="738664"/>
          </a:xfrm>
          <a:noFill/>
        </p:spPr>
        <p:txBody>
          <a:bodyPr wrap="square" lIns="182880" tIns="146304" rIns="182880" bIns="146304">
            <a:spAutoFit/>
          </a:bodyPr>
          <a:lstStyle>
            <a:lvl1pPr marL="0" indent="0">
              <a:spcBef>
                <a:spcPts val="0"/>
              </a:spcBef>
              <a:buNone/>
              <a:defRPr sz="3198"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51181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8229599" cy="1181862"/>
          </a:xfrm>
          <a:noFill/>
        </p:spPr>
        <p:txBody>
          <a:bodyPr wrap="square" tIns="91440" bIns="91440" anchor="t" anchorCtr="0">
            <a:spAutoFit/>
          </a:bodyPr>
          <a:lstStyle>
            <a:lvl1pPr>
              <a:defRPr sz="7196"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284014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25295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56984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6288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211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514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399766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370712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53139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436475" cy="6994525"/>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endParaRPr lang="en-US" sz="2448">
              <a:solidFill>
                <a:srgbClr val="FFFFFF"/>
              </a:solidFill>
            </a:endParaRPr>
          </a:p>
        </p:txBody>
      </p:sp>
      <p:sp>
        <p:nvSpPr>
          <p:cNvPr id="13" name="Title 1"/>
          <p:cNvSpPr>
            <a:spLocks noGrp="1" noChangeAspect="1"/>
          </p:cNvSpPr>
          <p:nvPr>
            <p:ph type="title"/>
          </p:nvPr>
        </p:nvSpPr>
        <p:spPr>
          <a:xfrm>
            <a:off x="217702" y="2800762"/>
            <a:ext cx="12001072" cy="2361529"/>
          </a:xfrm>
          <a:prstGeom prst="rect">
            <a:avLst/>
          </a:prstGeom>
        </p:spPr>
        <p:txBody>
          <a:bodyPr lIns="91440" tIns="91440" bIns="91440" anchor="t"/>
          <a:lstStyle>
            <a:lvl1pPr algn="l">
              <a:defRPr sz="6117">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228378511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1"/>
            <a:ext cx="11887519" cy="914364"/>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41" y="1697064"/>
            <a:ext cx="10972799" cy="1965734"/>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2851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4310062" cy="3278187"/>
          </a:xfrm>
        </p:spPr>
        <p:txBody>
          <a:bodyPr/>
          <a:lstStyle/>
          <a:p>
            <a:r>
              <a:rPr lang="en-US"/>
              <a:t>Click to edit Master title style</a:t>
            </a:r>
          </a:p>
        </p:txBody>
      </p:sp>
      <p:sp>
        <p:nvSpPr>
          <p:cNvPr id="3" name="Rectangle 2"/>
          <p:cNvSpPr/>
          <p:nvPr userDrawn="1"/>
        </p:nvSpPr>
        <p:spPr bwMode="auto">
          <a:xfrm>
            <a:off x="4846638" y="4"/>
            <a:ext cx="7589836" cy="69945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0400357"/>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42"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7"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710"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p>
        </p:txBody>
      </p:sp>
      <p:sp>
        <p:nvSpPr>
          <p:cNvPr id="3" name="Title 2"/>
          <p:cNvSpPr>
            <a:spLocks noGrp="1"/>
          </p:cNvSpPr>
          <p:nvPr>
            <p:ph type="title"/>
          </p:nvPr>
        </p:nvSpPr>
        <p:spPr/>
        <p:txBody>
          <a:bodyPr wrap="none" lIns="182880" tIns="146304" rIns="182880" bIns="146304"/>
          <a:lstStyle/>
          <a:p>
            <a:r>
              <a:rPr lang="en-US"/>
              <a:t>Click to edit Master title style</a:t>
            </a:r>
          </a:p>
        </p:txBody>
      </p:sp>
    </p:spTree>
    <p:extLst>
      <p:ext uri="{BB962C8B-B14F-4D97-AF65-F5344CB8AC3E}">
        <p14:creationId xmlns:p14="http://schemas.microsoft.com/office/powerpoint/2010/main" val="18479157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1370614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a:gradFill>
                  <a:gsLst>
                    <a:gs pos="2597">
                      <a:schemeClr val="tx1"/>
                    </a:gs>
                    <a:gs pos="18182">
                      <a:schemeClr val="tx1"/>
                    </a:gs>
                  </a:gsLst>
                  <a:lin ang="5400000" scaled="1"/>
                </a:gradFill>
              </a:rPr>
              <a:t>#</a:t>
            </a:r>
            <a:r>
              <a:rPr lang="en-US" sz="2400" err="1">
                <a:gradFill>
                  <a:gsLst>
                    <a:gs pos="2597">
                      <a:schemeClr val="tx1"/>
                    </a:gs>
                    <a:gs pos="18182">
                      <a:schemeClr val="tx1"/>
                    </a:gs>
                  </a:gsLst>
                  <a:lin ang="5400000" scaled="1"/>
                </a:gradFill>
              </a:rPr>
              <a:t>MSBuild</a:t>
            </a:r>
            <a:endParaRPr lang="en-US" sz="240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795168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62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02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9646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31549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728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0215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7995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39010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13079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9280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242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298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489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464692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75446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17290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4338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sp>
        <p:nvSpPr>
          <p:cNvPr id="141"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72186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sp>
        <p:nvSpPr>
          <p:cNvPr id="141"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737288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sp>
        <p:nvSpPr>
          <p:cNvPr id="143"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954497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2D771-882E-4E3F-B56A-5710A51CF401}"/>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95C10165-9D36-4A68-9C1E-B9BBB08EB7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47E812D3-E852-427A-A4F5-DD9A8D1E143F}"/>
              </a:ext>
            </a:extLst>
          </p:cNvPr>
          <p:cNvSpPr>
            <a:spLocks noGrp="1"/>
          </p:cNvSpPr>
          <p:nvPr>
            <p:ph type="dt" sz="half" idx="10"/>
          </p:nvPr>
        </p:nvSpPr>
        <p:spPr/>
        <p:txBody>
          <a:bodyPr/>
          <a:lstStyle/>
          <a:p>
            <a:fld id="{42522351-E5B0-46C9-BE90-FBCBAF7391FA}" type="datetimeFigureOut">
              <a:rPr lang="pt-PT" smtClean="0"/>
              <a:t>22/01/2018</a:t>
            </a:fld>
            <a:endParaRPr lang="pt-PT"/>
          </a:p>
        </p:txBody>
      </p:sp>
      <p:sp>
        <p:nvSpPr>
          <p:cNvPr id="5" name="Footer Placeholder 4">
            <a:extLst>
              <a:ext uri="{FF2B5EF4-FFF2-40B4-BE49-F238E27FC236}">
                <a16:creationId xmlns:a16="http://schemas.microsoft.com/office/drawing/2014/main" id="{37536EA6-8033-47DD-A9E3-74B240DE9029}"/>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33D48B8D-57A4-4AF3-B6A4-2B9F436F2201}"/>
              </a:ext>
            </a:extLst>
          </p:cNvPr>
          <p:cNvSpPr>
            <a:spLocks noGrp="1"/>
          </p:cNvSpPr>
          <p:nvPr>
            <p:ph type="sldNum" sz="quarter" idx="12"/>
          </p:nvPr>
        </p:nvSpPr>
        <p:spPr/>
        <p:txBody>
          <a:bodyPr/>
          <a:lstStyle/>
          <a:p>
            <a:fld id="{D17D24AE-2BC2-4751-A26C-8BC6DCC039B0}" type="slidenum">
              <a:rPr lang="pt-PT" smtClean="0"/>
              <a:t>‹#›</a:t>
            </a:fld>
            <a:endParaRPr lang="pt-PT"/>
          </a:p>
        </p:txBody>
      </p:sp>
    </p:spTree>
    <p:extLst>
      <p:ext uri="{BB962C8B-B14F-4D97-AF65-F5344CB8AC3E}">
        <p14:creationId xmlns:p14="http://schemas.microsoft.com/office/powerpoint/2010/main" val="20254573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740442"/>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486177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45934726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0225735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136243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31175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66469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0800631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76189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8844933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99267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153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548319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322883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37185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5"/>
            <a:ext cx="5943535" cy="2011665"/>
          </a:xfrm>
          <a:noFill/>
        </p:spPr>
        <p:txBody>
          <a:bodyPr lIns="146304" tIns="91440" rIns="146304" bIns="91440" anchor="t" anchorCtr="0"/>
          <a:lstStyle>
            <a:lvl1pPr>
              <a:defRPr sz="5396"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6" y="3680144"/>
            <a:ext cx="4846268" cy="1009740"/>
          </a:xfrm>
          <a:noFill/>
        </p:spPr>
        <p:txBody>
          <a:bodyPr lIns="146304" tIns="109728" rIns="146304" bIns="109728">
            <a:noAutofit/>
          </a:bodyPr>
          <a:lstStyle>
            <a:lvl1pPr marL="0" indent="0">
              <a:spcBef>
                <a:spcPts val="0"/>
              </a:spcBef>
              <a:buNone/>
              <a:defRPr sz="3196"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06074" y="1394169"/>
            <a:ext cx="7376710" cy="367079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394" y="6014972"/>
            <a:ext cx="1856092" cy="682658"/>
          </a:xfrm>
          <a:prstGeom prst="rect">
            <a:avLst/>
          </a:prstGeom>
        </p:spPr>
      </p:pic>
    </p:spTree>
    <p:extLst>
      <p:ext uri="{BB962C8B-B14F-4D97-AF65-F5344CB8AC3E}">
        <p14:creationId xmlns:p14="http://schemas.microsoft.com/office/powerpoint/2010/main" val="92395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4"/>
            <a:ext cx="7086439" cy="1015663"/>
          </a:xfrm>
          <a:noFill/>
        </p:spPr>
        <p:txBody>
          <a:bodyPr wrap="square" tIns="91440" bIns="91440" anchor="b" anchorCtr="0">
            <a:spAutoFit/>
          </a:bodyPr>
          <a:lstStyle>
            <a:lvl1pPr>
              <a:defRPr sz="5997" spc="-100"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39289231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2"/>
            <a:ext cx="11887200" cy="217290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062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8" name="Rectangle 7"/>
          <p:cNvSpPr>
            <a:spLocks/>
          </p:cNvSpPr>
          <p:nvPr userDrawn="1"/>
        </p:nvSpPr>
        <p:spPr>
          <a:xfrm>
            <a:off x="0" y="-224114"/>
            <a:ext cx="12436475" cy="2409790"/>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2467" y="335307"/>
            <a:ext cx="1123481" cy="1778595"/>
          </a:xfrm>
          <a:prstGeom prst="rect">
            <a:avLst/>
          </a:prstGeom>
        </p:spPr>
      </p:pic>
      <p:sp>
        <p:nvSpPr>
          <p:cNvPr id="14" name="Text Box 3"/>
          <p:cNvSpPr txBox="1">
            <a:spLocks noChangeArrowheads="1"/>
          </p:cNvSpPr>
          <p:nvPr userDrawn="1"/>
        </p:nvSpPr>
        <p:spPr bwMode="blackWhite">
          <a:xfrm>
            <a:off x="149581" y="5941338"/>
            <a:ext cx="5828504" cy="648762"/>
          </a:xfrm>
          <a:prstGeom prst="rect">
            <a:avLst/>
          </a:prstGeom>
          <a:noFill/>
          <a:ln w="12700">
            <a:noFill/>
            <a:miter lim="800000"/>
            <a:headEnd type="none" w="sm" len="sm"/>
            <a:tailEnd type="none" w="sm" len="sm"/>
          </a:ln>
          <a:effectLst/>
        </p:spPr>
        <p:txBody>
          <a:bodyPr vert="horz" wrap="square" lIns="124327" tIns="62164" rIns="124327" bIns="62164" numCol="1" anchor="t" anchorCtr="0" compatLnSpc="1">
            <a:prstTxWarp prst="textNoShape">
              <a:avLst/>
            </a:prstTxWarp>
            <a:spAutoFit/>
          </a:bodyPr>
          <a:lstStyle/>
          <a:p>
            <a:pPr algn="l">
              <a:spcAft>
                <a:spcPts val="680"/>
              </a:spcAft>
              <a:defRPr/>
            </a:pPr>
            <a:r>
              <a:rPr lang="en-US" sz="3400">
                <a:solidFill>
                  <a:schemeClr val="bg1"/>
                </a:solidFill>
                <a:latin typeface="Segoe UI Light" panose="020B0502040204020203" pitchFamily="34" charset="0"/>
                <a:cs typeface="Segoe UI Light" panose="020B0502040204020203" pitchFamily="34" charset="0"/>
              </a:rPr>
              <a:t>2016 MVP Global Summit</a:t>
            </a:r>
          </a:p>
        </p:txBody>
      </p:sp>
      <p:pic>
        <p:nvPicPr>
          <p:cNvPr id="15" name="Picture 14"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9088" y="6418110"/>
            <a:ext cx="1390122" cy="511205"/>
          </a:xfrm>
          <a:prstGeom prst="rect">
            <a:avLst/>
          </a:prstGeom>
          <a:solidFill>
            <a:schemeClr val="tx2"/>
          </a:solidFill>
        </p:spPr>
      </p:pic>
      <p:pic>
        <p:nvPicPr>
          <p:cNvPr id="4" name="Picture 3"/>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0" y="2185675"/>
            <a:ext cx="12452707" cy="3302748"/>
          </a:xfrm>
          <a:prstGeom prst="rect">
            <a:avLst/>
          </a:prstGeom>
        </p:spPr>
      </p:pic>
    </p:spTree>
    <p:extLst>
      <p:ext uri="{BB962C8B-B14F-4D97-AF65-F5344CB8AC3E}">
        <p14:creationId xmlns:p14="http://schemas.microsoft.com/office/powerpoint/2010/main" val="370104997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NDA Slide- Do Not Alter">
    <p:bg>
      <p:bgPr>
        <a:solidFill>
          <a:srgbClr val="0072C6"/>
        </a:solidFill>
        <a:effectLst/>
      </p:bgPr>
    </p:bg>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1211" y="3238308"/>
            <a:ext cx="2798207" cy="2797810"/>
          </a:xfrm>
          <a:prstGeom prst="rect">
            <a:avLst/>
          </a:prstGeom>
        </p:spPr>
      </p:pic>
      <p:pic>
        <p:nvPicPr>
          <p:cNvPr id="82" name="Picture 8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72905" y="3238308"/>
            <a:ext cx="2798207" cy="2797810"/>
          </a:xfrm>
          <a:prstGeom prst="rect">
            <a:avLst/>
          </a:prstGeom>
        </p:spPr>
      </p:pic>
      <p:pic>
        <p:nvPicPr>
          <p:cNvPr id="83" name="Picture 8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37058" y="3238308"/>
            <a:ext cx="2798207" cy="2797810"/>
          </a:xfrm>
          <a:prstGeom prst="rect">
            <a:avLst/>
          </a:prstGeom>
        </p:spPr>
      </p:pic>
      <p:pic>
        <p:nvPicPr>
          <p:cNvPr id="28" name="Picture 2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65364" y="3238308"/>
            <a:ext cx="2798207" cy="2797810"/>
          </a:xfrm>
          <a:prstGeom prst="rect">
            <a:avLst/>
          </a:prstGeom>
        </p:spPr>
      </p:pic>
      <p:sp>
        <p:nvSpPr>
          <p:cNvPr id="13" name="Title 1"/>
          <p:cNvSpPr>
            <a:spLocks noGrp="1" noChangeAspect="1"/>
          </p:cNvSpPr>
          <p:nvPr>
            <p:ph type="title"/>
          </p:nvPr>
        </p:nvSpPr>
        <p:spPr>
          <a:xfrm>
            <a:off x="141809" y="-3"/>
            <a:ext cx="11178721" cy="1236019"/>
          </a:xfrm>
          <a:prstGeom prst="rect">
            <a:avLst/>
          </a:prstGeom>
        </p:spPr>
        <p:txBody>
          <a:bodyPr lIns="91440" tIns="91440" bIns="91440" anchor="ctr"/>
          <a:lstStyle>
            <a:lvl1pPr algn="l">
              <a:defRPr sz="5440">
                <a:solidFill>
                  <a:srgbClr val="FFFFFF"/>
                </a:solidFill>
                <a:latin typeface="Segoe UI Light"/>
                <a:cs typeface="Segoe UI Light"/>
              </a:defRPr>
            </a:lvl1pPr>
          </a:lstStyle>
          <a:p>
            <a:r>
              <a:rPr lang="en-US"/>
              <a:t>Click to edit Master title style</a:t>
            </a:r>
          </a:p>
        </p:txBody>
      </p:sp>
      <p:pic>
        <p:nvPicPr>
          <p:cNvPr id="17" name="Picture 1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604149" y="183678"/>
            <a:ext cx="548706" cy="868663"/>
          </a:xfrm>
          <a:prstGeom prst="rect">
            <a:avLst/>
          </a:prstGeom>
        </p:spPr>
      </p:pic>
      <p:sp>
        <p:nvSpPr>
          <p:cNvPr id="16" name="TextBox 15"/>
          <p:cNvSpPr txBox="1"/>
          <p:nvPr userDrawn="1"/>
        </p:nvSpPr>
        <p:spPr>
          <a:xfrm>
            <a:off x="270085" y="6590006"/>
            <a:ext cx="1718652"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pic>
        <p:nvPicPr>
          <p:cNvPr id="22" name="Picture 21" descr="MSFT_logo_rgb_C-Wht.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909088" y="6418110"/>
            <a:ext cx="1390122" cy="511205"/>
          </a:xfrm>
          <a:prstGeom prst="rect">
            <a:avLst/>
          </a:prstGeom>
          <a:noFill/>
        </p:spPr>
      </p:pic>
    </p:spTree>
    <p:extLst>
      <p:ext uri="{BB962C8B-B14F-4D97-AF65-F5344CB8AC3E}">
        <p14:creationId xmlns:p14="http://schemas.microsoft.com/office/powerpoint/2010/main" val="28226346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72C6"/>
        </a:solidFill>
        <a:effectLst/>
      </p:bgPr>
    </p:bg>
    <p:spTree>
      <p:nvGrpSpPr>
        <p:cNvPr id="1" name=""/>
        <p:cNvGrpSpPr/>
        <p:nvPr/>
      </p:nvGrpSpPr>
      <p:grpSpPr>
        <a:xfrm>
          <a:off x="0" y="0"/>
          <a:ext cx="0" cy="0"/>
          <a:chOff x="0" y="0"/>
          <a:chExt cx="0" cy="0"/>
        </a:xfrm>
      </p:grpSpPr>
      <p:sp>
        <p:nvSpPr>
          <p:cNvPr id="2" name="TextBox 1"/>
          <p:cNvSpPr txBox="1"/>
          <p:nvPr userDrawn="1"/>
        </p:nvSpPr>
        <p:spPr>
          <a:xfrm>
            <a:off x="270085" y="6590006"/>
            <a:ext cx="1718652"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spTree>
    <p:extLst>
      <p:ext uri="{BB962C8B-B14F-4D97-AF65-F5344CB8AC3E}">
        <p14:creationId xmlns:p14="http://schemas.microsoft.com/office/powerpoint/2010/main" val="329533407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Interior3">
    <p:bg>
      <p:bgPr>
        <a:solidFill>
          <a:srgbClr val="0072C6"/>
        </a:solidFill>
        <a:effectLst/>
      </p:bgPr>
    </p:bg>
    <p:spTree>
      <p:nvGrpSpPr>
        <p:cNvPr id="1" name=""/>
        <p:cNvGrpSpPr/>
        <p:nvPr/>
      </p:nvGrpSpPr>
      <p:grpSpPr>
        <a:xfrm>
          <a:off x="0" y="0"/>
          <a:ext cx="0" cy="0"/>
          <a:chOff x="0" y="0"/>
          <a:chExt cx="0" cy="0"/>
        </a:xfrm>
      </p:grpSpPr>
      <p:sp>
        <p:nvSpPr>
          <p:cNvPr id="23" name="Content Placeholder 2"/>
          <p:cNvSpPr>
            <a:spLocks noGrp="1"/>
          </p:cNvSpPr>
          <p:nvPr>
            <p:ph idx="1" hasCustomPrompt="1"/>
          </p:nvPr>
        </p:nvSpPr>
        <p:spPr>
          <a:xfrm>
            <a:off x="0" y="1261870"/>
            <a:ext cx="6218238" cy="4973884"/>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1"/>
                </a:solidFill>
                <a:latin typeface="Segoe UI Light"/>
                <a:cs typeface="Segoe UI Light"/>
              </a:defRPr>
            </a:lvl2pPr>
            <a:lvl3pPr marL="1243493">
              <a:spcBef>
                <a:spcPts val="1360"/>
              </a:spcBef>
              <a:buFont typeface="Arial"/>
              <a:buChar char="•"/>
              <a:defRPr sz="2992">
                <a:solidFill>
                  <a:schemeClr val="bg1"/>
                </a:solidFill>
                <a:latin typeface="Segoe UI Light"/>
                <a:cs typeface="Segoe UI Light"/>
              </a:defRPr>
            </a:lvl3pPr>
            <a:lvl4pPr marL="1740890">
              <a:spcBef>
                <a:spcPts val="1360"/>
              </a:spcBef>
              <a:buFont typeface="Arial"/>
              <a:buChar char="•"/>
              <a:defRPr sz="2720" baseline="0">
                <a:solidFill>
                  <a:schemeClr val="bg1"/>
                </a:solidFill>
                <a:latin typeface="Segoe UI Light"/>
                <a:cs typeface="Segoe UI Light"/>
              </a:defRPr>
            </a:lvl4pPr>
            <a:lvl5pPr marL="1989588" indent="248699">
              <a:spcBef>
                <a:spcPts val="1360"/>
              </a:spcBef>
              <a:buFont typeface="Arial"/>
              <a:buChar char="•"/>
              <a:tabLst>
                <a:tab pos="2178272" algn="l"/>
              </a:tabLst>
              <a:defRPr sz="2448" baseline="0">
                <a:solidFill>
                  <a:schemeClr val="bg1"/>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24" name="Content Placeholder 2"/>
          <p:cNvSpPr>
            <a:spLocks noGrp="1"/>
          </p:cNvSpPr>
          <p:nvPr>
            <p:ph idx="10" hasCustomPrompt="1"/>
          </p:nvPr>
        </p:nvSpPr>
        <p:spPr>
          <a:xfrm>
            <a:off x="6218237" y="1254394"/>
            <a:ext cx="6218238" cy="4973884"/>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1"/>
                </a:solidFill>
                <a:latin typeface="Segoe UI Light"/>
                <a:cs typeface="Segoe UI Light"/>
              </a:defRPr>
            </a:lvl2pPr>
            <a:lvl3pPr marL="1243493">
              <a:spcBef>
                <a:spcPts val="1360"/>
              </a:spcBef>
              <a:buFont typeface="Arial"/>
              <a:buChar char="•"/>
              <a:defRPr sz="2992">
                <a:solidFill>
                  <a:schemeClr val="bg1"/>
                </a:solidFill>
                <a:latin typeface="Segoe UI Light"/>
                <a:cs typeface="Segoe UI Light"/>
              </a:defRPr>
            </a:lvl3pPr>
            <a:lvl4pPr marL="1740890">
              <a:spcBef>
                <a:spcPts val="1360"/>
              </a:spcBef>
              <a:buFont typeface="Arial"/>
              <a:buChar char="•"/>
              <a:defRPr sz="2720" baseline="0">
                <a:solidFill>
                  <a:schemeClr val="bg1"/>
                </a:solidFill>
                <a:latin typeface="Segoe UI Light"/>
                <a:cs typeface="Segoe UI Light"/>
              </a:defRPr>
            </a:lvl4pPr>
            <a:lvl5pPr marL="1989588" indent="248699">
              <a:spcBef>
                <a:spcPts val="1360"/>
              </a:spcBef>
              <a:buFont typeface="Arial"/>
              <a:buChar char="•"/>
              <a:tabLst>
                <a:tab pos="2178272" algn="l"/>
              </a:tabLst>
              <a:defRPr sz="2448" baseline="0">
                <a:solidFill>
                  <a:schemeClr val="bg1"/>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9" name="TextBox 8"/>
          <p:cNvSpPr txBox="1"/>
          <p:nvPr userDrawn="1"/>
        </p:nvSpPr>
        <p:spPr>
          <a:xfrm>
            <a:off x="270085" y="6590006"/>
            <a:ext cx="1718652"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sp>
        <p:nvSpPr>
          <p:cNvPr id="10" name="Title 1"/>
          <p:cNvSpPr>
            <a:spLocks noGrp="1" noChangeAspect="1"/>
          </p:cNvSpPr>
          <p:nvPr>
            <p:ph type="title"/>
          </p:nvPr>
        </p:nvSpPr>
        <p:spPr>
          <a:xfrm>
            <a:off x="141809" y="-3"/>
            <a:ext cx="12294666" cy="1236019"/>
          </a:xfrm>
          <a:prstGeom prst="rect">
            <a:avLst/>
          </a:prstGeom>
        </p:spPr>
        <p:txBody>
          <a:bodyPr lIns="91440" tIns="91440" bIns="91440" anchor="ctr"/>
          <a:lstStyle>
            <a:lvl1pPr algn="l">
              <a:defRPr sz="5440">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73949234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436475" cy="6994525"/>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a:p>
        </p:txBody>
      </p:sp>
      <p:sp>
        <p:nvSpPr>
          <p:cNvPr id="13" name="Title 1"/>
          <p:cNvSpPr>
            <a:spLocks noGrp="1" noChangeAspect="1"/>
          </p:cNvSpPr>
          <p:nvPr>
            <p:ph type="title"/>
          </p:nvPr>
        </p:nvSpPr>
        <p:spPr>
          <a:xfrm>
            <a:off x="217702" y="2800761"/>
            <a:ext cx="12001072" cy="2361529"/>
          </a:xfrm>
          <a:prstGeom prst="rect">
            <a:avLst/>
          </a:prstGeom>
        </p:spPr>
        <p:txBody>
          <a:bodyPr lIns="91440" tIns="91440" bIns="91440" anchor="t"/>
          <a:lstStyle>
            <a:lvl1pPr algn="l">
              <a:defRPr sz="6120">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86706105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Interior4">
    <p:bg>
      <p:bgPr>
        <a:solidFill>
          <a:srgbClr val="0072C6"/>
        </a:solidFill>
        <a:effectLst/>
      </p:bgPr>
    </p:bg>
    <p:spTree>
      <p:nvGrpSpPr>
        <p:cNvPr id="1" name=""/>
        <p:cNvGrpSpPr/>
        <p:nvPr/>
      </p:nvGrpSpPr>
      <p:grpSpPr>
        <a:xfrm>
          <a:off x="0" y="0"/>
          <a:ext cx="0" cy="0"/>
          <a:chOff x="0" y="0"/>
          <a:chExt cx="0" cy="0"/>
        </a:xfrm>
      </p:grpSpPr>
      <p:sp>
        <p:nvSpPr>
          <p:cNvPr id="18" name="Content Placeholder 2"/>
          <p:cNvSpPr>
            <a:spLocks noGrp="1"/>
          </p:cNvSpPr>
          <p:nvPr>
            <p:ph idx="1" hasCustomPrompt="1"/>
          </p:nvPr>
        </p:nvSpPr>
        <p:spPr>
          <a:xfrm>
            <a:off x="0" y="1261870"/>
            <a:ext cx="12436475" cy="4973884"/>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1"/>
                </a:solidFill>
                <a:latin typeface="Segoe UI Light"/>
                <a:cs typeface="Segoe UI Light"/>
              </a:defRPr>
            </a:lvl2pPr>
            <a:lvl3pPr marL="1243493">
              <a:spcBef>
                <a:spcPts val="1360"/>
              </a:spcBef>
              <a:buFont typeface="Arial"/>
              <a:buChar char="•"/>
              <a:defRPr sz="2992">
                <a:solidFill>
                  <a:schemeClr val="bg1"/>
                </a:solidFill>
                <a:latin typeface="Segoe UI Light"/>
                <a:cs typeface="Segoe UI Light"/>
              </a:defRPr>
            </a:lvl3pPr>
            <a:lvl4pPr marL="1740890">
              <a:spcBef>
                <a:spcPts val="1360"/>
              </a:spcBef>
              <a:buFont typeface="Arial"/>
              <a:buChar char="•"/>
              <a:defRPr sz="2720" baseline="0">
                <a:solidFill>
                  <a:schemeClr val="bg1"/>
                </a:solidFill>
                <a:latin typeface="Segoe UI Light"/>
                <a:cs typeface="Segoe UI Light"/>
              </a:defRPr>
            </a:lvl4pPr>
            <a:lvl5pPr marL="1989588" indent="248699">
              <a:spcBef>
                <a:spcPts val="1360"/>
              </a:spcBef>
              <a:buFont typeface="Arial"/>
              <a:buChar char="•"/>
              <a:tabLst>
                <a:tab pos="2178272" algn="l"/>
              </a:tabLst>
              <a:defRPr sz="2448" baseline="0">
                <a:solidFill>
                  <a:schemeClr val="bg1"/>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7" name="Title 1"/>
          <p:cNvSpPr>
            <a:spLocks noGrp="1" noChangeAspect="1"/>
          </p:cNvSpPr>
          <p:nvPr>
            <p:ph type="title"/>
          </p:nvPr>
        </p:nvSpPr>
        <p:spPr>
          <a:xfrm>
            <a:off x="141809" y="-3"/>
            <a:ext cx="12294666" cy="1236019"/>
          </a:xfrm>
          <a:prstGeom prst="rect">
            <a:avLst/>
          </a:prstGeom>
        </p:spPr>
        <p:txBody>
          <a:bodyPr lIns="91440" tIns="91440" bIns="91440" anchor="ctr"/>
          <a:lstStyle>
            <a:lvl1pPr algn="l">
              <a:defRPr sz="5440">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91834134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Interior2">
    <p:bg>
      <p:bgPr>
        <a:solidFill>
          <a:srgbClr val="0072C6"/>
        </a:solidFill>
        <a:effectLst/>
      </p:bgPr>
    </p:bg>
    <p:spTree>
      <p:nvGrpSpPr>
        <p:cNvPr id="1" name=""/>
        <p:cNvGrpSpPr/>
        <p:nvPr/>
      </p:nvGrpSpPr>
      <p:grpSpPr>
        <a:xfrm>
          <a:off x="0" y="0"/>
          <a:ext cx="0" cy="0"/>
          <a:chOff x="0" y="0"/>
          <a:chExt cx="0" cy="0"/>
        </a:xfrm>
      </p:grpSpPr>
      <p:sp>
        <p:nvSpPr>
          <p:cNvPr id="15" name="Text Placeholder 2"/>
          <p:cNvSpPr>
            <a:spLocks noGrp="1"/>
          </p:cNvSpPr>
          <p:nvPr>
            <p:ph type="body" idx="11"/>
          </p:nvPr>
        </p:nvSpPr>
        <p:spPr>
          <a:xfrm>
            <a:off x="-13904" y="1237618"/>
            <a:ext cx="12438901" cy="870430"/>
          </a:xfrm>
          <a:prstGeom prst="rect">
            <a:avLst/>
          </a:prstGeom>
        </p:spPr>
        <p:txBody>
          <a:bodyPr lIns="182880" tIns="182880" bIns="182880" anchor="ctr"/>
          <a:lstStyle>
            <a:lvl1pPr marL="0" indent="0">
              <a:buNone/>
              <a:defRPr sz="3400" b="0">
                <a:solidFill>
                  <a:schemeClr val="bg1"/>
                </a:solidFill>
                <a:latin typeface="Segoe UI"/>
                <a:cs typeface="Segoe UI"/>
              </a:defRPr>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a:t>Edit Master text styles</a:t>
            </a:r>
          </a:p>
        </p:txBody>
      </p:sp>
      <p:sp>
        <p:nvSpPr>
          <p:cNvPr id="22" name="Content Placeholder 2"/>
          <p:cNvSpPr>
            <a:spLocks noGrp="1"/>
          </p:cNvSpPr>
          <p:nvPr>
            <p:ph idx="1" hasCustomPrompt="1"/>
          </p:nvPr>
        </p:nvSpPr>
        <p:spPr>
          <a:xfrm>
            <a:off x="0" y="2108048"/>
            <a:ext cx="12436475" cy="4127707"/>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1"/>
                </a:solidFill>
                <a:latin typeface="Segoe UI Light"/>
                <a:cs typeface="Segoe UI Light"/>
              </a:defRPr>
            </a:lvl2pPr>
            <a:lvl3pPr marL="1243493">
              <a:spcBef>
                <a:spcPts val="1360"/>
              </a:spcBef>
              <a:buFont typeface="Arial"/>
              <a:buChar char="•"/>
              <a:defRPr sz="2992">
                <a:solidFill>
                  <a:schemeClr val="bg1"/>
                </a:solidFill>
                <a:latin typeface="Segoe UI Light"/>
                <a:cs typeface="Segoe UI Light"/>
              </a:defRPr>
            </a:lvl3pPr>
            <a:lvl4pPr marL="1740890">
              <a:spcBef>
                <a:spcPts val="1360"/>
              </a:spcBef>
              <a:buFont typeface="Arial"/>
              <a:buChar char="•"/>
              <a:defRPr sz="2720" baseline="0">
                <a:solidFill>
                  <a:schemeClr val="bg1"/>
                </a:solidFill>
                <a:latin typeface="Segoe UI Light"/>
                <a:cs typeface="Segoe UI Light"/>
              </a:defRPr>
            </a:lvl4pPr>
            <a:lvl5pPr marL="1989588" indent="248699">
              <a:spcBef>
                <a:spcPts val="1360"/>
              </a:spcBef>
              <a:buFont typeface="Arial"/>
              <a:buChar char="•"/>
              <a:tabLst>
                <a:tab pos="2178272" algn="l"/>
              </a:tabLst>
              <a:defRPr sz="2448" baseline="0">
                <a:solidFill>
                  <a:schemeClr val="bg1"/>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9" name="TextBox 8"/>
          <p:cNvSpPr txBox="1"/>
          <p:nvPr userDrawn="1"/>
        </p:nvSpPr>
        <p:spPr>
          <a:xfrm>
            <a:off x="270085" y="6590006"/>
            <a:ext cx="1718652"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sp>
        <p:nvSpPr>
          <p:cNvPr id="10" name="Title 1"/>
          <p:cNvSpPr>
            <a:spLocks noGrp="1" noChangeAspect="1"/>
          </p:cNvSpPr>
          <p:nvPr>
            <p:ph type="title"/>
          </p:nvPr>
        </p:nvSpPr>
        <p:spPr>
          <a:xfrm>
            <a:off x="141809" y="-3"/>
            <a:ext cx="12294666" cy="1236019"/>
          </a:xfrm>
          <a:prstGeom prst="rect">
            <a:avLst/>
          </a:prstGeom>
        </p:spPr>
        <p:txBody>
          <a:bodyPr lIns="91440" tIns="91440" bIns="91440" anchor="ctr"/>
          <a:lstStyle>
            <a:lvl1pPr algn="l">
              <a:defRPr sz="5440">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76999469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Interior4">
    <p:bg>
      <p:bgPr>
        <a:solidFill>
          <a:srgbClr val="0072C6"/>
        </a:solidFill>
        <a:effectLst/>
      </p:bgPr>
    </p:bg>
    <p:spTree>
      <p:nvGrpSpPr>
        <p:cNvPr id="1" name=""/>
        <p:cNvGrpSpPr/>
        <p:nvPr/>
      </p:nvGrpSpPr>
      <p:grpSpPr>
        <a:xfrm>
          <a:off x="0" y="0"/>
          <a:ext cx="0" cy="0"/>
          <a:chOff x="0" y="0"/>
          <a:chExt cx="0" cy="0"/>
        </a:xfrm>
      </p:grpSpPr>
      <p:sp>
        <p:nvSpPr>
          <p:cNvPr id="30" name="Text Placeholder 2"/>
          <p:cNvSpPr>
            <a:spLocks noGrp="1"/>
          </p:cNvSpPr>
          <p:nvPr>
            <p:ph type="body" idx="11"/>
          </p:nvPr>
        </p:nvSpPr>
        <p:spPr>
          <a:xfrm>
            <a:off x="-13904" y="1237618"/>
            <a:ext cx="6219451" cy="870430"/>
          </a:xfrm>
          <a:prstGeom prst="rect">
            <a:avLst/>
          </a:prstGeom>
        </p:spPr>
        <p:txBody>
          <a:bodyPr lIns="182880" tIns="182880" bIns="182880" anchor="ctr"/>
          <a:lstStyle>
            <a:lvl1pPr marL="0" indent="0">
              <a:buNone/>
              <a:defRPr sz="3400" b="0">
                <a:solidFill>
                  <a:schemeClr val="bg1"/>
                </a:solidFill>
                <a:latin typeface="Segoe UI"/>
                <a:cs typeface="Segoe UI"/>
              </a:defRPr>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a:t>Edit Master text styles</a:t>
            </a:r>
          </a:p>
        </p:txBody>
      </p:sp>
      <p:sp>
        <p:nvSpPr>
          <p:cNvPr id="32" name="Text Placeholder 2"/>
          <p:cNvSpPr>
            <a:spLocks noGrp="1"/>
          </p:cNvSpPr>
          <p:nvPr>
            <p:ph type="body" idx="12"/>
          </p:nvPr>
        </p:nvSpPr>
        <p:spPr>
          <a:xfrm>
            <a:off x="6217024" y="1236019"/>
            <a:ext cx="6219451" cy="870430"/>
          </a:xfrm>
          <a:prstGeom prst="rect">
            <a:avLst/>
          </a:prstGeom>
        </p:spPr>
        <p:txBody>
          <a:bodyPr lIns="182880" tIns="182880" bIns="182880" anchor="ctr"/>
          <a:lstStyle>
            <a:lvl1pPr marL="0" indent="0">
              <a:buNone/>
              <a:defRPr sz="3400" b="0">
                <a:solidFill>
                  <a:schemeClr val="bg1"/>
                </a:solidFill>
                <a:latin typeface="Segoe UI"/>
                <a:cs typeface="Segoe UI"/>
              </a:defRPr>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a:t>Edit Master text styles</a:t>
            </a:r>
          </a:p>
        </p:txBody>
      </p:sp>
      <p:sp>
        <p:nvSpPr>
          <p:cNvPr id="34" name="Content Placeholder 2"/>
          <p:cNvSpPr>
            <a:spLocks noGrp="1"/>
          </p:cNvSpPr>
          <p:nvPr>
            <p:ph idx="1" hasCustomPrompt="1"/>
          </p:nvPr>
        </p:nvSpPr>
        <p:spPr>
          <a:xfrm>
            <a:off x="0" y="2113926"/>
            <a:ext cx="6218238" cy="4121829"/>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1"/>
                </a:solidFill>
                <a:latin typeface="Segoe UI Light"/>
                <a:cs typeface="Segoe UI Light"/>
              </a:defRPr>
            </a:lvl2pPr>
            <a:lvl3pPr marL="1243493">
              <a:spcBef>
                <a:spcPts val="1360"/>
              </a:spcBef>
              <a:buFont typeface="Arial"/>
              <a:buChar char="•"/>
              <a:defRPr sz="2992">
                <a:solidFill>
                  <a:schemeClr val="bg1"/>
                </a:solidFill>
                <a:latin typeface="Segoe UI Light"/>
                <a:cs typeface="Segoe UI Light"/>
              </a:defRPr>
            </a:lvl3pPr>
            <a:lvl4pPr marL="1740890">
              <a:spcBef>
                <a:spcPts val="1360"/>
              </a:spcBef>
              <a:buFont typeface="Arial"/>
              <a:buChar char="•"/>
              <a:defRPr sz="2720" baseline="0">
                <a:solidFill>
                  <a:schemeClr val="bg1"/>
                </a:solidFill>
                <a:latin typeface="Segoe UI Light"/>
                <a:cs typeface="Segoe UI Light"/>
              </a:defRPr>
            </a:lvl4pPr>
            <a:lvl5pPr marL="1989588" indent="248699">
              <a:spcBef>
                <a:spcPts val="1360"/>
              </a:spcBef>
              <a:buFont typeface="Arial"/>
              <a:buChar char="•"/>
              <a:tabLst>
                <a:tab pos="2178272" algn="l"/>
              </a:tabLst>
              <a:defRPr sz="2448" baseline="0">
                <a:solidFill>
                  <a:schemeClr val="bg1"/>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35" name="Content Placeholder 2"/>
          <p:cNvSpPr>
            <a:spLocks noGrp="1"/>
          </p:cNvSpPr>
          <p:nvPr>
            <p:ph idx="10" hasCustomPrompt="1"/>
          </p:nvPr>
        </p:nvSpPr>
        <p:spPr>
          <a:xfrm>
            <a:off x="6218237" y="2106449"/>
            <a:ext cx="6218238" cy="4121829"/>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1"/>
                </a:solidFill>
                <a:latin typeface="Segoe UI Light"/>
                <a:cs typeface="Segoe UI Light"/>
              </a:defRPr>
            </a:lvl2pPr>
            <a:lvl3pPr marL="1243493">
              <a:spcBef>
                <a:spcPts val="1360"/>
              </a:spcBef>
              <a:buFont typeface="Arial"/>
              <a:buChar char="•"/>
              <a:defRPr sz="2992">
                <a:solidFill>
                  <a:schemeClr val="bg1"/>
                </a:solidFill>
                <a:latin typeface="Segoe UI Light"/>
                <a:cs typeface="Segoe UI Light"/>
              </a:defRPr>
            </a:lvl3pPr>
            <a:lvl4pPr marL="1740890">
              <a:spcBef>
                <a:spcPts val="1360"/>
              </a:spcBef>
              <a:buFont typeface="Arial"/>
              <a:buChar char="•"/>
              <a:defRPr sz="2720" baseline="0">
                <a:solidFill>
                  <a:schemeClr val="bg1"/>
                </a:solidFill>
                <a:latin typeface="Segoe UI Light"/>
                <a:cs typeface="Segoe UI Light"/>
              </a:defRPr>
            </a:lvl4pPr>
            <a:lvl5pPr marL="1989588" indent="248699">
              <a:spcBef>
                <a:spcPts val="1360"/>
              </a:spcBef>
              <a:buFont typeface="Arial"/>
              <a:buChar char="•"/>
              <a:tabLst>
                <a:tab pos="2178272" algn="l"/>
              </a:tabLst>
              <a:defRPr sz="2448" baseline="0">
                <a:solidFill>
                  <a:schemeClr val="bg1"/>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11" name="TextBox 10"/>
          <p:cNvSpPr txBox="1"/>
          <p:nvPr userDrawn="1"/>
        </p:nvSpPr>
        <p:spPr>
          <a:xfrm>
            <a:off x="270085" y="6590006"/>
            <a:ext cx="1718652"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sp>
        <p:nvSpPr>
          <p:cNvPr id="12" name="Title 1"/>
          <p:cNvSpPr>
            <a:spLocks noGrp="1" noChangeAspect="1"/>
          </p:cNvSpPr>
          <p:nvPr>
            <p:ph type="title"/>
          </p:nvPr>
        </p:nvSpPr>
        <p:spPr>
          <a:xfrm>
            <a:off x="141809" y="-3"/>
            <a:ext cx="12294666" cy="1236019"/>
          </a:xfrm>
          <a:prstGeom prst="rect">
            <a:avLst/>
          </a:prstGeom>
        </p:spPr>
        <p:txBody>
          <a:bodyPr lIns="91440" tIns="91440" bIns="91440" anchor="ctr"/>
          <a:lstStyle>
            <a:lvl1pPr algn="l">
              <a:defRPr sz="5440">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252087375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0072C6"/>
        </a:solidFill>
        <a:effectLst/>
      </p:bgPr>
    </p:bg>
    <p:spTree>
      <p:nvGrpSpPr>
        <p:cNvPr id="1" name=""/>
        <p:cNvGrpSpPr/>
        <p:nvPr/>
      </p:nvGrpSpPr>
      <p:grpSpPr>
        <a:xfrm>
          <a:off x="0" y="0"/>
          <a:ext cx="0" cy="0"/>
          <a:chOff x="0" y="0"/>
          <a:chExt cx="0" cy="0"/>
        </a:xfrm>
      </p:grpSpPr>
      <p:sp>
        <p:nvSpPr>
          <p:cNvPr id="3" name="TextBox 2"/>
          <p:cNvSpPr txBox="1"/>
          <p:nvPr userDrawn="1"/>
        </p:nvSpPr>
        <p:spPr>
          <a:xfrm>
            <a:off x="270085" y="6590006"/>
            <a:ext cx="1718652"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spTree>
    <p:extLst>
      <p:ext uri="{BB962C8B-B14F-4D97-AF65-F5344CB8AC3E}">
        <p14:creationId xmlns:p14="http://schemas.microsoft.com/office/powerpoint/2010/main" val="196968508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26247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7"/>
            <a:ext cx="11887199" cy="1995932"/>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2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037298"/>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0"/>
            <a:ext cx="5486399" cy="2149456"/>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715" indent="0">
              <a:buNone/>
              <a:tabLst/>
              <a:defRPr sz="2000"/>
            </a:lvl3pPr>
            <a:lvl4pPr marL="460257" indent="0">
              <a:buNone/>
              <a:defRPr/>
            </a:lvl4pPr>
            <a:lvl5pPr marL="6856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1" y="1212850"/>
            <a:ext cx="5486399" cy="2149456"/>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715" indent="0">
              <a:buNone/>
              <a:tabLst/>
              <a:defRPr sz="2000"/>
            </a:lvl3pPr>
            <a:lvl4pPr marL="460257" indent="0">
              <a:buNone/>
              <a:defRPr/>
            </a:lvl4pPr>
            <a:lvl5pPr marL="6856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88816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4846637"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40" y="295274"/>
            <a:ext cx="4571999" cy="1830388"/>
          </a:xfrm>
        </p:spPr>
        <p:txBody>
          <a:bodyPr/>
          <a:lstStyle/>
          <a:p>
            <a:r>
              <a:rPr lang="en-US"/>
              <a:t>Click to edit Master title style</a:t>
            </a:r>
          </a:p>
        </p:txBody>
      </p:sp>
      <p:sp>
        <p:nvSpPr>
          <p:cNvPr id="6" name="Text Placeholder 5"/>
          <p:cNvSpPr>
            <a:spLocks noGrp="1"/>
          </p:cNvSpPr>
          <p:nvPr>
            <p:ph type="body" sz="quarter" idx="10"/>
          </p:nvPr>
        </p:nvSpPr>
        <p:spPr>
          <a:xfrm>
            <a:off x="274638" y="2125663"/>
            <a:ext cx="4572000" cy="45720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04746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470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9" name="Picture 8"/>
          <p:cNvPicPr>
            <a:picLocks noChangeAspect="1"/>
          </p:cNvPicPr>
          <p:nvPr userDrawn="1"/>
        </p:nvPicPr>
        <p:blipFill>
          <a:blip r:embed="rId4"/>
          <a:stretch>
            <a:fillRect/>
          </a:stretch>
        </p:blipFill>
        <p:spPr>
          <a:xfrm>
            <a:off x="5004630" y="493939"/>
            <a:ext cx="6959571" cy="1325880"/>
          </a:xfrm>
          <a:prstGeom prst="rect">
            <a:avLst/>
          </a:prstGeom>
        </p:spPr>
      </p:pic>
    </p:spTree>
    <p:extLst>
      <p:ext uri="{BB962C8B-B14F-4D97-AF65-F5344CB8AC3E}">
        <p14:creationId xmlns:p14="http://schemas.microsoft.com/office/powerpoint/2010/main" val="193946945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164244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43481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646818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84908812"/>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1149609"/>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7924587"/>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443461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8467071"/>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584606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3709148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9701878"/>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4629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5109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85121884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4585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98227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081108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72086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0928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523733"/>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932597">
              <a:defRPr/>
            </a:pPr>
            <a:fld id="{F07697A8-50D9-4D11-A473-BDE060E9C96B}" type="datetimeFigureOut">
              <a:rPr lang="en-US" sz="1224" smtClean="0">
                <a:solidFill>
                  <a:prstClr val="black">
                    <a:tint val="75000"/>
                  </a:prstClr>
                </a:solidFill>
                <a:latin typeface="Calibri" panose="020F0502020204030204"/>
              </a:rPr>
              <a:pPr defTabSz="932597">
                <a:defRPr/>
              </a:pPr>
              <a:t>1/22/2018</a:t>
            </a:fld>
            <a:endParaRPr lang="en-US" sz="1224">
              <a:solidFill>
                <a:prstClr val="black">
                  <a:tint val="75000"/>
                </a:prstClr>
              </a:solidFill>
              <a:latin typeface="Calibri" panose="020F0502020204030204"/>
            </a:endParaRPr>
          </a:p>
        </p:txBody>
      </p:sp>
      <p:sp>
        <p:nvSpPr>
          <p:cNvPr id="5" name="Footer Placeholder 4"/>
          <p:cNvSpPr>
            <a:spLocks noGrp="1"/>
          </p:cNvSpPr>
          <p:nvPr>
            <p:ph type="ftr" sz="quarter" idx="11"/>
          </p:nvPr>
        </p:nvSpPr>
        <p:spPr/>
        <p:txBody>
          <a:bodyPr/>
          <a:lstStyle/>
          <a:p>
            <a:pPr algn="ctr" defTabSz="932597">
              <a:defRPr/>
            </a:pPr>
            <a:endParaRPr lang="en-US" sz="1224">
              <a:solidFill>
                <a:prstClr val="black">
                  <a:tint val="75000"/>
                </a:prstClr>
              </a:solidFill>
              <a:latin typeface="Calibri" panose="020F0502020204030204"/>
            </a:endParaRPr>
          </a:p>
        </p:txBody>
      </p:sp>
      <p:sp>
        <p:nvSpPr>
          <p:cNvPr id="6" name="Slide Number Placeholder 5"/>
          <p:cNvSpPr>
            <a:spLocks noGrp="1"/>
          </p:cNvSpPr>
          <p:nvPr>
            <p:ph type="sldNum" sz="quarter" idx="12"/>
          </p:nvPr>
        </p:nvSpPr>
        <p:spPr/>
        <p:txBody>
          <a:bodyPr/>
          <a:lstStyle/>
          <a:p>
            <a:pPr algn="r" defTabSz="932597">
              <a:defRPr/>
            </a:pPr>
            <a:fld id="{CBFED6D7-34D0-4821-A714-61F1E7C7BFD9}" type="slidenum">
              <a:rPr lang="en-US" sz="1224" smtClean="0">
                <a:solidFill>
                  <a:prstClr val="black">
                    <a:tint val="75000"/>
                  </a:prstClr>
                </a:solidFill>
                <a:latin typeface="Calibri" panose="020F0502020204030204"/>
              </a:rPr>
              <a:pPr algn="r" defTabSz="932597">
                <a:defRPr/>
              </a:pPr>
              <a:t>‹#›</a:t>
            </a:fld>
            <a:endParaRPr lang="en-US" sz="1224">
              <a:solidFill>
                <a:prstClr val="black">
                  <a:tint val="75000"/>
                </a:prstClr>
              </a:solidFill>
              <a:latin typeface="Calibri" panose="020F0502020204030204"/>
            </a:endParaRPr>
          </a:p>
        </p:txBody>
      </p:sp>
    </p:spTree>
    <p:extLst>
      <p:ext uri="{BB962C8B-B14F-4D97-AF65-F5344CB8AC3E}">
        <p14:creationId xmlns:p14="http://schemas.microsoft.com/office/powerpoint/2010/main" val="215032860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6"/>
            <a:ext cx="4310062" cy="3278187"/>
          </a:xfrm>
        </p:spPr>
        <p:txBody>
          <a:bodyPr/>
          <a:lstStyle/>
          <a:p>
            <a:r>
              <a:rPr lang="en-US"/>
              <a:t>Click to edit Master title style</a:t>
            </a:r>
          </a:p>
        </p:txBody>
      </p:sp>
      <p:sp>
        <p:nvSpPr>
          <p:cNvPr id="3" name="Rectangle 2"/>
          <p:cNvSpPr/>
          <p:nvPr userDrawn="1"/>
        </p:nvSpPr>
        <p:spPr bwMode="auto">
          <a:xfrm>
            <a:off x="4846638" y="3"/>
            <a:ext cx="7589836" cy="69945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84310572"/>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941E-D5A0-466A-8C86-8544F33C46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PT"/>
          </a:p>
        </p:txBody>
      </p:sp>
      <p:sp>
        <p:nvSpPr>
          <p:cNvPr id="3" name="Text Placeholder 2">
            <a:extLst>
              <a:ext uri="{FF2B5EF4-FFF2-40B4-BE49-F238E27FC236}">
                <a16:creationId xmlns:a16="http://schemas.microsoft.com/office/drawing/2014/main" id="{2EAA504F-BDF4-4CE1-8F7F-952A24AEC5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85C151D-3CA3-446B-9650-923A9325B65F}"/>
              </a:ext>
            </a:extLst>
          </p:cNvPr>
          <p:cNvSpPr>
            <a:spLocks noGrp="1"/>
          </p:cNvSpPr>
          <p:nvPr>
            <p:ph type="dt" sz="half" idx="10"/>
          </p:nvPr>
        </p:nvSpPr>
        <p:spPr/>
        <p:txBody>
          <a:bodyPr/>
          <a:lstStyle/>
          <a:p>
            <a:fld id="{42522351-E5B0-46C9-BE90-FBCBAF7391FA}" type="datetimeFigureOut">
              <a:rPr lang="pt-PT" smtClean="0"/>
              <a:t>22/01/2018</a:t>
            </a:fld>
            <a:endParaRPr lang="pt-PT"/>
          </a:p>
        </p:txBody>
      </p:sp>
      <p:sp>
        <p:nvSpPr>
          <p:cNvPr id="5" name="Footer Placeholder 4">
            <a:extLst>
              <a:ext uri="{FF2B5EF4-FFF2-40B4-BE49-F238E27FC236}">
                <a16:creationId xmlns:a16="http://schemas.microsoft.com/office/drawing/2014/main" id="{61FC47B5-D15A-48A3-949D-9A1F1C910FAD}"/>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534EA991-9E65-4054-BA81-7EAA4AB34A12}"/>
              </a:ext>
            </a:extLst>
          </p:cNvPr>
          <p:cNvSpPr>
            <a:spLocks noGrp="1"/>
          </p:cNvSpPr>
          <p:nvPr>
            <p:ph type="sldNum" sz="quarter" idx="12"/>
          </p:nvPr>
        </p:nvSpPr>
        <p:spPr/>
        <p:txBody>
          <a:bodyPr/>
          <a:lstStyle/>
          <a:p>
            <a:fld id="{D17D24AE-2BC2-4751-A26C-8BC6DCC039B0}" type="slidenum">
              <a:rPr lang="pt-PT" smtClean="0"/>
              <a:t>‹#›</a:t>
            </a:fld>
            <a:endParaRPr lang="pt-PT"/>
          </a:p>
        </p:txBody>
      </p:sp>
    </p:spTree>
    <p:extLst>
      <p:ext uri="{BB962C8B-B14F-4D97-AF65-F5344CB8AC3E}">
        <p14:creationId xmlns:p14="http://schemas.microsoft.com/office/powerpoint/2010/main" val="9547476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311829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AACF-9AF9-407E-982E-233DC582C715}"/>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CB3EC8A8-587D-42C4-A44F-284B36D557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a:extLst>
              <a:ext uri="{FF2B5EF4-FFF2-40B4-BE49-F238E27FC236}">
                <a16:creationId xmlns:a16="http://schemas.microsoft.com/office/drawing/2014/main" id="{1B413D0D-0D3D-4F2D-88EC-B3CDEEAAE2C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a:extLst>
              <a:ext uri="{FF2B5EF4-FFF2-40B4-BE49-F238E27FC236}">
                <a16:creationId xmlns:a16="http://schemas.microsoft.com/office/drawing/2014/main" id="{37122542-F72B-47D1-8ACF-2BB26502EC8D}"/>
              </a:ext>
            </a:extLst>
          </p:cNvPr>
          <p:cNvSpPr>
            <a:spLocks noGrp="1"/>
          </p:cNvSpPr>
          <p:nvPr>
            <p:ph type="dt" sz="half" idx="10"/>
          </p:nvPr>
        </p:nvSpPr>
        <p:spPr/>
        <p:txBody>
          <a:bodyPr/>
          <a:lstStyle/>
          <a:p>
            <a:fld id="{42522351-E5B0-46C9-BE90-FBCBAF7391FA}" type="datetimeFigureOut">
              <a:rPr lang="pt-PT" smtClean="0"/>
              <a:t>22/01/2018</a:t>
            </a:fld>
            <a:endParaRPr lang="pt-PT"/>
          </a:p>
        </p:txBody>
      </p:sp>
      <p:sp>
        <p:nvSpPr>
          <p:cNvPr id="6" name="Footer Placeholder 5">
            <a:extLst>
              <a:ext uri="{FF2B5EF4-FFF2-40B4-BE49-F238E27FC236}">
                <a16:creationId xmlns:a16="http://schemas.microsoft.com/office/drawing/2014/main" id="{405332B2-5DE2-405D-A3E7-316894B8494F}"/>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DBF929E3-7654-4CEE-8D1B-2F8B1F5B953E}"/>
              </a:ext>
            </a:extLst>
          </p:cNvPr>
          <p:cNvSpPr>
            <a:spLocks noGrp="1"/>
          </p:cNvSpPr>
          <p:nvPr>
            <p:ph type="sldNum" sz="quarter" idx="12"/>
          </p:nvPr>
        </p:nvSpPr>
        <p:spPr/>
        <p:txBody>
          <a:bodyPr/>
          <a:lstStyle/>
          <a:p>
            <a:fld id="{D17D24AE-2BC2-4751-A26C-8BC6DCC039B0}" type="slidenum">
              <a:rPr lang="pt-PT" smtClean="0"/>
              <a:t>‹#›</a:t>
            </a:fld>
            <a:endParaRPr lang="pt-PT"/>
          </a:p>
        </p:txBody>
      </p:sp>
    </p:spTree>
    <p:extLst>
      <p:ext uri="{BB962C8B-B14F-4D97-AF65-F5344CB8AC3E}">
        <p14:creationId xmlns:p14="http://schemas.microsoft.com/office/powerpoint/2010/main" val="591553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7D0E-A3D6-4DE2-954B-4D529AF2995B}"/>
              </a:ext>
            </a:extLst>
          </p:cNvPr>
          <p:cNvSpPr>
            <a:spLocks noGrp="1"/>
          </p:cNvSpPr>
          <p:nvPr>
            <p:ph type="title"/>
          </p:nvPr>
        </p:nvSpPr>
        <p:spPr>
          <a:xfrm>
            <a:off x="839788" y="365125"/>
            <a:ext cx="10515600" cy="1325563"/>
          </a:xfrm>
        </p:spPr>
        <p:txBody>
          <a:bodyPr/>
          <a:lstStyle/>
          <a:p>
            <a:r>
              <a:rPr lang="en-US"/>
              <a:t>Click to edit Master title style</a:t>
            </a:r>
            <a:endParaRPr lang="pt-PT"/>
          </a:p>
        </p:txBody>
      </p:sp>
      <p:sp>
        <p:nvSpPr>
          <p:cNvPr id="3" name="Text Placeholder 2">
            <a:extLst>
              <a:ext uri="{FF2B5EF4-FFF2-40B4-BE49-F238E27FC236}">
                <a16:creationId xmlns:a16="http://schemas.microsoft.com/office/drawing/2014/main" id="{4AEFB2B9-1239-4F06-97D0-4A71BBF2D2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EF46CFD-DD53-4C4B-A859-6DC1B26061B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a:extLst>
              <a:ext uri="{FF2B5EF4-FFF2-40B4-BE49-F238E27FC236}">
                <a16:creationId xmlns:a16="http://schemas.microsoft.com/office/drawing/2014/main" id="{4CDB6F59-F162-484F-9682-2973996419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8E5DD6C-F742-4E3C-85FA-AA876648A17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a:extLst>
              <a:ext uri="{FF2B5EF4-FFF2-40B4-BE49-F238E27FC236}">
                <a16:creationId xmlns:a16="http://schemas.microsoft.com/office/drawing/2014/main" id="{2FFDEB25-A90A-4F03-9F72-C708D45DC61C}"/>
              </a:ext>
            </a:extLst>
          </p:cNvPr>
          <p:cNvSpPr>
            <a:spLocks noGrp="1"/>
          </p:cNvSpPr>
          <p:nvPr>
            <p:ph type="dt" sz="half" idx="10"/>
          </p:nvPr>
        </p:nvSpPr>
        <p:spPr/>
        <p:txBody>
          <a:bodyPr/>
          <a:lstStyle/>
          <a:p>
            <a:fld id="{42522351-E5B0-46C9-BE90-FBCBAF7391FA}" type="datetimeFigureOut">
              <a:rPr lang="pt-PT" smtClean="0"/>
              <a:t>22/01/2018</a:t>
            </a:fld>
            <a:endParaRPr lang="pt-PT"/>
          </a:p>
        </p:txBody>
      </p:sp>
      <p:sp>
        <p:nvSpPr>
          <p:cNvPr id="8" name="Footer Placeholder 7">
            <a:extLst>
              <a:ext uri="{FF2B5EF4-FFF2-40B4-BE49-F238E27FC236}">
                <a16:creationId xmlns:a16="http://schemas.microsoft.com/office/drawing/2014/main" id="{624AC9A6-BD86-4BF9-B057-A29A961A59CF}"/>
              </a:ext>
            </a:extLst>
          </p:cNvPr>
          <p:cNvSpPr>
            <a:spLocks noGrp="1"/>
          </p:cNvSpPr>
          <p:nvPr>
            <p:ph type="ftr" sz="quarter" idx="11"/>
          </p:nvPr>
        </p:nvSpPr>
        <p:spPr/>
        <p:txBody>
          <a:bodyPr/>
          <a:lstStyle/>
          <a:p>
            <a:endParaRPr lang="pt-PT"/>
          </a:p>
        </p:txBody>
      </p:sp>
      <p:sp>
        <p:nvSpPr>
          <p:cNvPr id="9" name="Slide Number Placeholder 8">
            <a:extLst>
              <a:ext uri="{FF2B5EF4-FFF2-40B4-BE49-F238E27FC236}">
                <a16:creationId xmlns:a16="http://schemas.microsoft.com/office/drawing/2014/main" id="{747083BB-BD04-440D-B964-B91C7C8B53B8}"/>
              </a:ext>
            </a:extLst>
          </p:cNvPr>
          <p:cNvSpPr>
            <a:spLocks noGrp="1"/>
          </p:cNvSpPr>
          <p:nvPr>
            <p:ph type="sldNum" sz="quarter" idx="12"/>
          </p:nvPr>
        </p:nvSpPr>
        <p:spPr/>
        <p:txBody>
          <a:bodyPr/>
          <a:lstStyle/>
          <a:p>
            <a:fld id="{D17D24AE-2BC2-4751-A26C-8BC6DCC039B0}" type="slidenum">
              <a:rPr lang="pt-PT" smtClean="0"/>
              <a:t>‹#›</a:t>
            </a:fld>
            <a:endParaRPr lang="pt-PT"/>
          </a:p>
        </p:txBody>
      </p:sp>
    </p:spTree>
    <p:extLst>
      <p:ext uri="{BB962C8B-B14F-4D97-AF65-F5344CB8AC3E}">
        <p14:creationId xmlns:p14="http://schemas.microsoft.com/office/powerpoint/2010/main" val="16931070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32028584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23391829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28461752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E2E5-26A6-4127-BB82-893DBE462DDB}"/>
              </a:ext>
            </a:extLst>
          </p:cNvPr>
          <p:cNvSpPr>
            <a:spLocks noGrp="1"/>
          </p:cNvSpPr>
          <p:nvPr>
            <p:ph type="title"/>
          </p:nvPr>
        </p:nvSpPr>
        <p:spPr/>
        <p:txBody>
          <a:bodyPr/>
          <a:lstStyle/>
          <a:p>
            <a:r>
              <a:rPr lang="en-US"/>
              <a:t>Click to edit Master title style</a:t>
            </a:r>
            <a:endParaRPr lang="pt-PT"/>
          </a:p>
        </p:txBody>
      </p:sp>
      <p:sp>
        <p:nvSpPr>
          <p:cNvPr id="3" name="Date Placeholder 2">
            <a:extLst>
              <a:ext uri="{FF2B5EF4-FFF2-40B4-BE49-F238E27FC236}">
                <a16:creationId xmlns:a16="http://schemas.microsoft.com/office/drawing/2014/main" id="{BCEF1A66-8BB1-4794-81C7-0AF02A004509}"/>
              </a:ext>
            </a:extLst>
          </p:cNvPr>
          <p:cNvSpPr>
            <a:spLocks noGrp="1"/>
          </p:cNvSpPr>
          <p:nvPr>
            <p:ph type="dt" sz="half" idx="10"/>
          </p:nvPr>
        </p:nvSpPr>
        <p:spPr/>
        <p:txBody>
          <a:bodyPr/>
          <a:lstStyle/>
          <a:p>
            <a:fld id="{42522351-E5B0-46C9-BE90-FBCBAF7391FA}" type="datetimeFigureOut">
              <a:rPr lang="pt-PT" smtClean="0"/>
              <a:t>22/01/2018</a:t>
            </a:fld>
            <a:endParaRPr lang="pt-PT"/>
          </a:p>
        </p:txBody>
      </p:sp>
      <p:sp>
        <p:nvSpPr>
          <p:cNvPr id="4" name="Footer Placeholder 3">
            <a:extLst>
              <a:ext uri="{FF2B5EF4-FFF2-40B4-BE49-F238E27FC236}">
                <a16:creationId xmlns:a16="http://schemas.microsoft.com/office/drawing/2014/main" id="{6D0D8542-B586-41BC-ACC9-F0DFF8E06D37}"/>
              </a:ext>
            </a:extLst>
          </p:cNvPr>
          <p:cNvSpPr>
            <a:spLocks noGrp="1"/>
          </p:cNvSpPr>
          <p:nvPr>
            <p:ph type="ftr" sz="quarter" idx="11"/>
          </p:nvPr>
        </p:nvSpPr>
        <p:spPr/>
        <p:txBody>
          <a:bodyPr/>
          <a:lstStyle/>
          <a:p>
            <a:endParaRPr lang="pt-PT"/>
          </a:p>
        </p:txBody>
      </p:sp>
      <p:sp>
        <p:nvSpPr>
          <p:cNvPr id="5" name="Slide Number Placeholder 4">
            <a:extLst>
              <a:ext uri="{FF2B5EF4-FFF2-40B4-BE49-F238E27FC236}">
                <a16:creationId xmlns:a16="http://schemas.microsoft.com/office/drawing/2014/main" id="{FFB537B2-5FB9-4F62-9B79-E9BE1CF1D8C6}"/>
              </a:ext>
            </a:extLst>
          </p:cNvPr>
          <p:cNvSpPr>
            <a:spLocks noGrp="1"/>
          </p:cNvSpPr>
          <p:nvPr>
            <p:ph type="sldNum" sz="quarter" idx="12"/>
          </p:nvPr>
        </p:nvSpPr>
        <p:spPr/>
        <p:txBody>
          <a:bodyPr/>
          <a:lstStyle/>
          <a:p>
            <a:fld id="{D17D24AE-2BC2-4751-A26C-8BC6DCC039B0}" type="slidenum">
              <a:rPr lang="pt-PT" smtClean="0"/>
              <a:t>‹#›</a:t>
            </a:fld>
            <a:endParaRPr lang="pt-PT"/>
          </a:p>
        </p:txBody>
      </p:sp>
    </p:spTree>
    <p:extLst>
      <p:ext uri="{BB962C8B-B14F-4D97-AF65-F5344CB8AC3E}">
        <p14:creationId xmlns:p14="http://schemas.microsoft.com/office/powerpoint/2010/main" val="39631073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3193852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a:t>Lorem ipsum</a:t>
            </a:r>
          </a:p>
        </p:txBody>
      </p:sp>
    </p:spTree>
    <p:extLst>
      <p:ext uri="{BB962C8B-B14F-4D97-AF65-F5344CB8AC3E}">
        <p14:creationId xmlns:p14="http://schemas.microsoft.com/office/powerpoint/2010/main" val="21222223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05845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878150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642427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06661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a:t>Lorem ipsum</a:t>
            </a:r>
          </a:p>
        </p:txBody>
      </p:sp>
    </p:spTree>
    <p:extLst>
      <p:ext uri="{BB962C8B-B14F-4D97-AF65-F5344CB8AC3E}">
        <p14:creationId xmlns:p14="http://schemas.microsoft.com/office/powerpoint/2010/main" val="42117393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6306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539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860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3F1383-48C6-40AF-A887-02022129F042}"/>
              </a:ext>
            </a:extLst>
          </p:cNvPr>
          <p:cNvSpPr>
            <a:spLocks noGrp="1"/>
          </p:cNvSpPr>
          <p:nvPr>
            <p:ph type="dt" sz="half" idx="10"/>
          </p:nvPr>
        </p:nvSpPr>
        <p:spPr/>
        <p:txBody>
          <a:bodyPr/>
          <a:lstStyle/>
          <a:p>
            <a:fld id="{42522351-E5B0-46C9-BE90-FBCBAF7391FA}" type="datetimeFigureOut">
              <a:rPr lang="pt-PT" smtClean="0"/>
              <a:t>22/01/2018</a:t>
            </a:fld>
            <a:endParaRPr lang="pt-PT"/>
          </a:p>
        </p:txBody>
      </p:sp>
      <p:sp>
        <p:nvSpPr>
          <p:cNvPr id="3" name="Footer Placeholder 2">
            <a:extLst>
              <a:ext uri="{FF2B5EF4-FFF2-40B4-BE49-F238E27FC236}">
                <a16:creationId xmlns:a16="http://schemas.microsoft.com/office/drawing/2014/main" id="{3B402982-21C9-4317-A0DC-7773BEC65BF1}"/>
              </a:ext>
            </a:extLst>
          </p:cNvPr>
          <p:cNvSpPr>
            <a:spLocks noGrp="1"/>
          </p:cNvSpPr>
          <p:nvPr>
            <p:ph type="ftr" sz="quarter" idx="11"/>
          </p:nvPr>
        </p:nvSpPr>
        <p:spPr/>
        <p:txBody>
          <a:bodyPr/>
          <a:lstStyle/>
          <a:p>
            <a:endParaRPr lang="pt-PT"/>
          </a:p>
        </p:txBody>
      </p:sp>
      <p:sp>
        <p:nvSpPr>
          <p:cNvPr id="4" name="Slide Number Placeholder 3">
            <a:extLst>
              <a:ext uri="{FF2B5EF4-FFF2-40B4-BE49-F238E27FC236}">
                <a16:creationId xmlns:a16="http://schemas.microsoft.com/office/drawing/2014/main" id="{C1C3E598-1461-40F6-AB05-B1FC1FECFBF4}"/>
              </a:ext>
            </a:extLst>
          </p:cNvPr>
          <p:cNvSpPr>
            <a:spLocks noGrp="1"/>
          </p:cNvSpPr>
          <p:nvPr>
            <p:ph type="sldNum" sz="quarter" idx="12"/>
          </p:nvPr>
        </p:nvSpPr>
        <p:spPr/>
        <p:txBody>
          <a:bodyPr/>
          <a:lstStyle/>
          <a:p>
            <a:fld id="{D17D24AE-2BC2-4751-A26C-8BC6DCC039B0}" type="slidenum">
              <a:rPr lang="pt-PT" smtClean="0"/>
              <a:t>‹#›</a:t>
            </a:fld>
            <a:endParaRPr lang="pt-PT"/>
          </a:p>
        </p:txBody>
      </p:sp>
    </p:spTree>
    <p:extLst>
      <p:ext uri="{BB962C8B-B14F-4D97-AF65-F5344CB8AC3E}">
        <p14:creationId xmlns:p14="http://schemas.microsoft.com/office/powerpoint/2010/main" val="27985550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1595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2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142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568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7856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2538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1022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91438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92459433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3985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4D44A-D4C6-434B-9D74-06D749042F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49161072-EFA7-4E07-9AA4-7957F475E8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a:extLst>
              <a:ext uri="{FF2B5EF4-FFF2-40B4-BE49-F238E27FC236}">
                <a16:creationId xmlns:a16="http://schemas.microsoft.com/office/drawing/2014/main" id="{3ED3A03B-78E2-420D-B033-7CC305E62C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45EA93-C4E2-4609-A234-9B6953D3C7E2}"/>
              </a:ext>
            </a:extLst>
          </p:cNvPr>
          <p:cNvSpPr>
            <a:spLocks noGrp="1"/>
          </p:cNvSpPr>
          <p:nvPr>
            <p:ph type="dt" sz="half" idx="10"/>
          </p:nvPr>
        </p:nvSpPr>
        <p:spPr/>
        <p:txBody>
          <a:bodyPr/>
          <a:lstStyle/>
          <a:p>
            <a:fld id="{42522351-E5B0-46C9-BE90-FBCBAF7391FA}" type="datetimeFigureOut">
              <a:rPr lang="pt-PT" smtClean="0"/>
              <a:t>22/01/2018</a:t>
            </a:fld>
            <a:endParaRPr lang="pt-PT"/>
          </a:p>
        </p:txBody>
      </p:sp>
      <p:sp>
        <p:nvSpPr>
          <p:cNvPr id="6" name="Footer Placeholder 5">
            <a:extLst>
              <a:ext uri="{FF2B5EF4-FFF2-40B4-BE49-F238E27FC236}">
                <a16:creationId xmlns:a16="http://schemas.microsoft.com/office/drawing/2014/main" id="{C549113D-70AC-498E-A869-A4A99A041DF0}"/>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5CFFA194-0E6E-4D0F-B84E-CCC6323CABB2}"/>
              </a:ext>
            </a:extLst>
          </p:cNvPr>
          <p:cNvSpPr>
            <a:spLocks noGrp="1"/>
          </p:cNvSpPr>
          <p:nvPr>
            <p:ph type="sldNum" sz="quarter" idx="12"/>
          </p:nvPr>
        </p:nvSpPr>
        <p:spPr/>
        <p:txBody>
          <a:bodyPr/>
          <a:lstStyle/>
          <a:p>
            <a:fld id="{D17D24AE-2BC2-4751-A26C-8BC6DCC039B0}" type="slidenum">
              <a:rPr lang="pt-PT" smtClean="0"/>
              <a:t>‹#›</a:t>
            </a:fld>
            <a:endParaRPr lang="pt-PT"/>
          </a:p>
        </p:txBody>
      </p:sp>
    </p:spTree>
    <p:extLst>
      <p:ext uri="{BB962C8B-B14F-4D97-AF65-F5344CB8AC3E}">
        <p14:creationId xmlns:p14="http://schemas.microsoft.com/office/powerpoint/2010/main" val="2552768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7254384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7096539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42570874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8587449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a:t>Lorem ipsum</a:t>
            </a:r>
          </a:p>
        </p:txBody>
      </p:sp>
    </p:spTree>
    <p:extLst>
      <p:ext uri="{BB962C8B-B14F-4D97-AF65-F5344CB8AC3E}">
        <p14:creationId xmlns:p14="http://schemas.microsoft.com/office/powerpoint/2010/main" val="321886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479596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171414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04001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11629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a:t>Lorem ipsum</a:t>
            </a:r>
          </a:p>
        </p:txBody>
      </p:sp>
    </p:spTree>
    <p:extLst>
      <p:ext uri="{BB962C8B-B14F-4D97-AF65-F5344CB8AC3E}">
        <p14:creationId xmlns:p14="http://schemas.microsoft.com/office/powerpoint/2010/main" val="14924977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1CC45-2A96-47AD-A0C6-D2315BAEF4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Picture Placeholder 2">
            <a:extLst>
              <a:ext uri="{FF2B5EF4-FFF2-40B4-BE49-F238E27FC236}">
                <a16:creationId xmlns:a16="http://schemas.microsoft.com/office/drawing/2014/main" id="{490371D3-CED0-4AE5-AB25-CE75B9C2F0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a:extLst>
              <a:ext uri="{FF2B5EF4-FFF2-40B4-BE49-F238E27FC236}">
                <a16:creationId xmlns:a16="http://schemas.microsoft.com/office/drawing/2014/main" id="{572C4414-8465-4B2E-A9A4-A7FFCEBBCC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52F407-554E-40BB-9A47-791BFCCCC828}"/>
              </a:ext>
            </a:extLst>
          </p:cNvPr>
          <p:cNvSpPr>
            <a:spLocks noGrp="1"/>
          </p:cNvSpPr>
          <p:nvPr>
            <p:ph type="dt" sz="half" idx="10"/>
          </p:nvPr>
        </p:nvSpPr>
        <p:spPr/>
        <p:txBody>
          <a:bodyPr/>
          <a:lstStyle/>
          <a:p>
            <a:fld id="{42522351-E5B0-46C9-BE90-FBCBAF7391FA}" type="datetimeFigureOut">
              <a:rPr lang="pt-PT" smtClean="0"/>
              <a:t>22/01/2018</a:t>
            </a:fld>
            <a:endParaRPr lang="pt-PT"/>
          </a:p>
        </p:txBody>
      </p:sp>
      <p:sp>
        <p:nvSpPr>
          <p:cNvPr id="6" name="Footer Placeholder 5">
            <a:extLst>
              <a:ext uri="{FF2B5EF4-FFF2-40B4-BE49-F238E27FC236}">
                <a16:creationId xmlns:a16="http://schemas.microsoft.com/office/drawing/2014/main" id="{D3980786-B535-4D43-B916-06C379A1D2EB}"/>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62247465-ACE1-4B94-B336-8B3E2D304111}"/>
              </a:ext>
            </a:extLst>
          </p:cNvPr>
          <p:cNvSpPr>
            <a:spLocks noGrp="1"/>
          </p:cNvSpPr>
          <p:nvPr>
            <p:ph type="sldNum" sz="quarter" idx="12"/>
          </p:nvPr>
        </p:nvSpPr>
        <p:spPr/>
        <p:txBody>
          <a:bodyPr/>
          <a:lstStyle/>
          <a:p>
            <a:fld id="{D17D24AE-2BC2-4751-A26C-8BC6DCC039B0}" type="slidenum">
              <a:rPr lang="pt-PT" smtClean="0"/>
              <a:t>‹#›</a:t>
            </a:fld>
            <a:endParaRPr lang="pt-PT"/>
          </a:p>
        </p:txBody>
      </p:sp>
    </p:spTree>
    <p:extLst>
      <p:ext uri="{BB962C8B-B14F-4D97-AF65-F5344CB8AC3E}">
        <p14:creationId xmlns:p14="http://schemas.microsoft.com/office/powerpoint/2010/main" val="34801909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62593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175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13183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646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9622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8003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64434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32894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3184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817835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image" Target="../media/image26.emf"/><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3" Type="http://schemas.openxmlformats.org/officeDocument/2006/relationships/slideLayout" Target="../slideLayouts/slideLayout220.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2" Type="http://schemas.openxmlformats.org/officeDocument/2006/relationships/slideLayout" Target="../slideLayouts/slideLayout219.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5" Type="http://schemas.openxmlformats.org/officeDocument/2006/relationships/theme" Target="../theme/theme11.xml"/><Relationship Id="rId10" Type="http://schemas.openxmlformats.org/officeDocument/2006/relationships/slideLayout" Target="../slideLayouts/slideLayout227.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image" Target="../media/image26.emf"/><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theme" Target="../theme/theme12.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1.png"/><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image" Target="../media/image1.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image" Target="../media/image1.png"/><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4.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image" Target="../media/image1.png"/><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theme" Target="../theme/theme5.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image" Target="../media/image1.png"/><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slideLayout" Target="../slideLayouts/slideLayout13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theme" Target="../theme/theme6.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image" Target="../media/image18.png"/><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10" Type="http://schemas.openxmlformats.org/officeDocument/2006/relationships/slideLayout" Target="../slideLayouts/slideLayout144.xml"/><Relationship Id="rId19" Type="http://schemas.openxmlformats.org/officeDocument/2006/relationships/theme" Target="../theme/theme7.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image" Target="../media/image26.emf"/><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19" Type="http://schemas.openxmlformats.org/officeDocument/2006/relationships/theme" Target="../theme/theme9.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9F0E75-7F4E-4FC5-8256-4E1B7B5F34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C81C6A20-7FC2-4A33-8EB6-D403D8F27E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5C1299C2-EED0-4099-AE83-DF53E6D566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522351-E5B0-46C9-BE90-FBCBAF7391FA}" type="datetimeFigureOut">
              <a:rPr lang="pt-PT" smtClean="0"/>
              <a:t>22/01/2018</a:t>
            </a:fld>
            <a:endParaRPr lang="pt-PT"/>
          </a:p>
        </p:txBody>
      </p:sp>
      <p:sp>
        <p:nvSpPr>
          <p:cNvPr id="5" name="Footer Placeholder 4">
            <a:extLst>
              <a:ext uri="{FF2B5EF4-FFF2-40B4-BE49-F238E27FC236}">
                <a16:creationId xmlns:a16="http://schemas.microsoft.com/office/drawing/2014/main" id="{1A20ED2A-31CF-4F76-BAE5-AA371D3628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a:extLst>
              <a:ext uri="{FF2B5EF4-FFF2-40B4-BE49-F238E27FC236}">
                <a16:creationId xmlns:a16="http://schemas.microsoft.com/office/drawing/2014/main" id="{2D48BF26-E94A-4FFC-ADEF-EAF1E7D2F2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7D24AE-2BC2-4751-A26C-8BC6DCC039B0}" type="slidenum">
              <a:rPr lang="pt-PT" smtClean="0"/>
              <a:t>‹#›</a:t>
            </a:fld>
            <a:endParaRPr lang="pt-PT"/>
          </a:p>
        </p:txBody>
      </p:sp>
    </p:spTree>
    <p:extLst>
      <p:ext uri="{BB962C8B-B14F-4D97-AF65-F5344CB8AC3E}">
        <p14:creationId xmlns:p14="http://schemas.microsoft.com/office/powerpoint/2010/main" val="3130491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200735916"/>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3475"/>
            <a:ext cx="10726460" cy="1351411"/>
          </a:xfrm>
          <a:prstGeom prst="rect">
            <a:avLst/>
          </a:prstGeom>
          <a:solidFill>
            <a:srgbClr val="0072C6"/>
          </a:solidFill>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3048"/>
            <a:ext cx="10726460" cy="443634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90"/>
            <a:ext cx="2798207" cy="373472"/>
          </a:xfrm>
          <a:prstGeom prst="rect">
            <a:avLst/>
          </a:prstGeom>
        </p:spPr>
        <p:txBody>
          <a:bodyPr vert="horz" lIns="91440" tIns="45720" rIns="91440" bIns="45720" rtlCol="0" anchor="ctr"/>
          <a:lstStyle>
            <a:lvl1pPr algn="l">
              <a:defRPr sz="1632">
                <a:solidFill>
                  <a:schemeClr val="tx1">
                    <a:tint val="75000"/>
                  </a:schemeClr>
                </a:solidFill>
              </a:defRPr>
            </a:lvl1pPr>
          </a:lstStyle>
          <a:p>
            <a:fld id="{81FA1B60-3003-4429-9810-ECE7FD5CAC32}" type="datetimeFigureOut">
              <a:rPr lang="en-US" smtClean="0"/>
              <a:t>1/22/2018</a:t>
            </a:fld>
            <a:endParaRPr lang="en-US"/>
          </a:p>
        </p:txBody>
      </p:sp>
      <p:sp>
        <p:nvSpPr>
          <p:cNvPr id="5" name="Footer Placeholder 4"/>
          <p:cNvSpPr>
            <a:spLocks noGrp="1"/>
          </p:cNvSpPr>
          <p:nvPr>
            <p:ph type="ftr" sz="quarter" idx="3"/>
          </p:nvPr>
        </p:nvSpPr>
        <p:spPr>
          <a:xfrm>
            <a:off x="4119583" y="6482890"/>
            <a:ext cx="4197310" cy="373472"/>
          </a:xfrm>
          <a:prstGeom prst="rect">
            <a:avLst/>
          </a:prstGeom>
        </p:spPr>
        <p:txBody>
          <a:bodyPr vert="horz" lIns="91440" tIns="45720" rIns="91440" bIns="45720" rtlCol="0" anchor="ctr"/>
          <a:lstStyle>
            <a:lvl1pPr algn="ctr">
              <a:defRPr sz="163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90"/>
            <a:ext cx="2798207" cy="373472"/>
          </a:xfrm>
          <a:prstGeom prst="rect">
            <a:avLst/>
          </a:prstGeom>
        </p:spPr>
        <p:txBody>
          <a:bodyPr vert="horz" lIns="91440" tIns="45720" rIns="91440" bIns="45720" rtlCol="0" anchor="ctr"/>
          <a:lstStyle>
            <a:lvl1pPr algn="r">
              <a:defRPr sz="1632">
                <a:solidFill>
                  <a:schemeClr val="tx1">
                    <a:tint val="75000"/>
                  </a:schemeClr>
                </a:solidFill>
              </a:defRPr>
            </a:lvl1pPr>
          </a:lstStyle>
          <a:p>
            <a:fld id="{E847A86E-151E-4E1D-B29E-A1F9A91C6E7E}" type="slidenum">
              <a:rPr lang="en-US" smtClean="0"/>
              <a:t>‹#›</a:t>
            </a:fld>
            <a:endParaRPr lang="en-US"/>
          </a:p>
        </p:txBody>
      </p:sp>
    </p:spTree>
    <p:extLst>
      <p:ext uri="{BB962C8B-B14F-4D97-AF65-F5344CB8AC3E}">
        <p14:creationId xmlns:p14="http://schemas.microsoft.com/office/powerpoint/2010/main" val="91719652"/>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 id="2147484449" r:id="rId14"/>
  </p:sldLayoutIdLst>
  <p:txStyles>
    <p:titleStyle>
      <a:lvl1pPr algn="l" defTabSz="1243493" rtl="0" eaLnBrk="1" latinLnBrk="0" hangingPunct="1">
        <a:lnSpc>
          <a:spcPct val="90000"/>
        </a:lnSpc>
        <a:spcBef>
          <a:spcPct val="0"/>
        </a:spcBef>
        <a:buNone/>
        <a:defRPr lang="en-US" sz="5440" kern="1200" dirty="0">
          <a:solidFill>
            <a:srgbClr val="FFFFFF"/>
          </a:solidFill>
          <a:latin typeface="Segoe UI Light"/>
          <a:ea typeface="+mj-ea"/>
          <a:cs typeface="Segoe UI Light"/>
        </a:defRPr>
      </a:lvl1pPr>
    </p:titleStyle>
    <p:bodyStyle>
      <a:lvl1pPr marL="310873" indent="-310873" algn="l" defTabSz="1243493" rtl="0" eaLnBrk="1" latinLnBrk="0" hangingPunct="1">
        <a:lnSpc>
          <a:spcPct val="90000"/>
        </a:lnSpc>
        <a:spcBef>
          <a:spcPts val="1360"/>
        </a:spcBef>
        <a:buFont typeface="Arial" panose="020B0604020202020204" pitchFamily="34" charset="0"/>
        <a:buChar char="•"/>
        <a:defRPr sz="3808" kern="1200">
          <a:solidFill>
            <a:schemeClr val="bg1"/>
          </a:solidFill>
          <a:latin typeface="Segoe UI Light" panose="020B0502040204020203" pitchFamily="34" charset="0"/>
          <a:ea typeface="+mn-ea"/>
          <a:cs typeface="Segoe UI Light" panose="020B0502040204020203" pitchFamily="34" charset="0"/>
        </a:defRPr>
      </a:lvl1pPr>
      <a:lvl2pPr marL="932619" indent="-310873" algn="l" defTabSz="1243493" rtl="0" eaLnBrk="1" latinLnBrk="0" hangingPunct="1">
        <a:lnSpc>
          <a:spcPct val="90000"/>
        </a:lnSpc>
        <a:spcBef>
          <a:spcPts val="680"/>
        </a:spcBef>
        <a:buFont typeface="Arial" panose="020B0604020202020204" pitchFamily="34" charset="0"/>
        <a:buChar char="•"/>
        <a:defRPr sz="3264" kern="1200">
          <a:solidFill>
            <a:schemeClr val="bg1"/>
          </a:solidFill>
          <a:latin typeface="Segoe UI Light" panose="020B0502040204020203" pitchFamily="34" charset="0"/>
          <a:ea typeface="+mn-ea"/>
          <a:cs typeface="Segoe UI Light" panose="020B0502040204020203" pitchFamily="34" charset="0"/>
        </a:defRPr>
      </a:lvl2pPr>
      <a:lvl3pPr marL="1554366" indent="-310873" algn="l" defTabSz="1243493" rtl="0" eaLnBrk="1" latinLnBrk="0" hangingPunct="1">
        <a:lnSpc>
          <a:spcPct val="90000"/>
        </a:lnSpc>
        <a:spcBef>
          <a:spcPts val="680"/>
        </a:spcBef>
        <a:buFont typeface="Arial" panose="020B0604020202020204" pitchFamily="34" charset="0"/>
        <a:buChar char="•"/>
        <a:defRPr sz="2720" kern="1200">
          <a:solidFill>
            <a:schemeClr val="bg1"/>
          </a:solidFill>
          <a:latin typeface="Segoe UI Light" panose="020B0502040204020203" pitchFamily="34" charset="0"/>
          <a:ea typeface="+mn-ea"/>
          <a:cs typeface="Segoe UI Light" panose="020B0502040204020203" pitchFamily="34" charset="0"/>
        </a:defRPr>
      </a:lvl3pPr>
      <a:lvl4pPr marL="2176112" indent="-310873" algn="l" defTabSz="1243493" rtl="0" eaLnBrk="1" latinLnBrk="0" hangingPunct="1">
        <a:lnSpc>
          <a:spcPct val="90000"/>
        </a:lnSpc>
        <a:spcBef>
          <a:spcPts val="680"/>
        </a:spcBef>
        <a:buFont typeface="Arial" panose="020B0604020202020204" pitchFamily="34" charset="0"/>
        <a:buChar char="•"/>
        <a:defRPr sz="2448" kern="1200">
          <a:solidFill>
            <a:schemeClr val="bg1"/>
          </a:solidFill>
          <a:latin typeface="Segoe UI Light" panose="020B0502040204020203" pitchFamily="34" charset="0"/>
          <a:ea typeface="+mn-ea"/>
          <a:cs typeface="Segoe UI Light" panose="020B0502040204020203" pitchFamily="34" charset="0"/>
        </a:defRPr>
      </a:lvl4pPr>
      <a:lvl5pPr marL="2797858" indent="-310873" algn="l" defTabSz="1243493" rtl="0" eaLnBrk="1" latinLnBrk="0" hangingPunct="1">
        <a:lnSpc>
          <a:spcPct val="90000"/>
        </a:lnSpc>
        <a:spcBef>
          <a:spcPts val="680"/>
        </a:spcBef>
        <a:buFont typeface="Arial" panose="020B0604020202020204" pitchFamily="34" charset="0"/>
        <a:buChar char="•"/>
        <a:defRPr sz="2448" kern="1200">
          <a:solidFill>
            <a:schemeClr val="bg1"/>
          </a:solidFill>
          <a:latin typeface="Segoe UI Light" panose="020B0502040204020203" pitchFamily="34" charset="0"/>
          <a:ea typeface="+mn-ea"/>
          <a:cs typeface="Segoe UI Light" panose="020B0502040204020203" pitchFamily="34" charset="0"/>
        </a:defRPr>
      </a:lvl5pPr>
      <a:lvl6pPr marL="3419605" indent="-310873" algn="l" defTabSz="1243493" rtl="0" eaLnBrk="1" latinLnBrk="0" hangingPunct="1">
        <a:lnSpc>
          <a:spcPct val="90000"/>
        </a:lnSpc>
        <a:spcBef>
          <a:spcPts val="680"/>
        </a:spcBef>
        <a:buFont typeface="Arial" panose="020B0604020202020204" pitchFamily="34" charset="0"/>
        <a:buChar char="•"/>
        <a:defRPr sz="2448" kern="1200">
          <a:solidFill>
            <a:schemeClr val="tx1"/>
          </a:solidFill>
          <a:latin typeface="+mn-lt"/>
          <a:ea typeface="+mn-ea"/>
          <a:cs typeface="+mn-cs"/>
        </a:defRPr>
      </a:lvl6pPr>
      <a:lvl7pPr marL="4041351" indent="-310873" algn="l" defTabSz="1243493" rtl="0" eaLnBrk="1" latinLnBrk="0" hangingPunct="1">
        <a:lnSpc>
          <a:spcPct val="90000"/>
        </a:lnSpc>
        <a:spcBef>
          <a:spcPts val="680"/>
        </a:spcBef>
        <a:buFont typeface="Arial" panose="020B0604020202020204" pitchFamily="34" charset="0"/>
        <a:buChar char="•"/>
        <a:defRPr sz="2448" kern="1200">
          <a:solidFill>
            <a:schemeClr val="tx1"/>
          </a:solidFill>
          <a:latin typeface="+mn-lt"/>
          <a:ea typeface="+mn-ea"/>
          <a:cs typeface="+mn-cs"/>
        </a:defRPr>
      </a:lvl7pPr>
      <a:lvl8pPr marL="4663097" indent="-310873" algn="l" defTabSz="1243493" rtl="0" eaLnBrk="1" latinLnBrk="0" hangingPunct="1">
        <a:lnSpc>
          <a:spcPct val="90000"/>
        </a:lnSpc>
        <a:spcBef>
          <a:spcPts val="680"/>
        </a:spcBef>
        <a:buFont typeface="Arial" panose="020B0604020202020204" pitchFamily="34" charset="0"/>
        <a:buChar char="•"/>
        <a:defRPr sz="2448" kern="1200">
          <a:solidFill>
            <a:schemeClr val="tx1"/>
          </a:solidFill>
          <a:latin typeface="+mn-lt"/>
          <a:ea typeface="+mn-ea"/>
          <a:cs typeface="+mn-cs"/>
        </a:defRPr>
      </a:lvl8pPr>
      <a:lvl9pPr marL="5284843" indent="-310873" algn="l" defTabSz="1243493" rtl="0" eaLnBrk="1" latinLnBrk="0" hangingPunct="1">
        <a:lnSpc>
          <a:spcPct val="90000"/>
        </a:lnSpc>
        <a:spcBef>
          <a:spcPts val="680"/>
        </a:spcBef>
        <a:buFont typeface="Arial" panose="020B0604020202020204" pitchFamily="34" charset="0"/>
        <a:buChar char="•"/>
        <a:defRPr sz="2448"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492792295"/>
      </p:ext>
    </p:extLst>
  </p:cSld>
  <p:clrMap bg1="lt1" tx1="dk1" bg2="lt2" tx2="dk2" accent1="accent1" accent2="accent2" accent3="accent3" accent4="accent4" accent5="accent5" accent6="accent6" hlink="hlink" folHlink="folHlink"/>
  <p:sldLayoutIdLst>
    <p:sldLayoutId id="2147484451" r:id="rId1"/>
    <p:sldLayoutId id="2147484452" r:id="rId2"/>
    <p:sldLayoutId id="2147484453" r:id="rId3"/>
    <p:sldLayoutId id="2147484454" r:id="rId4"/>
    <p:sldLayoutId id="2147484455" r:id="rId5"/>
    <p:sldLayoutId id="2147484456" r:id="rId6"/>
    <p:sldLayoutId id="2147484457" r:id="rId7"/>
    <p:sldLayoutId id="2147484458" r:id="rId8"/>
    <p:sldLayoutId id="2147484459" r:id="rId9"/>
    <p:sldLayoutId id="2147484460" r:id="rId10"/>
    <p:sldLayoutId id="2147484461" r:id="rId11"/>
    <p:sldLayoutId id="2147484462" r:id="rId12"/>
    <p:sldLayoutId id="2147484463" r:id="rId13"/>
    <p:sldLayoutId id="2147484464" r:id="rId14"/>
    <p:sldLayoutId id="2147484465" r:id="rId15"/>
    <p:sldLayoutId id="2147484466" r:id="rId16"/>
    <p:sldLayoutId id="2147484467" r:id="rId17"/>
    <p:sldLayoutId id="2147484468" r:id="rId18"/>
    <p:sldLayoutId id="2147484469" r:id="rId19"/>
    <p:sldLayoutId id="2147484470" r:id="rId20"/>
    <p:sldLayoutId id="2147484471" r:id="rId21"/>
    <p:sldLayoutId id="2147484472"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473"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174085090"/>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87687309"/>
      </p:ext>
    </p:extLst>
  </p:cSld>
  <p:clrMap bg1="dk1" tx1="lt1" bg2="dk2" tx2="lt2" accent1="accent1" accent2="accent2" accent3="accent3" accent4="accent4" accent5="accent5" accent6="accent6" hlink="hlink" folHlink="folHlink"/>
  <p:sldLayoutIdLst>
    <p:sldLayoutId id="2147484292" r:id="rId1"/>
    <p:sldLayoutId id="2147484293" r:id="rId2"/>
    <p:sldLayoutId id="2147484294" r:id="rId3"/>
    <p:sldLayoutId id="2147484295" r:id="rId4"/>
    <p:sldLayoutId id="2147484296" r:id="rId5"/>
    <p:sldLayoutId id="2147484297" r:id="rId6"/>
    <p:sldLayoutId id="2147484298" r:id="rId7"/>
    <p:sldLayoutId id="2147484299" r:id="rId8"/>
    <p:sldLayoutId id="2147484300" r:id="rId9"/>
    <p:sldLayoutId id="2147484301" r:id="rId10"/>
    <p:sldLayoutId id="2147484302" r:id="rId11"/>
    <p:sldLayoutId id="2147484303" r:id="rId12"/>
    <p:sldLayoutId id="2147484304" r:id="rId13"/>
    <p:sldLayoutId id="2147484305" r:id="rId14"/>
    <p:sldLayoutId id="2147484306" r:id="rId15"/>
    <p:sldLayoutId id="2147484307" r:id="rId16"/>
    <p:sldLayoutId id="2147484308" r:id="rId17"/>
    <p:sldLayoutId id="2147484309" r:id="rId18"/>
    <p:sldLayoutId id="2147484310" r:id="rId19"/>
    <p:sldLayoutId id="2147484311" r:id="rId20"/>
    <p:sldLayoutId id="2147484312" r:id="rId21"/>
    <p:sldLayoutId id="2147484313" r:id="rId22"/>
    <p:sldLayoutId id="2147484314" r:id="rId23"/>
    <p:sldLayoutId id="2147484315"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3"/>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477634367"/>
      </p:ext>
    </p:extLst>
  </p:cSld>
  <p:clrMap bg1="dk1" tx1="lt1" bg2="dk2" tx2="lt2" accent1="accent1" accent2="accent2" accent3="accent3" accent4="accent4" accent5="accent5" accent6="accent6" hlink="hlink" folHlink="folHlink"/>
  <p:sldLayoutIdLst>
    <p:sldLayoutId id="2147484317" r:id="rId1"/>
    <p:sldLayoutId id="2147484318" r:id="rId2"/>
    <p:sldLayoutId id="2147484319" r:id="rId3"/>
    <p:sldLayoutId id="2147484320" r:id="rId4"/>
    <p:sldLayoutId id="2147484321" r:id="rId5"/>
    <p:sldLayoutId id="2147484322" r:id="rId6"/>
    <p:sldLayoutId id="2147484323" r:id="rId7"/>
    <p:sldLayoutId id="2147484324" r:id="rId8"/>
    <p:sldLayoutId id="2147484325" r:id="rId9"/>
    <p:sldLayoutId id="2147484326" r:id="rId10"/>
    <p:sldLayoutId id="2147484327" r:id="rId11"/>
    <p:sldLayoutId id="2147484328" r:id="rId12"/>
    <p:sldLayoutId id="2147484329" r:id="rId13"/>
    <p:sldLayoutId id="2147484330" r:id="rId14"/>
    <p:sldLayoutId id="2147484331" r:id="rId15"/>
    <p:sldLayoutId id="2147484332" r:id="rId16"/>
    <p:sldLayoutId id="2147484333" r:id="rId17"/>
    <p:sldLayoutId id="2147484334" r:id="rId18"/>
    <p:sldLayoutId id="2147484335" r:id="rId19"/>
    <p:sldLayoutId id="2147484336" r:id="rId20"/>
    <p:sldLayoutId id="2147484337" r:id="rId21"/>
    <p:sldLayoutId id="2147484338" r:id="rId22"/>
    <p:sldLayoutId id="2147484339" r:id="rId23"/>
    <p:sldLayoutId id="2147484340" r:id="rId24"/>
    <p:sldLayoutId id="2147484341" r:id="rId25"/>
    <p:sldLayoutId id="2147484342" r:id="rId26"/>
    <p:sldLayoutId id="2147484343" r:id="rId27"/>
    <p:sldLayoutId id="2147484344" r:id="rId28"/>
    <p:sldLayoutId id="2147484345" r:id="rId29"/>
    <p:sldLayoutId id="2147484346" r:id="rId30"/>
    <p:sldLayoutId id="2147484347" r:id="rId31"/>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38" y="1212850"/>
            <a:ext cx="11887200" cy="222885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196" name="Picture 5"/>
          <p:cNvPicPr>
            <a:picLocks noChangeAspect="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1253966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9082245"/>
      </p:ext>
    </p:extLst>
  </p:cSld>
  <p:clrMap bg1="dk1" tx1="lt1" bg2="dk2" tx2="lt2" accent1="accent1" accent2="accent2" accent3="accent3" accent4="accent4" accent5="accent5" accent6="accent6" hlink="hlink" folHlink="folHlink"/>
  <p:sldLayoutIdLst>
    <p:sldLayoutId id="2147484349" r:id="rId1"/>
    <p:sldLayoutId id="2147484350" r:id="rId2"/>
    <p:sldLayoutId id="2147484351" r:id="rId3"/>
    <p:sldLayoutId id="2147484352" r:id="rId4"/>
    <p:sldLayoutId id="2147484353" r:id="rId5"/>
    <p:sldLayoutId id="2147484354" r:id="rId6"/>
    <p:sldLayoutId id="2147484355" r:id="rId7"/>
    <p:sldLayoutId id="2147484356" r:id="rId8"/>
    <p:sldLayoutId id="2147484357" r:id="rId9"/>
    <p:sldLayoutId id="2147484358" r:id="rId10"/>
    <p:sldLayoutId id="2147484359" r:id="rId11"/>
    <p:sldLayoutId id="2147484360" r:id="rId12"/>
    <p:sldLayoutId id="2147484361" r:id="rId13"/>
    <p:sldLayoutId id="2147484362" r:id="rId14"/>
    <p:sldLayoutId id="2147484363" r:id="rId15"/>
    <p:sldLayoutId id="2147484364" r:id="rId16"/>
    <p:sldLayoutId id="2147484365" r:id="rId17"/>
    <p:sldLayoutId id="2147484366" r:id="rId18"/>
  </p:sldLayoutIdLst>
  <p:transition>
    <p:fade/>
  </p:transition>
  <p:hf sldNum="0" hdr="0" dt="0"/>
  <p:txStyles>
    <p:titleStyle>
      <a:lvl1pPr algn="l" defTabSz="931863" rtl="0" fontAlgn="base">
        <a:lnSpc>
          <a:spcPct val="90000"/>
        </a:lnSpc>
        <a:spcBef>
          <a:spcPct val="0"/>
        </a:spcBef>
        <a:spcAft>
          <a:spcPct val="0"/>
        </a:spcAft>
        <a:defRPr lang="en-US" sz="5400" kern="1200" spc="-102" dirty="0">
          <a:ln w="3175">
            <a:noFill/>
          </a:ln>
          <a:gradFill>
            <a:gsLst>
              <a:gs pos="1250">
                <a:schemeClr val="tx1"/>
              </a:gs>
              <a:gs pos="100000">
                <a:schemeClr val="tx1"/>
              </a:gs>
            </a:gsLst>
            <a:lin ang="5400000" scaled="0"/>
          </a:gradFill>
          <a:latin typeface="+mj-lt"/>
          <a:ea typeface="+mn-ea"/>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2pPr>
      <a:lvl3pPr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3pPr>
      <a:lvl4pPr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4pPr>
      <a:lvl5pPr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5pPr>
      <a:lvl6pPr marL="457200"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6pPr>
      <a:lvl7pPr marL="914400"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7pPr>
      <a:lvl8pPr marL="1371600"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8pPr>
      <a:lvl9pPr marL="1828800"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9pPr>
    </p:titleStyle>
    <p:bodyStyle>
      <a:lvl1pPr marL="342900" indent="-342900" algn="l" defTabSz="931863" rtl="0" fontAlgn="base">
        <a:lnSpc>
          <a:spcPct val="90000"/>
        </a:lnSpc>
        <a:spcBef>
          <a:spcPct val="20000"/>
        </a:spcBef>
        <a:spcAft>
          <a:spcPct val="0"/>
        </a:spcAft>
        <a:buClr>
          <a:schemeClr val="tx1"/>
        </a:buClr>
        <a:buSzPct val="90000"/>
        <a:buFont typeface="Wingdings" panose="05000000000000000000" pitchFamily="2" charset="2"/>
        <a:buChar char="§"/>
        <a:defRPr sz="4000" kern="1200">
          <a:gradFill>
            <a:gsLst>
              <a:gs pos="1250">
                <a:schemeClr val="tx1"/>
              </a:gs>
              <a:gs pos="100000">
                <a:schemeClr val="tx1"/>
              </a:gs>
            </a:gsLst>
            <a:lin ang="5400000" scaled="0"/>
          </a:gradFill>
          <a:latin typeface="+mj-lt"/>
          <a:ea typeface="+mn-ea"/>
          <a:cs typeface="+mn-cs"/>
        </a:defRPr>
      </a:lvl1pPr>
      <a:lvl2pPr marL="584200" indent="-241300" algn="l" defTabSz="931863" rtl="0" fontAlgn="base">
        <a:lnSpc>
          <a:spcPct val="90000"/>
        </a:lnSpc>
        <a:spcBef>
          <a:spcPct val="20000"/>
        </a:spcBef>
        <a:spcAft>
          <a:spcPct val="0"/>
        </a:spcAft>
        <a:buClr>
          <a:schemeClr val="tx1"/>
        </a:buClr>
        <a:buSzPct val="90000"/>
        <a:buFont typeface="Wingdings" panose="05000000000000000000" pitchFamily="2" charset="2"/>
        <a:buChar char="§"/>
        <a:defRPr sz="2400" kern="1200">
          <a:gradFill>
            <a:gsLst>
              <a:gs pos="1250">
                <a:schemeClr val="tx1"/>
              </a:gs>
              <a:gs pos="100000">
                <a:schemeClr val="tx1"/>
              </a:gs>
            </a:gsLst>
            <a:lin ang="5400000" scaled="0"/>
          </a:gradFill>
          <a:latin typeface="+mn-lt"/>
          <a:ea typeface="+mn-ea"/>
          <a:cs typeface="+mn-cs"/>
        </a:defRPr>
      </a:lvl2pPr>
      <a:lvl3pPr marL="800100" indent="-228600" algn="l" defTabSz="931863" rtl="0" fontAlgn="base">
        <a:lnSpc>
          <a:spcPct val="90000"/>
        </a:lnSpc>
        <a:spcBef>
          <a:spcPct val="20000"/>
        </a:spcBef>
        <a:spcAft>
          <a:spcPct val="0"/>
        </a:spcAft>
        <a:buClr>
          <a:schemeClr val="tx1"/>
        </a:buClr>
        <a:buSzPct val="90000"/>
        <a:buFont typeface="Wingdings" panose="05000000000000000000" pitchFamily="2" charset="2"/>
        <a:buChar char="§"/>
        <a:defRPr sz="2400" kern="1200">
          <a:gradFill>
            <a:gsLst>
              <a:gs pos="1250">
                <a:schemeClr val="tx1"/>
              </a:gs>
              <a:gs pos="100000">
                <a:schemeClr val="tx1"/>
              </a:gs>
            </a:gsLst>
            <a:lin ang="5400000" scaled="0"/>
          </a:gradFill>
          <a:latin typeface="+mn-lt"/>
          <a:ea typeface="+mn-ea"/>
          <a:cs typeface="+mn-cs"/>
        </a:defRPr>
      </a:lvl3pPr>
      <a:lvl4pPr marL="1028700" indent="-228600" algn="l" defTabSz="931863" rtl="0" fontAlgn="base">
        <a:lnSpc>
          <a:spcPct val="90000"/>
        </a:lnSpc>
        <a:spcBef>
          <a:spcPct val="20000"/>
        </a:spcBef>
        <a:spcAft>
          <a:spcPct val="0"/>
        </a:spcAft>
        <a:buClr>
          <a:schemeClr val="tx1"/>
        </a:buClr>
        <a:buSzPct val="90000"/>
        <a:buFont typeface="Wingdings" panose="05000000000000000000" pitchFamily="2" charset="2"/>
        <a:buChar char="§"/>
        <a:defRPr sz="2000" kern="1200">
          <a:gradFill>
            <a:gsLst>
              <a:gs pos="1250">
                <a:schemeClr val="tx1"/>
              </a:gs>
              <a:gs pos="100000">
                <a:schemeClr val="tx1"/>
              </a:gs>
            </a:gsLst>
            <a:lin ang="5400000" scaled="0"/>
          </a:gradFill>
          <a:latin typeface="+mn-lt"/>
          <a:ea typeface="+mn-ea"/>
          <a:cs typeface="+mn-cs"/>
        </a:defRPr>
      </a:lvl4pPr>
      <a:lvl5pPr marL="1257300" indent="-228600" algn="l" defTabSz="931863" rtl="0" fontAlgn="base">
        <a:lnSpc>
          <a:spcPct val="90000"/>
        </a:lnSpc>
        <a:spcBef>
          <a:spcPct val="20000"/>
        </a:spcBef>
        <a:spcAft>
          <a:spcPct val="0"/>
        </a:spcAft>
        <a:buClr>
          <a:schemeClr val="tx1"/>
        </a:buClr>
        <a:buSzPct val="90000"/>
        <a:buFont typeface="Wingdings" panose="05000000000000000000" pitchFamily="2" charset="2"/>
        <a:buChar char="§"/>
        <a:defRPr sz="2000" kern="120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5" y="-8394"/>
            <a:ext cx="955641" cy="5775363"/>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err="1">
                    <a:gradFill>
                      <a:gsLst>
                        <a:gs pos="0">
                          <a:srgbClr val="FFFFFF"/>
                        </a:gs>
                        <a:gs pos="100000">
                          <a:srgbClr val="FFFFFF"/>
                        </a:gs>
                      </a:gsLst>
                      <a:lin ang="5400000" scaled="0"/>
                    </a:gradFill>
                    <a:ea typeface="Segoe UI" pitchFamily="34" charset="0"/>
                    <a:cs typeface="Segoe UI" pitchFamily="34" charset="0"/>
                  </a:rPr>
                  <a:t>Oragen</a:t>
                </a:r>
                <a:endParaRPr lang="en-US" sz="500" b="1">
                  <a:gradFill>
                    <a:gsLst>
                      <a:gs pos="0">
                        <a:srgbClr val="FFFFFF"/>
                      </a:gs>
                      <a:gs pos="100000">
                        <a:srgbClr val="FFFFFF"/>
                      </a:gs>
                    </a:gsLst>
                    <a:lin ang="5400000" scaled="0"/>
                  </a:gradFill>
                  <a:ea typeface="Segoe UI" pitchFamily="34" charset="0"/>
                  <a:cs typeface="Segoe UI" pitchFamily="34" charset="0"/>
                </a:endParaRPr>
              </a:p>
              <a:p>
                <a:pPr defTabSz="932114" fontAlgn="base">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a:gradFill>
                      <a:gsLst>
                        <a:gs pos="0">
                          <a:srgbClr val="FFFFFF"/>
                        </a:gs>
                        <a:gs pos="100000">
                          <a:srgbClr val="FFFFFF"/>
                        </a:gs>
                      </a:gsLst>
                      <a:lin ang="5400000" scaled="0"/>
                    </a:gradFill>
                    <a:ea typeface="Segoe UI" pitchFamily="34" charset="0"/>
                    <a:cs typeface="Segoe UI" pitchFamily="34" charset="0"/>
                  </a:rPr>
                  <a:t>Blue</a:t>
                </a:r>
              </a:p>
              <a:p>
                <a:pPr defTabSz="932114" fontAlgn="base">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a:gradFill>
                      <a:gsLst>
                        <a:gs pos="0">
                          <a:srgbClr val="FFFFFF"/>
                        </a:gs>
                        <a:gs pos="100000">
                          <a:srgbClr val="FFFFFF"/>
                        </a:gs>
                      </a:gsLst>
                      <a:lin ang="5400000" scaled="0"/>
                    </a:gradFill>
                    <a:ea typeface="Segoe UI" pitchFamily="34" charset="0"/>
                    <a:cs typeface="Segoe UI" pitchFamily="34" charset="0"/>
                  </a:rPr>
                  <a:t>Dark Gray</a:t>
                </a:r>
              </a:p>
              <a:p>
                <a:pPr defTabSz="932114" fontAlgn="base">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a:gradFill>
                      <a:gsLst>
                        <a:gs pos="37168">
                          <a:srgbClr val="292929"/>
                        </a:gs>
                        <a:gs pos="72000">
                          <a:srgbClr val="292929"/>
                        </a:gs>
                      </a:gsLst>
                      <a:lin ang="5400000" scaled="0"/>
                    </a:gradFill>
                    <a:ea typeface="Segoe UI" pitchFamily="34" charset="0"/>
                    <a:cs typeface="Segoe UI" pitchFamily="34" charset="0"/>
                  </a:rPr>
                  <a:t>Yellow</a:t>
                </a:r>
              </a:p>
              <a:p>
                <a:pPr defTabSz="932114" fontAlgn="base">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a:gradFill>
                      <a:gsLst>
                        <a:gs pos="37168">
                          <a:srgbClr val="292929"/>
                        </a:gs>
                        <a:gs pos="72000">
                          <a:srgbClr val="292929"/>
                        </a:gs>
                      </a:gsLst>
                      <a:lin ang="5400000" scaled="0"/>
                    </a:gradFill>
                    <a:ea typeface="Segoe UI" pitchFamily="34" charset="0"/>
                    <a:cs typeface="Segoe UI" pitchFamily="34" charset="0"/>
                  </a:rPr>
                  <a:t>Light Orange</a:t>
                </a:r>
              </a:p>
              <a:p>
                <a:pPr defTabSz="932114" fontAlgn="base">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a:gradFill>
                      <a:gsLst>
                        <a:gs pos="37168">
                          <a:srgbClr val="292929"/>
                        </a:gs>
                        <a:gs pos="72000">
                          <a:srgbClr val="292929"/>
                        </a:gs>
                      </a:gsLst>
                      <a:lin ang="5400000" scaled="0"/>
                    </a:gradFill>
                    <a:ea typeface="Segoe UI" pitchFamily="34" charset="0"/>
                    <a:cs typeface="Segoe UI" pitchFamily="34" charset="0"/>
                  </a:rPr>
                  <a:t>Light Gray</a:t>
                </a:r>
              </a:p>
              <a:p>
                <a:pPr defTabSz="932114" fontAlgn="base">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R:210 G:210 B:210</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32384">
                <a:lnSpc>
                  <a:spcPct val="90000"/>
                </a:lnSpc>
                <a:spcAft>
                  <a:spcPts val="600"/>
                </a:spcAft>
              </a:pPr>
              <a:r>
                <a:rPr lang="en-US" sz="1000">
                  <a:gradFill>
                    <a:gsLst>
                      <a:gs pos="82301">
                        <a:srgbClr val="292929"/>
                      </a:gs>
                      <a:gs pos="62000">
                        <a:srgbClr val="292929"/>
                      </a:gs>
                    </a:gsLst>
                    <a:lin ang="5400000" scaled="0"/>
                  </a:gradFill>
                </a:rPr>
                <a:t>Main colors</a:t>
              </a:r>
            </a:p>
          </p:txBody>
        </p:sp>
        <p:sp>
          <p:nvSpPr>
            <p:cNvPr id="32" name="TextBox 31"/>
            <p:cNvSpPr txBox="1"/>
            <p:nvPr userDrawn="1"/>
          </p:nvSpPr>
          <p:spPr>
            <a:xfrm rot="5400000">
              <a:off x="11715629" y="4227340"/>
              <a:ext cx="2709380" cy="329645"/>
            </a:xfrm>
            <a:prstGeom prst="rect">
              <a:avLst/>
            </a:prstGeom>
            <a:noFill/>
          </p:spPr>
          <p:txBody>
            <a:bodyPr wrap="none" lIns="0" tIns="91440" rIns="182880" bIns="91440" rtlCol="0">
              <a:spAutoFit/>
            </a:bodyPr>
            <a:lstStyle/>
            <a:p>
              <a:pPr defTabSz="932384">
                <a:lnSpc>
                  <a:spcPct val="90000"/>
                </a:lnSpc>
                <a:spcAft>
                  <a:spcPts val="600"/>
                </a:spcAft>
              </a:pPr>
              <a:r>
                <a:rPr lang="en-US" sz="1000">
                  <a:gradFill>
                    <a:gsLst>
                      <a:gs pos="82301">
                        <a:srgbClr val="292929"/>
                      </a:gs>
                      <a:gs pos="62000">
                        <a:srgbClr val="292929"/>
                      </a:gs>
                    </a:gsLst>
                    <a:lin ang="5400000" scaled="0"/>
                  </a:gradFill>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a:gradFill>
                    <a:gsLst>
                      <a:gs pos="0">
                        <a:srgbClr val="FFFFFF"/>
                      </a:gs>
                      <a:gs pos="100000">
                        <a:srgbClr val="FFFFFF"/>
                      </a:gs>
                    </a:gsLst>
                    <a:lin ang="5400000" scaled="0"/>
                  </a:gradFill>
                  <a:ea typeface="Segoe UI" pitchFamily="34" charset="0"/>
                  <a:cs typeface="Segoe UI" pitchFamily="34" charset="0"/>
                </a:rPr>
                <a:t>Dark Red</a:t>
              </a:r>
            </a:p>
            <a:p>
              <a:pPr defTabSz="932114" fontAlgn="base">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a:gradFill>
                    <a:gsLst>
                      <a:gs pos="0">
                        <a:srgbClr val="FFFFFF"/>
                      </a:gs>
                      <a:gs pos="100000">
                        <a:srgbClr val="FFFFFF"/>
                      </a:gs>
                    </a:gsLst>
                    <a:lin ang="5400000" scaled="0"/>
                  </a:gradFill>
                  <a:ea typeface="Segoe UI" pitchFamily="34" charset="0"/>
                  <a:cs typeface="Segoe UI" pitchFamily="34" charset="0"/>
                </a:rPr>
                <a:t>Light Blue</a:t>
              </a:r>
            </a:p>
            <a:p>
              <a:pPr defTabSz="932114" fontAlgn="base">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114" fontAlgn="base">
                <a:spcBef>
                  <a:spcPct val="0"/>
                </a:spcBef>
                <a:spcAft>
                  <a:spcPct val="0"/>
                </a:spcAft>
              </a:pPr>
              <a:r>
                <a:rPr lang="en-US" sz="500" b="1">
                  <a:gradFill>
                    <a:gsLst>
                      <a:gs pos="0">
                        <a:srgbClr val="FFFFFF"/>
                      </a:gs>
                      <a:gs pos="100000">
                        <a:srgbClr val="FFFFFF"/>
                      </a:gs>
                    </a:gsLst>
                    <a:lin ang="5400000" scaled="0"/>
                  </a:gradFill>
                  <a:ea typeface="Segoe UI" pitchFamily="34" charset="0"/>
                  <a:cs typeface="Segoe UI" pitchFamily="34" charset="0"/>
                </a:rPr>
                <a:t>Dark Blue</a:t>
              </a:r>
            </a:p>
            <a:p>
              <a:pPr defTabSz="932114" fontAlgn="base">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218456494"/>
      </p:ext>
    </p:extLst>
  </p:cSld>
  <p:clrMap bg1="lt1" tx1="dk1" bg2="lt2" tx2="dk2" accent1="accent1" accent2="accent2" accent3="accent3" accent4="accent4" accent5="accent5" accent6="accent6" hlink="hlink" folHlink="folHlink"/>
  <p:sldLayoutIdLst>
    <p:sldLayoutId id="2147484368" r:id="rId1"/>
    <p:sldLayoutId id="2147484369" r:id="rId2"/>
    <p:sldLayoutId id="2147484370" r:id="rId3"/>
    <p:sldLayoutId id="2147484371" r:id="rId4"/>
    <p:sldLayoutId id="2147484372" r:id="rId5"/>
    <p:sldLayoutId id="2147484373" r:id="rId6"/>
    <p:sldLayoutId id="2147484374" r:id="rId7"/>
    <p:sldLayoutId id="2147484375" r:id="rId8"/>
    <p:sldLayoutId id="2147484376" r:id="rId9"/>
    <p:sldLayoutId id="2147484377" r:id="rId10"/>
    <p:sldLayoutId id="2147484378" r:id="rId11"/>
    <p:sldLayoutId id="2147484379" r:id="rId12"/>
    <p:sldLayoutId id="2147484380" r:id="rId13"/>
    <p:sldLayoutId id="2147484381" r:id="rId14"/>
    <p:sldLayoutId id="2147484382" r:id="rId15"/>
    <p:sldLayoutId id="2147484383" r:id="rId16"/>
    <p:sldLayoutId id="2147484384" r:id="rId17"/>
    <p:sldLayoutId id="2147484385" r:id="rId18"/>
    <p:sldLayoutId id="2147484386" r:id="rId19"/>
    <p:sldLayoutId id="2147484387" r:id="rId20"/>
    <p:sldLayoutId id="2147484388" r:id="rId21"/>
    <p:sldLayoutId id="2147484389" r:id="rId22"/>
    <p:sldLayoutId id="2147484390" r:id="rId23"/>
    <p:sldLayoutId id="2147484391" r:id="rId24"/>
    <p:sldLayoutId id="2147484392" r:id="rId25"/>
    <p:sldLayoutId id="2147484393" r:id="rId26"/>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64528079"/>
      </p:ext>
    </p:extLst>
  </p:cSld>
  <p:clrMap bg1="lt1" tx1="dk1" bg2="lt2" tx2="dk2" accent1="accent1" accent2="accent2" accent3="accent3" accent4="accent4" accent5="accent5" accent6="accent6" hlink="hlink" folHlink="folHlink"/>
  <p:sldLayoutIdLst>
    <p:sldLayoutId id="2147484395" r:id="rId1"/>
    <p:sldLayoutId id="2147484396" r:id="rId2"/>
    <p:sldLayoutId id="2147484397" r:id="rId3"/>
    <p:sldLayoutId id="2147484398" r:id="rId4"/>
    <p:sldLayoutId id="2147484399" r:id="rId5"/>
    <p:sldLayoutId id="2147484400" r:id="rId6"/>
    <p:sldLayoutId id="2147484401" r:id="rId7"/>
    <p:sldLayoutId id="2147484402" r:id="rId8"/>
    <p:sldLayoutId id="2147484403" r:id="rId9"/>
    <p:sldLayoutId id="2147484404" r:id="rId10"/>
    <p:sldLayoutId id="2147484405" r:id="rId11"/>
    <p:sldLayoutId id="2147484406" r:id="rId12"/>
    <p:sldLayoutId id="2147484407" r:id="rId13"/>
    <p:sldLayoutId id="2147484408" r:id="rId14"/>
    <p:sldLayoutId id="2147484409" r:id="rId15"/>
    <p:sldLayoutId id="2147484410" r:id="rId16"/>
    <p:sldLayoutId id="2147484411" r:id="rId17"/>
    <p:sldLayoutId id="2147484412"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58.emf"/><Relationship Id="rId4" Type="http://schemas.openxmlformats.org/officeDocument/2006/relationships/image" Target="../media/image57.emf"/></Relationships>
</file>

<file path=ppt/slides/_rels/slide1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61.emf"/></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0.emf"/><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image" Target="../media/image65.png"/><Relationship Id="rId11" Type="http://schemas.openxmlformats.org/officeDocument/2006/relationships/image" Target="../media/image56.emf"/><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35.xml"/><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8" Type="http://schemas.openxmlformats.org/officeDocument/2006/relationships/hyperlink" Target="https://docs.microsoft.com/en-us/azure/azure-functions/functions-bindings-service-bus" TargetMode="External"/><Relationship Id="rId13" Type="http://schemas.openxmlformats.org/officeDocument/2006/relationships/hyperlink" Target="https://docs.microsoft.com/en-us/azure/azure-functions/functions-bindings-twilio" TargetMode="External"/><Relationship Id="rId3" Type="http://schemas.openxmlformats.org/officeDocument/2006/relationships/hyperlink" Target="https://docs.microsoft.com/en-us/azure/azure-functions/functions-bindings-timer" TargetMode="External"/><Relationship Id="rId7" Type="http://schemas.openxmlformats.org/officeDocument/2006/relationships/hyperlink" Target="https://docs.microsoft.com/en-us/azure/azure-functions/functions-bindings-storage-queue" TargetMode="External"/><Relationship Id="rId12" Type="http://schemas.openxmlformats.org/officeDocument/2006/relationships/hyperlink" Target="https://docs.microsoft.com/en-us/azure/azure-functions/functions-bindings-notification-hubs" TargetMode="External"/><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hyperlink" Target="https://docs.microsoft.com/en-us/azure/azure-functions/functions-bindings-event-hubs" TargetMode="External"/><Relationship Id="rId11" Type="http://schemas.openxmlformats.org/officeDocument/2006/relationships/hyperlink" Target="https://docs.microsoft.com/en-us/azure/azure-functions/functions-bindings-documentdb" TargetMode="External"/><Relationship Id="rId5" Type="http://schemas.openxmlformats.org/officeDocument/2006/relationships/hyperlink" Target="https://docs.microsoft.com/en-us/azure/azure-functions/functions-bindings-storage-blob" TargetMode="External"/><Relationship Id="rId10" Type="http://schemas.openxmlformats.org/officeDocument/2006/relationships/hyperlink" Target="https://docs.microsoft.com/en-us/azure/azure-functions/functions-bindings-mobile-apps" TargetMode="External"/><Relationship Id="rId4" Type="http://schemas.openxmlformats.org/officeDocument/2006/relationships/hyperlink" Target="https://docs.microsoft.com/en-us/azure/azure-functions/functions-bindings-http-webhook" TargetMode="External"/><Relationship Id="rId9" Type="http://schemas.openxmlformats.org/officeDocument/2006/relationships/hyperlink" Target="https://docs.microsoft.com/en-us/azure/azure-functions/functions-bindings-storage-tabl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82.emf"/><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7.png"/><Relationship Id="rId7" Type="http://schemas.openxmlformats.org/officeDocument/2006/relationships/image" Target="../media/image81.emf"/><Relationship Id="rId12" Type="http://schemas.openxmlformats.org/officeDocument/2006/relationships/image" Target="../media/image75.png"/><Relationship Id="rId17" Type="http://schemas.openxmlformats.org/officeDocument/2006/relationships/image" Target="../media/image90.png"/><Relationship Id="rId2" Type="http://schemas.openxmlformats.org/officeDocument/2006/relationships/notesSlide" Target="../notesSlides/notesSlide20.xml"/><Relationship Id="rId16" Type="http://schemas.openxmlformats.org/officeDocument/2006/relationships/image" Target="../media/image89.png"/><Relationship Id="rId20" Type="http://schemas.openxmlformats.org/officeDocument/2006/relationships/image" Target="../media/image92.png"/><Relationship Id="rId1" Type="http://schemas.openxmlformats.org/officeDocument/2006/relationships/slideLayout" Target="../slideLayouts/slideLayout22.xml"/><Relationship Id="rId6" Type="http://schemas.openxmlformats.org/officeDocument/2006/relationships/image" Target="../media/image80.emf"/><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8.png"/><Relationship Id="rId10" Type="http://schemas.openxmlformats.org/officeDocument/2006/relationships/image" Target="../media/image84.png"/><Relationship Id="rId19" Type="http://schemas.openxmlformats.org/officeDocument/2006/relationships/image" Target="../media/image76.png"/><Relationship Id="rId4" Type="http://schemas.openxmlformats.org/officeDocument/2006/relationships/image" Target="../media/image78.emf"/><Relationship Id="rId9" Type="http://schemas.openxmlformats.org/officeDocument/2006/relationships/image" Target="../media/image83.png"/><Relationship Id="rId14" Type="http://schemas.openxmlformats.org/officeDocument/2006/relationships/image" Target="../media/image8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9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00.png"/><Relationship Id="rId18" Type="http://schemas.openxmlformats.org/officeDocument/2006/relationships/image" Target="../media/image103.png"/><Relationship Id="rId26" Type="http://schemas.openxmlformats.org/officeDocument/2006/relationships/image" Target="../media/image110.png"/><Relationship Id="rId3" Type="http://schemas.openxmlformats.org/officeDocument/2006/relationships/image" Target="../media/image88.png"/><Relationship Id="rId21" Type="http://schemas.openxmlformats.org/officeDocument/2006/relationships/image" Target="../media/image106.png"/><Relationship Id="rId7" Type="http://schemas.openxmlformats.org/officeDocument/2006/relationships/image" Target="../media/image96.png"/><Relationship Id="rId12" Type="http://schemas.openxmlformats.org/officeDocument/2006/relationships/image" Target="../media/image99.png"/><Relationship Id="rId17" Type="http://schemas.openxmlformats.org/officeDocument/2006/relationships/image" Target="../media/image102.png"/><Relationship Id="rId25" Type="http://schemas.openxmlformats.org/officeDocument/2006/relationships/image" Target="../media/image109.png"/><Relationship Id="rId2" Type="http://schemas.openxmlformats.org/officeDocument/2006/relationships/notesSlide" Target="../notesSlides/notesSlide36.xml"/><Relationship Id="rId16" Type="http://schemas.openxmlformats.org/officeDocument/2006/relationships/image" Target="../media/image86.png"/><Relationship Id="rId20" Type="http://schemas.openxmlformats.org/officeDocument/2006/relationships/image" Target="../media/image105.png"/><Relationship Id="rId1" Type="http://schemas.openxmlformats.org/officeDocument/2006/relationships/slideLayout" Target="../slideLayouts/slideLayout163.xml"/><Relationship Id="rId6" Type="http://schemas.microsoft.com/office/2007/relationships/hdphoto" Target="../media/hdphoto2.wdp"/><Relationship Id="rId11" Type="http://schemas.openxmlformats.org/officeDocument/2006/relationships/image" Target="../media/image98.png"/><Relationship Id="rId24" Type="http://schemas.openxmlformats.org/officeDocument/2006/relationships/image" Target="../media/image108.png"/><Relationship Id="rId5" Type="http://schemas.openxmlformats.org/officeDocument/2006/relationships/image" Target="../media/image95.png"/><Relationship Id="rId15" Type="http://schemas.openxmlformats.org/officeDocument/2006/relationships/image" Target="../media/image90.png"/><Relationship Id="rId23" Type="http://schemas.openxmlformats.org/officeDocument/2006/relationships/image" Target="../media/image107.png"/><Relationship Id="rId28" Type="http://schemas.openxmlformats.org/officeDocument/2006/relationships/image" Target="../media/image112.png"/><Relationship Id="rId10" Type="http://schemas.microsoft.com/office/2007/relationships/hdphoto" Target="../media/hdphoto4.wdp"/><Relationship Id="rId19" Type="http://schemas.openxmlformats.org/officeDocument/2006/relationships/image" Target="../media/image104.png"/><Relationship Id="rId4" Type="http://schemas.openxmlformats.org/officeDocument/2006/relationships/image" Target="../media/image63.png"/><Relationship Id="rId9" Type="http://schemas.openxmlformats.org/officeDocument/2006/relationships/image" Target="../media/image97.png"/><Relationship Id="rId14" Type="http://schemas.openxmlformats.org/officeDocument/2006/relationships/image" Target="../media/image101.png"/><Relationship Id="rId22" Type="http://schemas.openxmlformats.org/officeDocument/2006/relationships/image" Target="../media/image76.png"/><Relationship Id="rId27" Type="http://schemas.openxmlformats.org/officeDocument/2006/relationships/image" Target="../media/image111.png"/></Relationships>
</file>

<file path=ppt/slides/_rels/slide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7.xml"/><Relationship Id="rId1" Type="http://schemas.openxmlformats.org/officeDocument/2006/relationships/slideLayout" Target="../slideLayouts/slideLayout182.xml"/></Relationships>
</file>

<file path=ppt/slides/_rels/slide38.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19.png"/><Relationship Id="rId18" Type="http://schemas.openxmlformats.org/officeDocument/2006/relationships/image" Target="../media/image124.png"/><Relationship Id="rId3" Type="http://schemas.openxmlformats.org/officeDocument/2006/relationships/image" Target="../media/image114.png"/><Relationship Id="rId7" Type="http://schemas.openxmlformats.org/officeDocument/2006/relationships/image" Target="../media/image107.png"/><Relationship Id="rId12" Type="http://schemas.microsoft.com/office/2007/relationships/hdphoto" Target="../media/hdphoto5.wdp"/><Relationship Id="rId17" Type="http://schemas.openxmlformats.org/officeDocument/2006/relationships/image" Target="../media/image123.png"/><Relationship Id="rId2" Type="http://schemas.openxmlformats.org/officeDocument/2006/relationships/notesSlide" Target="../notesSlides/notesSlide38.xml"/><Relationship Id="rId16" Type="http://schemas.openxmlformats.org/officeDocument/2006/relationships/image" Target="../media/image122.jpg"/><Relationship Id="rId1" Type="http://schemas.openxmlformats.org/officeDocument/2006/relationships/slideLayout" Target="../slideLayouts/slideLayout204.xml"/><Relationship Id="rId6" Type="http://schemas.openxmlformats.org/officeDocument/2006/relationships/image" Target="../media/image101.png"/><Relationship Id="rId11" Type="http://schemas.openxmlformats.org/officeDocument/2006/relationships/image" Target="../media/image118.png"/><Relationship Id="rId5" Type="http://schemas.openxmlformats.org/officeDocument/2006/relationships/image" Target="../media/image116.png"/><Relationship Id="rId15" Type="http://schemas.openxmlformats.org/officeDocument/2006/relationships/image" Target="../media/image121.jpg"/><Relationship Id="rId10" Type="http://schemas.openxmlformats.org/officeDocument/2006/relationships/image" Target="../media/image53.png"/><Relationship Id="rId19" Type="http://schemas.openxmlformats.org/officeDocument/2006/relationships/image" Target="../media/image125.png"/><Relationship Id="rId4" Type="http://schemas.openxmlformats.org/officeDocument/2006/relationships/image" Target="../media/image115.png"/><Relationship Id="rId9" Type="http://schemas.openxmlformats.org/officeDocument/2006/relationships/image" Target="../media/image117.png"/><Relationship Id="rId14" Type="http://schemas.openxmlformats.org/officeDocument/2006/relationships/image" Target="../media/image1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5.xml"/></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5.xml"/></Relationships>
</file>

<file path=ppt/slides/_rels/slide42.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image" Target="../media/image126.emf"/><Relationship Id="rId7" Type="http://schemas.openxmlformats.org/officeDocument/2006/relationships/image" Target="../media/image130.emf"/><Relationship Id="rId2" Type="http://schemas.openxmlformats.org/officeDocument/2006/relationships/notesSlide" Target="../notesSlides/notesSlide42.xml"/><Relationship Id="rId1" Type="http://schemas.openxmlformats.org/officeDocument/2006/relationships/slideLayout" Target="../slideLayouts/slideLayout231.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43.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43.xml"/><Relationship Id="rId1" Type="http://schemas.openxmlformats.org/officeDocument/2006/relationships/slideLayout" Target="../slideLayouts/slideLayout253.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44.xml.rels><?xml version="1.0" encoding="UTF-8" standalone="yes"?>
<Relationships xmlns="http://schemas.openxmlformats.org/package/2006/relationships"><Relationship Id="rId8" Type="http://schemas.openxmlformats.org/officeDocument/2006/relationships/hyperlink" Target="https://channel9.msdn.com/Events/Build/2017" TargetMode="External"/><Relationship Id="rId3" Type="http://schemas.openxmlformats.org/officeDocument/2006/relationships/hyperlink" Target="http://aka.ms/logicapps-docs" TargetMode="External"/><Relationship Id="rId7" Type="http://schemas.openxmlformats.org/officeDocument/2006/relationships/hyperlink" Target="http://aka.ms/logicapps-wish" TargetMode="External"/><Relationship Id="rId2" Type="http://schemas.openxmlformats.org/officeDocument/2006/relationships/notesSlide" Target="../notesSlides/notesSlide44.xml"/><Relationship Id="rId1" Type="http://schemas.openxmlformats.org/officeDocument/2006/relationships/slideLayout" Target="../slideLayouts/slideLayout17.xml"/><Relationship Id="rId6" Type="http://schemas.openxmlformats.org/officeDocument/2006/relationships/hyperlink" Target="https://channel9.msdn.com/Blogs/Microsoft-Integration" TargetMode="External"/><Relationship Id="rId5" Type="http://schemas.openxmlformats.org/officeDocument/2006/relationships/hyperlink" Target="http://aka.ms/logicappslive" TargetMode="External"/><Relationship Id="rId4" Type="http://schemas.openxmlformats.org/officeDocument/2006/relationships/hyperlink" Target="http://aka.ms/logicappsblog" TargetMode="External"/><Relationship Id="rId9" Type="http://schemas.openxmlformats.org/officeDocument/2006/relationships/hyperlink" Target="http://microsoftvirtualacademy.com/"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7.xml"/><Relationship Id="rId1" Type="http://schemas.openxmlformats.org/officeDocument/2006/relationships/slideLayout" Target="../slideLayouts/slideLayout17.xml"/><Relationship Id="rId4" Type="http://schemas.openxmlformats.org/officeDocument/2006/relationships/image" Target="../media/image145.png"/></Relationships>
</file>

<file path=ppt/slides/_rels/slide4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8.xml"/><Relationship Id="rId1" Type="http://schemas.openxmlformats.org/officeDocument/2006/relationships/slideLayout" Target="../slideLayouts/slideLayout17.xml"/><Relationship Id="rId5" Type="http://schemas.openxmlformats.org/officeDocument/2006/relationships/image" Target="../media/image148.png"/><Relationship Id="rId4" Type="http://schemas.openxmlformats.org/officeDocument/2006/relationships/image" Target="../media/image147.png"/></Relationships>
</file>

<file path=ppt/slides/_rels/slide4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9.xml"/><Relationship Id="rId1" Type="http://schemas.openxmlformats.org/officeDocument/2006/relationships/slideLayout" Target="../slideLayouts/slideLayout17.xml"/><Relationship Id="rId5" Type="http://schemas.openxmlformats.org/officeDocument/2006/relationships/image" Target="../media/image151.png"/><Relationship Id="rId4" Type="http://schemas.openxmlformats.org/officeDocument/2006/relationships/image" Target="../media/image15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0.xml"/><Relationship Id="rId1" Type="http://schemas.openxmlformats.org/officeDocument/2006/relationships/slideLayout" Target="../slideLayouts/slideLayout17.xml"/><Relationship Id="rId5" Type="http://schemas.openxmlformats.org/officeDocument/2006/relationships/image" Target="../media/image153.png"/><Relationship Id="rId4" Type="http://schemas.openxmlformats.org/officeDocument/2006/relationships/customXml" Target="../ink/ink2.xml"/></Relationships>
</file>

<file path=ppt/slides/_rels/slide5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3.xml"/><Relationship Id="rId1" Type="http://schemas.openxmlformats.org/officeDocument/2006/relationships/slideLayout" Target="../slideLayouts/slideLayout22.xml"/><Relationship Id="rId4" Type="http://schemas.openxmlformats.org/officeDocument/2006/relationships/image" Target="../media/image155.PNG"/></Relationships>
</file>

<file path=ppt/slides/_rels/slide5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4.xml"/><Relationship Id="rId1" Type="http://schemas.openxmlformats.org/officeDocument/2006/relationships/slideLayout" Target="../slideLayouts/slideLayout22.xml"/><Relationship Id="rId4" Type="http://schemas.openxmlformats.org/officeDocument/2006/relationships/image" Target="../media/image155.PNG"/></Relationships>
</file>

<file path=ppt/slides/_rels/slide5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azure/architecture/best-practices/background-jobs#event-driven-triggers"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hyperlink" Target="https://docs.microsoft.com/en-us/azure/architecture/best-practices/background-jobs#schedule-driven-triggers"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9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9.xml"/></Relationships>
</file>

<file path=ppt/slides/_rels/slide6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7.png"/><Relationship Id="rId7" Type="http://schemas.openxmlformats.org/officeDocument/2006/relationships/diagramColors" Target="../diagrams/colors1.xml"/><Relationship Id="rId2" Type="http://schemas.openxmlformats.org/officeDocument/2006/relationships/notesSlide" Target="../notesSlides/notesSlide65.xml"/><Relationship Id="rId1" Type="http://schemas.openxmlformats.org/officeDocument/2006/relationships/slideLayout" Target="../slideLayouts/slideLayout24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57.png"/><Relationship Id="rId7" Type="http://schemas.openxmlformats.org/officeDocument/2006/relationships/diagramColors" Target="../diagrams/colors2.xml"/><Relationship Id="rId2" Type="http://schemas.openxmlformats.org/officeDocument/2006/relationships/notesSlide" Target="../notesSlides/notesSlide66.xml"/><Relationship Id="rId1" Type="http://schemas.openxmlformats.org/officeDocument/2006/relationships/slideLayout" Target="../slideLayouts/slideLayout24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19178"/>
            <a:ext cx="6402388" cy="2292474"/>
          </a:xfrm>
        </p:spPr>
        <p:txBody>
          <a:bodyPr/>
          <a:lstStyle/>
          <a:p>
            <a:r>
              <a:rPr lang="en-US" sz="4000" dirty="0"/>
              <a:t>Technical Deep Dive: Creating Apps for the Intelligent Cloud </a:t>
            </a:r>
            <a:br>
              <a:rPr lang="en-US" sz="4000" dirty="0"/>
            </a:br>
            <a:r>
              <a:rPr lang="en-US" sz="4000" dirty="0"/>
              <a:t>– </a:t>
            </a:r>
            <a:r>
              <a:rPr lang="en-US" sz="4000" dirty="0" err="1"/>
              <a:t>Serverless</a:t>
            </a:r>
            <a:r>
              <a:rPr lang="en-US" sz="4000" dirty="0"/>
              <a:t> code, Integration and background jobs</a:t>
            </a:r>
          </a:p>
        </p:txBody>
      </p:sp>
      <p:sp>
        <p:nvSpPr>
          <p:cNvPr id="5" name="Text Placeholder 4"/>
          <p:cNvSpPr>
            <a:spLocks noGrp="1"/>
          </p:cNvSpPr>
          <p:nvPr>
            <p:ph type="body" sz="quarter" idx="14"/>
          </p:nvPr>
        </p:nvSpPr>
        <p:spPr>
          <a:xfrm>
            <a:off x="274702" y="4228774"/>
            <a:ext cx="6402388" cy="1828800"/>
          </a:xfrm>
        </p:spPr>
        <p:txBody>
          <a:bodyPr vert="horz" wrap="square" lIns="146304" tIns="109728" rIns="146304" bIns="109728" rtlCol="0" anchor="t">
            <a:noAutofit/>
          </a:bodyPr>
          <a:lstStyle/>
          <a:p>
            <a:endParaRPr lang="en-US" dirty="0"/>
          </a:p>
          <a:p>
            <a:endParaRPr lang="en-US" dirty="0"/>
          </a:p>
          <a:p>
            <a:r>
              <a:rPr lang="en-US" sz="2800" dirty="0"/>
              <a:t>Henrique </a:t>
            </a:r>
            <a:r>
              <a:rPr lang="en-US" sz="2800" dirty="0" err="1"/>
              <a:t>Graça</a:t>
            </a:r>
            <a:endParaRPr lang="en-US" sz="2800" dirty="0"/>
          </a:p>
        </p:txBody>
      </p:sp>
    </p:spTree>
    <p:extLst>
      <p:ext uri="{BB962C8B-B14F-4D97-AF65-F5344CB8AC3E}">
        <p14:creationId xmlns:p14="http://schemas.microsoft.com/office/powerpoint/2010/main" val="84027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A3D8E5-F69A-4D99-A8A7-8F7258F67B64}"/>
              </a:ext>
            </a:extLst>
          </p:cNvPr>
          <p:cNvSpPr>
            <a:spLocks noGrp="1"/>
          </p:cNvSpPr>
          <p:nvPr>
            <p:ph type="body" sz="quarter" idx="10"/>
          </p:nvPr>
        </p:nvSpPr>
        <p:spPr>
          <a:xfrm>
            <a:off x="274638" y="1212850"/>
            <a:ext cx="11887200" cy="4339650"/>
          </a:xfrm>
        </p:spPr>
        <p:txBody>
          <a:bodyPr/>
          <a:lstStyle/>
          <a:p>
            <a:r>
              <a:rPr lang="en-IN"/>
              <a:t>Azure Portal</a:t>
            </a:r>
          </a:p>
          <a:p>
            <a:r>
              <a:rPr lang="en-IN"/>
              <a:t>Visual Studio</a:t>
            </a:r>
          </a:p>
          <a:p>
            <a:r>
              <a:rPr lang="en-IN"/>
              <a:t>VSTS – Build</a:t>
            </a:r>
          </a:p>
          <a:p>
            <a:r>
              <a:rPr lang="en-IN"/>
              <a:t>FTP</a:t>
            </a:r>
          </a:p>
          <a:p>
            <a:r>
              <a:rPr lang="en-IN"/>
              <a:t>Drag-n-Drop in KUDU</a:t>
            </a:r>
          </a:p>
          <a:p>
            <a:r>
              <a:rPr lang="en-IN"/>
              <a:t>Others…</a:t>
            </a:r>
          </a:p>
          <a:p>
            <a:endParaRPr lang="en-US"/>
          </a:p>
        </p:txBody>
      </p:sp>
      <p:sp>
        <p:nvSpPr>
          <p:cNvPr id="3" name="Title 2">
            <a:extLst>
              <a:ext uri="{FF2B5EF4-FFF2-40B4-BE49-F238E27FC236}">
                <a16:creationId xmlns:a16="http://schemas.microsoft.com/office/drawing/2014/main" id="{6A72DDFE-DA04-4A13-93AE-79A99393943D}"/>
              </a:ext>
            </a:extLst>
          </p:cNvPr>
          <p:cNvSpPr>
            <a:spLocks noGrp="1"/>
          </p:cNvSpPr>
          <p:nvPr>
            <p:ph type="title"/>
          </p:nvPr>
        </p:nvSpPr>
        <p:spPr/>
        <p:txBody>
          <a:bodyPr/>
          <a:lstStyle/>
          <a:p>
            <a:r>
              <a:rPr lang="en-IN"/>
              <a:t>Deployment Options</a:t>
            </a:r>
            <a:endParaRPr lang="en-US"/>
          </a:p>
        </p:txBody>
      </p:sp>
      <p:pic>
        <p:nvPicPr>
          <p:cNvPr id="4" name="Picture 3">
            <a:extLst>
              <a:ext uri="{FF2B5EF4-FFF2-40B4-BE49-F238E27FC236}">
                <a16:creationId xmlns:a16="http://schemas.microsoft.com/office/drawing/2014/main" id="{8AA11199-6AA1-497A-BA96-86571727D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2414" y="4080320"/>
            <a:ext cx="2014786" cy="2014786"/>
          </a:xfrm>
          <a:prstGeom prst="rect">
            <a:avLst/>
          </a:prstGeom>
        </p:spPr>
      </p:pic>
    </p:spTree>
    <p:extLst>
      <p:ext uri="{BB962C8B-B14F-4D97-AF65-F5344CB8AC3E}">
        <p14:creationId xmlns:p14="http://schemas.microsoft.com/office/powerpoint/2010/main" val="33206042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57CB5-CCFD-43BD-90FD-B7DA7F16DCFF}"/>
              </a:ext>
            </a:extLst>
          </p:cNvPr>
          <p:cNvSpPr>
            <a:spLocks noGrp="1"/>
          </p:cNvSpPr>
          <p:nvPr>
            <p:ph type="title"/>
          </p:nvPr>
        </p:nvSpPr>
        <p:spPr/>
        <p:txBody>
          <a:bodyPr/>
          <a:lstStyle/>
          <a:p>
            <a:r>
              <a:rPr lang="en-US"/>
              <a:t>Demo</a:t>
            </a:r>
          </a:p>
        </p:txBody>
      </p:sp>
    </p:spTree>
    <p:extLst>
      <p:ext uri="{BB962C8B-B14F-4D97-AF65-F5344CB8AC3E}">
        <p14:creationId xmlns:p14="http://schemas.microsoft.com/office/powerpoint/2010/main" val="5425011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835BE3-1AC2-4315-AD31-626DC865FB51}"/>
              </a:ext>
            </a:extLst>
          </p:cNvPr>
          <p:cNvSpPr>
            <a:spLocks noGrp="1"/>
          </p:cNvSpPr>
          <p:nvPr>
            <p:ph type="title"/>
          </p:nvPr>
        </p:nvSpPr>
        <p:spPr/>
        <p:txBody>
          <a:bodyPr/>
          <a:lstStyle/>
          <a:p>
            <a:r>
              <a:rPr lang="en-US"/>
              <a:t>Azure Functions</a:t>
            </a:r>
          </a:p>
        </p:txBody>
      </p:sp>
    </p:spTree>
    <p:extLst>
      <p:ext uri="{BB962C8B-B14F-4D97-AF65-F5344CB8AC3E}">
        <p14:creationId xmlns:p14="http://schemas.microsoft.com/office/powerpoint/2010/main" val="3272795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a:t>
            </a:r>
            <a:r>
              <a:rPr lang="en-US" err="1"/>
              <a:t>serverless</a:t>
            </a:r>
            <a:r>
              <a:rPr lang="en-US"/>
              <a:t>”</a:t>
            </a:r>
          </a:p>
        </p:txBody>
      </p:sp>
      <p:grpSp>
        <p:nvGrpSpPr>
          <p:cNvPr id="203" name="Group 202"/>
          <p:cNvGrpSpPr/>
          <p:nvPr/>
        </p:nvGrpSpPr>
        <p:grpSpPr>
          <a:xfrm>
            <a:off x="3937325" y="1212849"/>
            <a:ext cx="4275801" cy="5277340"/>
            <a:chOff x="4158354" y="1189176"/>
            <a:chExt cx="4192342" cy="5174332"/>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Event-driven scale</a:t>
              </a:r>
            </a:p>
          </p:txBody>
        </p:sp>
      </p:grpSp>
      <p:grpSp>
        <p:nvGrpSpPr>
          <p:cNvPr id="204" name="Group 203"/>
          <p:cNvGrpSpPr/>
          <p:nvPr/>
        </p:nvGrpSpPr>
        <p:grpSpPr>
          <a:xfrm>
            <a:off x="7719307" y="857386"/>
            <a:ext cx="4986727" cy="5632803"/>
            <a:chOff x="7567771" y="840651"/>
            <a:chExt cx="4889392" cy="5522857"/>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Sub-second billing</a:t>
              </a:r>
            </a:p>
          </p:txBody>
        </p:sp>
      </p:grpSp>
      <p:grpSp>
        <p:nvGrpSpPr>
          <p:cNvPr id="202" name="Group 201"/>
          <p:cNvGrpSpPr/>
          <p:nvPr/>
        </p:nvGrpSpPr>
        <p:grpSpPr>
          <a:xfrm>
            <a:off x="842613" y="795046"/>
            <a:ext cx="2611289" cy="5695143"/>
            <a:chOff x="825302" y="779528"/>
            <a:chExt cx="2560320" cy="5583980"/>
          </a:xfrm>
        </p:grpSpPr>
        <p:sp>
          <p:nvSpPr>
            <p:cNvPr id="60" name="TextBox 59"/>
            <p:cNvSpPr txBox="1"/>
            <p:nvPr/>
          </p:nvSpPr>
          <p:spPr>
            <a:xfrm>
              <a:off x="1300172" y="5446462"/>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2165473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How is it different</a:t>
            </a:r>
          </a:p>
        </p:txBody>
      </p:sp>
      <p:grpSp>
        <p:nvGrpSpPr>
          <p:cNvPr id="392" name="Group 391"/>
          <p:cNvGrpSpPr/>
          <p:nvPr/>
        </p:nvGrpSpPr>
        <p:grpSpPr>
          <a:xfrm>
            <a:off x="8704341" y="1212849"/>
            <a:ext cx="2811092" cy="2139704"/>
            <a:chOff x="8533578" y="1189176"/>
            <a:chExt cx="2756223" cy="2097939"/>
          </a:xfrm>
        </p:grpSpPr>
        <p:sp>
          <p:nvSpPr>
            <p:cNvPr id="11" name="TextBox 10"/>
            <p:cNvSpPr txBox="1"/>
            <p:nvPr/>
          </p:nvSpPr>
          <p:spPr>
            <a:xfrm>
              <a:off x="9037402" y="1189176"/>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Complex framework</a:t>
              </a:r>
            </a:p>
          </p:txBody>
        </p:sp>
        <p:pic>
          <p:nvPicPr>
            <p:cNvPr id="20" name="Picture 19"/>
            <p:cNvPicPr>
              <a:picLocks noChangeAspect="1"/>
            </p:cNvPicPr>
            <p:nvPr/>
          </p:nvPicPr>
          <p:blipFill>
            <a:blip r:embed="rId3"/>
            <a:stretch>
              <a:fillRect/>
            </a:stretch>
          </p:blipFill>
          <p:spPr>
            <a:xfrm>
              <a:off x="8533578" y="2125837"/>
              <a:ext cx="896991" cy="896991"/>
            </a:xfrm>
            <a:prstGeom prst="rect">
              <a:avLst/>
            </a:prstGeom>
          </p:spPr>
        </p:pic>
        <p:pic>
          <p:nvPicPr>
            <p:cNvPr id="21" name="Picture 20"/>
            <p:cNvPicPr>
              <a:picLocks noChangeAspect="1"/>
            </p:cNvPicPr>
            <p:nvPr/>
          </p:nvPicPr>
          <p:blipFill>
            <a:blip r:embed="rId3"/>
            <a:stretch>
              <a:fillRect/>
            </a:stretch>
          </p:blipFill>
          <p:spPr>
            <a:xfrm>
              <a:off x="9009455" y="2009194"/>
              <a:ext cx="896991" cy="896991"/>
            </a:xfrm>
            <a:prstGeom prst="rect">
              <a:avLst/>
            </a:prstGeom>
          </p:spPr>
        </p:pic>
        <p:pic>
          <p:nvPicPr>
            <p:cNvPr id="22" name="Picture 21"/>
            <p:cNvPicPr>
              <a:picLocks noChangeAspect="1"/>
            </p:cNvPicPr>
            <p:nvPr/>
          </p:nvPicPr>
          <p:blipFill>
            <a:blip r:embed="rId3"/>
            <a:stretch>
              <a:fillRect/>
            </a:stretch>
          </p:blipFill>
          <p:spPr>
            <a:xfrm>
              <a:off x="9472250" y="1885578"/>
              <a:ext cx="896991" cy="896991"/>
            </a:xfrm>
            <a:prstGeom prst="rect">
              <a:avLst/>
            </a:prstGeom>
          </p:spPr>
        </p:pic>
        <p:pic>
          <p:nvPicPr>
            <p:cNvPr id="23" name="Picture 22"/>
            <p:cNvPicPr>
              <a:picLocks noChangeAspect="1"/>
            </p:cNvPicPr>
            <p:nvPr/>
          </p:nvPicPr>
          <p:blipFill>
            <a:blip r:embed="rId3"/>
            <a:stretch>
              <a:fillRect/>
            </a:stretch>
          </p:blipFill>
          <p:spPr>
            <a:xfrm>
              <a:off x="9930015" y="2171700"/>
              <a:ext cx="896991" cy="896991"/>
            </a:xfrm>
            <a:prstGeom prst="rect">
              <a:avLst/>
            </a:prstGeom>
          </p:spPr>
        </p:pic>
        <p:pic>
          <p:nvPicPr>
            <p:cNvPr id="24" name="Picture 23"/>
            <p:cNvPicPr>
              <a:picLocks noChangeAspect="1"/>
            </p:cNvPicPr>
            <p:nvPr/>
          </p:nvPicPr>
          <p:blipFill>
            <a:blip r:embed="rId3"/>
            <a:stretch>
              <a:fillRect/>
            </a:stretch>
          </p:blipFill>
          <p:spPr>
            <a:xfrm>
              <a:off x="9930015" y="1772353"/>
              <a:ext cx="896991" cy="896991"/>
            </a:xfrm>
            <a:prstGeom prst="rect">
              <a:avLst/>
            </a:prstGeom>
          </p:spPr>
        </p:pic>
        <p:pic>
          <p:nvPicPr>
            <p:cNvPr id="25" name="Picture 24"/>
            <p:cNvPicPr>
              <a:picLocks noChangeAspect="1"/>
            </p:cNvPicPr>
            <p:nvPr/>
          </p:nvPicPr>
          <p:blipFill>
            <a:blip r:embed="rId3"/>
            <a:stretch>
              <a:fillRect/>
            </a:stretch>
          </p:blipFill>
          <p:spPr>
            <a:xfrm>
              <a:off x="10392810" y="2072830"/>
              <a:ext cx="896991" cy="896991"/>
            </a:xfrm>
            <a:prstGeom prst="rect">
              <a:avLst/>
            </a:prstGeom>
          </p:spPr>
        </p:pic>
        <p:pic>
          <p:nvPicPr>
            <p:cNvPr id="26" name="Picture 25"/>
            <p:cNvPicPr>
              <a:picLocks noChangeAspect="1"/>
            </p:cNvPicPr>
            <p:nvPr/>
          </p:nvPicPr>
          <p:blipFill>
            <a:blip r:embed="rId3"/>
            <a:stretch>
              <a:fillRect/>
            </a:stretch>
          </p:blipFill>
          <p:spPr>
            <a:xfrm>
              <a:off x="9481519" y="2288411"/>
              <a:ext cx="896991" cy="896991"/>
            </a:xfrm>
            <a:prstGeom prst="rect">
              <a:avLst/>
            </a:prstGeom>
          </p:spPr>
        </p:pic>
        <p:pic>
          <p:nvPicPr>
            <p:cNvPr id="27" name="Picture 26"/>
            <p:cNvPicPr>
              <a:picLocks noChangeAspect="1"/>
            </p:cNvPicPr>
            <p:nvPr/>
          </p:nvPicPr>
          <p:blipFill>
            <a:blip r:embed="rId3"/>
            <a:stretch>
              <a:fillRect/>
            </a:stretch>
          </p:blipFill>
          <p:spPr>
            <a:xfrm>
              <a:off x="9014089" y="2390124"/>
              <a:ext cx="896991" cy="896991"/>
            </a:xfrm>
            <a:prstGeom prst="rect">
              <a:avLst/>
            </a:prstGeom>
          </p:spPr>
        </p:pic>
      </p:grpSp>
      <p:grpSp>
        <p:nvGrpSpPr>
          <p:cNvPr id="393" name="Group 392"/>
          <p:cNvGrpSpPr/>
          <p:nvPr/>
        </p:nvGrpSpPr>
        <p:grpSpPr>
          <a:xfrm>
            <a:off x="8578566" y="3173643"/>
            <a:ext cx="3118380" cy="3316545"/>
            <a:chOff x="8410258" y="3111698"/>
            <a:chExt cx="3057513" cy="3251810"/>
          </a:xfrm>
        </p:grpSpPr>
        <p:sp>
          <p:nvSpPr>
            <p:cNvPr id="8" name="TextBox 7"/>
            <p:cNvSpPr txBox="1"/>
            <p:nvPr/>
          </p:nvSpPr>
          <p:spPr>
            <a:xfrm>
              <a:off x="9037402" y="5446462"/>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Micro-functionality</a:t>
              </a:r>
            </a:p>
          </p:txBody>
        </p:sp>
        <p:cxnSp>
          <p:nvCxnSpPr>
            <p:cNvPr id="13" name="Straight Arrow Connector 12"/>
            <p:cNvCxnSpPr/>
            <p:nvPr/>
          </p:nvCxnSpPr>
          <p:spPr>
            <a:xfrm>
              <a:off x="9879064" y="3111698"/>
              <a:ext cx="38925" cy="1680861"/>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430569" y="4699040"/>
              <a:ext cx="896991" cy="896991"/>
            </a:xfrm>
            <a:prstGeom prst="rect">
              <a:avLst/>
            </a:prstGeom>
          </p:spPr>
        </p:pic>
        <p:pic>
          <p:nvPicPr>
            <p:cNvPr id="30" name="Picture 29"/>
            <p:cNvPicPr>
              <a:picLocks noChangeAspect="1"/>
            </p:cNvPicPr>
            <p:nvPr/>
          </p:nvPicPr>
          <p:blipFill>
            <a:blip r:embed="rId3"/>
            <a:stretch>
              <a:fillRect/>
            </a:stretch>
          </p:blipFill>
          <p:spPr>
            <a:xfrm>
              <a:off x="10570780" y="4699040"/>
              <a:ext cx="896991" cy="896991"/>
            </a:xfrm>
            <a:prstGeom prst="rect">
              <a:avLst/>
            </a:prstGeom>
          </p:spPr>
        </p:pic>
        <p:pic>
          <p:nvPicPr>
            <p:cNvPr id="31" name="Picture 30"/>
            <p:cNvPicPr>
              <a:picLocks noChangeAspect="1"/>
            </p:cNvPicPr>
            <p:nvPr/>
          </p:nvPicPr>
          <p:blipFill>
            <a:blip r:embed="rId3"/>
            <a:stretch>
              <a:fillRect/>
            </a:stretch>
          </p:blipFill>
          <p:spPr>
            <a:xfrm>
              <a:off x="8410258" y="4699040"/>
              <a:ext cx="896991" cy="896991"/>
            </a:xfrm>
            <a:prstGeom prst="rect">
              <a:avLst/>
            </a:prstGeom>
          </p:spPr>
        </p:pic>
      </p:grpSp>
      <p:sp>
        <p:nvSpPr>
          <p:cNvPr id="63" name="AutoShape 29"/>
          <p:cNvSpPr>
            <a:spLocks noChangeAspect="1" noChangeArrowheads="1" noTextEdit="1"/>
          </p:cNvSpPr>
          <p:nvPr/>
        </p:nvSpPr>
        <p:spPr bwMode="auto">
          <a:xfrm>
            <a:off x="7756385" y="1512241"/>
            <a:ext cx="811171" cy="80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394" name="Group 393"/>
          <p:cNvGrpSpPr/>
          <p:nvPr/>
        </p:nvGrpSpPr>
        <p:grpSpPr>
          <a:xfrm>
            <a:off x="5588216" y="3173643"/>
            <a:ext cx="1865207" cy="3316545"/>
            <a:chOff x="5478276" y="3111698"/>
            <a:chExt cx="1828800" cy="3251810"/>
          </a:xfrm>
        </p:grpSpPr>
        <p:cxnSp>
          <p:nvCxnSpPr>
            <p:cNvPr id="12" name="Straight Arrow Connector 11"/>
            <p:cNvCxnSpPr/>
            <p:nvPr/>
          </p:nvCxnSpPr>
          <p:spPr>
            <a:xfrm>
              <a:off x="6392676" y="3111698"/>
              <a:ext cx="0" cy="1045965"/>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0" name="Group 389"/>
            <p:cNvGrpSpPr/>
            <p:nvPr/>
          </p:nvGrpSpPr>
          <p:grpSpPr>
            <a:xfrm>
              <a:off x="5478276" y="4157663"/>
              <a:ext cx="1828800" cy="2205845"/>
              <a:chOff x="5478276" y="4157663"/>
              <a:chExt cx="1828800" cy="2205845"/>
            </a:xfrm>
          </p:grpSpPr>
          <p:sp>
            <p:nvSpPr>
              <p:cNvPr id="7" name="TextBox 6"/>
              <p:cNvSpPr txBox="1"/>
              <p:nvPr/>
            </p:nvSpPr>
            <p:spPr>
              <a:xfrm>
                <a:off x="5478276" y="5446462"/>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Outside </a:t>
                </a:r>
                <a:br>
                  <a:rPr lang="en-US" sz="2244">
                    <a:solidFill>
                      <a:schemeClr val="tx2"/>
                    </a:solidFill>
                    <a:latin typeface="+mj-lt"/>
                    <a:cs typeface="Segoe UI"/>
                  </a:rPr>
                </a:br>
                <a:r>
                  <a:rPr lang="en-US" sz="2244">
                    <a:solidFill>
                      <a:schemeClr val="tx2"/>
                    </a:solidFill>
                    <a:latin typeface="+mj-lt"/>
                    <a:cs typeface="Segoe UI"/>
                  </a:rPr>
                  <a:t>client app</a:t>
                </a:r>
              </a:p>
            </p:txBody>
          </p:sp>
          <p:sp>
            <p:nvSpPr>
              <p:cNvPr id="99" name="Freeform 66"/>
              <p:cNvSpPr>
                <a:spLocks noEditPoints="1"/>
              </p:cNvSpPr>
              <p:nvPr/>
            </p:nvSpPr>
            <p:spPr bwMode="auto">
              <a:xfrm>
                <a:off x="6516688" y="4418013"/>
                <a:ext cx="444500" cy="442913"/>
              </a:xfrm>
              <a:custGeom>
                <a:avLst/>
                <a:gdLst>
                  <a:gd name="T0" fmla="*/ 129 w 259"/>
                  <a:gd name="T1" fmla="*/ 259 h 259"/>
                  <a:gd name="T2" fmla="*/ 0 w 259"/>
                  <a:gd name="T3" fmla="*/ 129 h 259"/>
                  <a:gd name="T4" fmla="*/ 129 w 259"/>
                  <a:gd name="T5" fmla="*/ 0 h 259"/>
                  <a:gd name="T6" fmla="*/ 259 w 259"/>
                  <a:gd name="T7" fmla="*/ 129 h 259"/>
                  <a:gd name="T8" fmla="*/ 129 w 259"/>
                  <a:gd name="T9" fmla="*/ 259 h 259"/>
                  <a:gd name="T10" fmla="*/ 129 w 259"/>
                  <a:gd name="T11" fmla="*/ 19 h 259"/>
                  <a:gd name="T12" fmla="*/ 19 w 259"/>
                  <a:gd name="T13" fmla="*/ 129 h 259"/>
                  <a:gd name="T14" fmla="*/ 129 w 259"/>
                  <a:gd name="T15" fmla="*/ 239 h 259"/>
                  <a:gd name="T16" fmla="*/ 239 w 259"/>
                  <a:gd name="T17" fmla="*/ 129 h 259"/>
                  <a:gd name="T18" fmla="*/ 129 w 259"/>
                  <a:gd name="T19" fmla="*/ 1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59">
                    <a:moveTo>
                      <a:pt x="129" y="259"/>
                    </a:moveTo>
                    <a:cubicBezTo>
                      <a:pt x="58" y="259"/>
                      <a:pt x="0" y="201"/>
                      <a:pt x="0" y="129"/>
                    </a:cubicBezTo>
                    <a:cubicBezTo>
                      <a:pt x="0" y="58"/>
                      <a:pt x="58" y="0"/>
                      <a:pt x="129" y="0"/>
                    </a:cubicBezTo>
                    <a:cubicBezTo>
                      <a:pt x="201" y="0"/>
                      <a:pt x="259" y="58"/>
                      <a:pt x="259" y="129"/>
                    </a:cubicBezTo>
                    <a:cubicBezTo>
                      <a:pt x="259" y="201"/>
                      <a:pt x="201" y="259"/>
                      <a:pt x="129" y="259"/>
                    </a:cubicBezTo>
                    <a:close/>
                    <a:moveTo>
                      <a:pt x="129" y="19"/>
                    </a:moveTo>
                    <a:cubicBezTo>
                      <a:pt x="69" y="19"/>
                      <a:pt x="19" y="69"/>
                      <a:pt x="19" y="129"/>
                    </a:cubicBezTo>
                    <a:cubicBezTo>
                      <a:pt x="19" y="190"/>
                      <a:pt x="69" y="239"/>
                      <a:pt x="129" y="239"/>
                    </a:cubicBezTo>
                    <a:cubicBezTo>
                      <a:pt x="190" y="239"/>
                      <a:pt x="239" y="190"/>
                      <a:pt x="239" y="129"/>
                    </a:cubicBezTo>
                    <a:cubicBezTo>
                      <a:pt x="239" y="69"/>
                      <a:pt x="190" y="19"/>
                      <a:pt x="129" y="1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0" name="Freeform 67"/>
              <p:cNvSpPr>
                <a:spLocks noEditPoints="1"/>
              </p:cNvSpPr>
              <p:nvPr/>
            </p:nvSpPr>
            <p:spPr bwMode="auto">
              <a:xfrm>
                <a:off x="6415088" y="4314826"/>
                <a:ext cx="647700" cy="649288"/>
              </a:xfrm>
              <a:custGeom>
                <a:avLst/>
                <a:gdLst>
                  <a:gd name="T0" fmla="*/ 189 w 379"/>
                  <a:gd name="T1" fmla="*/ 379 h 379"/>
                  <a:gd name="T2" fmla="*/ 0 w 379"/>
                  <a:gd name="T3" fmla="*/ 189 h 379"/>
                  <a:gd name="T4" fmla="*/ 189 w 379"/>
                  <a:gd name="T5" fmla="*/ 0 h 379"/>
                  <a:gd name="T6" fmla="*/ 379 w 379"/>
                  <a:gd name="T7" fmla="*/ 189 h 379"/>
                  <a:gd name="T8" fmla="*/ 189 w 379"/>
                  <a:gd name="T9" fmla="*/ 379 h 379"/>
                  <a:gd name="T10" fmla="*/ 189 w 379"/>
                  <a:gd name="T11" fmla="*/ 11 h 379"/>
                  <a:gd name="T12" fmla="*/ 11 w 379"/>
                  <a:gd name="T13" fmla="*/ 189 h 379"/>
                  <a:gd name="T14" fmla="*/ 189 w 379"/>
                  <a:gd name="T15" fmla="*/ 367 h 379"/>
                  <a:gd name="T16" fmla="*/ 367 w 379"/>
                  <a:gd name="T17" fmla="*/ 189 h 379"/>
                  <a:gd name="T18" fmla="*/ 189 w 379"/>
                  <a:gd name="T19" fmla="*/ 1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379">
                    <a:moveTo>
                      <a:pt x="189" y="379"/>
                    </a:moveTo>
                    <a:cubicBezTo>
                      <a:pt x="85" y="379"/>
                      <a:pt x="0" y="294"/>
                      <a:pt x="0" y="189"/>
                    </a:cubicBezTo>
                    <a:cubicBezTo>
                      <a:pt x="0" y="85"/>
                      <a:pt x="85" y="0"/>
                      <a:pt x="189" y="0"/>
                    </a:cubicBezTo>
                    <a:cubicBezTo>
                      <a:pt x="294" y="0"/>
                      <a:pt x="379" y="85"/>
                      <a:pt x="379" y="189"/>
                    </a:cubicBezTo>
                    <a:cubicBezTo>
                      <a:pt x="379" y="294"/>
                      <a:pt x="294" y="379"/>
                      <a:pt x="189" y="379"/>
                    </a:cubicBezTo>
                    <a:close/>
                    <a:moveTo>
                      <a:pt x="189" y="11"/>
                    </a:moveTo>
                    <a:cubicBezTo>
                      <a:pt x="91" y="11"/>
                      <a:pt x="11" y="91"/>
                      <a:pt x="11" y="189"/>
                    </a:cubicBezTo>
                    <a:cubicBezTo>
                      <a:pt x="11" y="288"/>
                      <a:pt x="91" y="367"/>
                      <a:pt x="189" y="367"/>
                    </a:cubicBezTo>
                    <a:cubicBezTo>
                      <a:pt x="287" y="367"/>
                      <a:pt x="367" y="288"/>
                      <a:pt x="367" y="189"/>
                    </a:cubicBezTo>
                    <a:cubicBezTo>
                      <a:pt x="367" y="91"/>
                      <a:pt x="287" y="11"/>
                      <a:pt x="189" y="1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1" name="Freeform 68"/>
              <p:cNvSpPr>
                <a:spLocks noEditPoints="1"/>
              </p:cNvSpPr>
              <p:nvPr/>
            </p:nvSpPr>
            <p:spPr bwMode="auto">
              <a:xfrm>
                <a:off x="6256338" y="4157663"/>
                <a:ext cx="963613" cy="962025"/>
              </a:xfrm>
              <a:custGeom>
                <a:avLst/>
                <a:gdLst>
                  <a:gd name="T0" fmla="*/ 281 w 562"/>
                  <a:gd name="T1" fmla="*/ 561 h 561"/>
                  <a:gd name="T2" fmla="*/ 0 w 562"/>
                  <a:gd name="T3" fmla="*/ 280 h 561"/>
                  <a:gd name="T4" fmla="*/ 281 w 562"/>
                  <a:gd name="T5" fmla="*/ 0 h 561"/>
                  <a:gd name="T6" fmla="*/ 562 w 562"/>
                  <a:gd name="T7" fmla="*/ 280 h 561"/>
                  <a:gd name="T8" fmla="*/ 281 w 562"/>
                  <a:gd name="T9" fmla="*/ 561 h 561"/>
                  <a:gd name="T10" fmla="*/ 281 w 562"/>
                  <a:gd name="T11" fmla="*/ 3 h 561"/>
                  <a:gd name="T12" fmla="*/ 4 w 562"/>
                  <a:gd name="T13" fmla="*/ 280 h 561"/>
                  <a:gd name="T14" fmla="*/ 281 w 562"/>
                  <a:gd name="T15" fmla="*/ 557 h 561"/>
                  <a:gd name="T16" fmla="*/ 558 w 562"/>
                  <a:gd name="T17" fmla="*/ 280 h 561"/>
                  <a:gd name="T18" fmla="*/ 281 w 562"/>
                  <a:gd name="T19" fmla="*/ 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 h="561">
                    <a:moveTo>
                      <a:pt x="281" y="561"/>
                    </a:moveTo>
                    <a:cubicBezTo>
                      <a:pt x="126" y="561"/>
                      <a:pt x="0" y="435"/>
                      <a:pt x="0" y="280"/>
                    </a:cubicBezTo>
                    <a:cubicBezTo>
                      <a:pt x="0" y="126"/>
                      <a:pt x="126" y="0"/>
                      <a:pt x="281" y="0"/>
                    </a:cubicBezTo>
                    <a:cubicBezTo>
                      <a:pt x="436" y="0"/>
                      <a:pt x="562" y="126"/>
                      <a:pt x="562" y="280"/>
                    </a:cubicBezTo>
                    <a:cubicBezTo>
                      <a:pt x="562" y="435"/>
                      <a:pt x="436" y="561"/>
                      <a:pt x="281" y="561"/>
                    </a:cubicBezTo>
                    <a:close/>
                    <a:moveTo>
                      <a:pt x="281" y="3"/>
                    </a:moveTo>
                    <a:cubicBezTo>
                      <a:pt x="129" y="3"/>
                      <a:pt x="4" y="128"/>
                      <a:pt x="4" y="280"/>
                    </a:cubicBezTo>
                    <a:cubicBezTo>
                      <a:pt x="4" y="433"/>
                      <a:pt x="129" y="557"/>
                      <a:pt x="281" y="557"/>
                    </a:cubicBezTo>
                    <a:cubicBezTo>
                      <a:pt x="434" y="557"/>
                      <a:pt x="558" y="433"/>
                      <a:pt x="558" y="280"/>
                    </a:cubicBezTo>
                    <a:cubicBezTo>
                      <a:pt x="558" y="128"/>
                      <a:pt x="434" y="3"/>
                      <a:pt x="281" y="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2" name="Freeform 69"/>
              <p:cNvSpPr>
                <a:spLocks/>
              </p:cNvSpPr>
              <p:nvPr/>
            </p:nvSpPr>
            <p:spPr bwMode="auto">
              <a:xfrm>
                <a:off x="6227763" y="4667251"/>
                <a:ext cx="549275" cy="717550"/>
              </a:xfrm>
              <a:custGeom>
                <a:avLst/>
                <a:gdLst>
                  <a:gd name="T0" fmla="*/ 321 w 321"/>
                  <a:gd name="T1" fmla="*/ 5 h 418"/>
                  <a:gd name="T2" fmla="*/ 275 w 321"/>
                  <a:gd name="T3" fmla="*/ 5 h 418"/>
                  <a:gd name="T4" fmla="*/ 244 w 321"/>
                  <a:gd name="T5" fmla="*/ 138 h 418"/>
                  <a:gd name="T6" fmla="*/ 244 w 321"/>
                  <a:gd name="T7" fmla="*/ 15 h 418"/>
                  <a:gd name="T8" fmla="*/ 228 w 321"/>
                  <a:gd name="T9" fmla="*/ 0 h 418"/>
                  <a:gd name="T10" fmla="*/ 15 w 321"/>
                  <a:gd name="T11" fmla="*/ 0 h 418"/>
                  <a:gd name="T12" fmla="*/ 0 w 321"/>
                  <a:gd name="T13" fmla="*/ 15 h 418"/>
                  <a:gd name="T14" fmla="*/ 0 w 321"/>
                  <a:gd name="T15" fmla="*/ 402 h 418"/>
                  <a:gd name="T16" fmla="*/ 15 w 321"/>
                  <a:gd name="T17" fmla="*/ 418 h 418"/>
                  <a:gd name="T18" fmla="*/ 228 w 321"/>
                  <a:gd name="T19" fmla="*/ 418 h 418"/>
                  <a:gd name="T20" fmla="*/ 244 w 321"/>
                  <a:gd name="T21" fmla="*/ 402 h 418"/>
                  <a:gd name="T22" fmla="*/ 244 w 321"/>
                  <a:gd name="T23" fmla="*/ 222 h 418"/>
                  <a:gd name="T24" fmla="*/ 321 w 321"/>
                  <a:gd name="T25" fmla="*/ 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1" h="418">
                    <a:moveTo>
                      <a:pt x="321" y="5"/>
                    </a:moveTo>
                    <a:cubicBezTo>
                      <a:pt x="275" y="5"/>
                      <a:pt x="275" y="5"/>
                      <a:pt x="275" y="5"/>
                    </a:cubicBezTo>
                    <a:cubicBezTo>
                      <a:pt x="275" y="53"/>
                      <a:pt x="264" y="98"/>
                      <a:pt x="244" y="138"/>
                    </a:cubicBezTo>
                    <a:cubicBezTo>
                      <a:pt x="244" y="15"/>
                      <a:pt x="244" y="15"/>
                      <a:pt x="244" y="15"/>
                    </a:cubicBezTo>
                    <a:cubicBezTo>
                      <a:pt x="244" y="7"/>
                      <a:pt x="237" y="0"/>
                      <a:pt x="228" y="0"/>
                    </a:cubicBezTo>
                    <a:cubicBezTo>
                      <a:pt x="15" y="0"/>
                      <a:pt x="15" y="0"/>
                      <a:pt x="15" y="0"/>
                    </a:cubicBezTo>
                    <a:cubicBezTo>
                      <a:pt x="7" y="0"/>
                      <a:pt x="0" y="7"/>
                      <a:pt x="0" y="15"/>
                    </a:cubicBezTo>
                    <a:cubicBezTo>
                      <a:pt x="0" y="402"/>
                      <a:pt x="0" y="402"/>
                      <a:pt x="0" y="402"/>
                    </a:cubicBezTo>
                    <a:cubicBezTo>
                      <a:pt x="0" y="411"/>
                      <a:pt x="7" y="418"/>
                      <a:pt x="15" y="418"/>
                    </a:cubicBezTo>
                    <a:cubicBezTo>
                      <a:pt x="228" y="418"/>
                      <a:pt x="228" y="418"/>
                      <a:pt x="228" y="418"/>
                    </a:cubicBezTo>
                    <a:cubicBezTo>
                      <a:pt x="237" y="418"/>
                      <a:pt x="244" y="411"/>
                      <a:pt x="244" y="402"/>
                    </a:cubicBezTo>
                    <a:cubicBezTo>
                      <a:pt x="244" y="222"/>
                      <a:pt x="244" y="222"/>
                      <a:pt x="244" y="222"/>
                    </a:cubicBezTo>
                    <a:cubicBezTo>
                      <a:pt x="292" y="163"/>
                      <a:pt x="321" y="88"/>
                      <a:pt x="321"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3" name="Rectangle 70"/>
              <p:cNvSpPr>
                <a:spLocks noChangeArrowheads="1"/>
              </p:cNvSpPr>
              <p:nvPr/>
            </p:nvSpPr>
            <p:spPr bwMode="auto">
              <a:xfrm>
                <a:off x="6267450" y="4706938"/>
                <a:ext cx="336550"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4" name="Rectangle 71"/>
              <p:cNvSpPr>
                <a:spLocks noChangeArrowheads="1"/>
              </p:cNvSpPr>
              <p:nvPr/>
            </p:nvSpPr>
            <p:spPr bwMode="auto">
              <a:xfrm>
                <a:off x="6300788" y="4773613"/>
                <a:ext cx="173038" cy="17462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5" name="Rectangle 72"/>
              <p:cNvSpPr>
                <a:spLocks noChangeArrowheads="1"/>
              </p:cNvSpPr>
              <p:nvPr/>
            </p:nvSpPr>
            <p:spPr bwMode="auto">
              <a:xfrm>
                <a:off x="6492875" y="4872038"/>
                <a:ext cx="79375" cy="7620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6" name="Rectangle 73"/>
              <p:cNvSpPr>
                <a:spLocks noChangeArrowheads="1"/>
              </p:cNvSpPr>
              <p:nvPr/>
            </p:nvSpPr>
            <p:spPr bwMode="auto">
              <a:xfrm>
                <a:off x="6492875" y="4773613"/>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7" name="Rectangle 74"/>
              <p:cNvSpPr>
                <a:spLocks noChangeArrowheads="1"/>
              </p:cNvSpPr>
              <p:nvPr/>
            </p:nvSpPr>
            <p:spPr bwMode="auto">
              <a:xfrm>
                <a:off x="6492875" y="5064126"/>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Rectangle 75"/>
              <p:cNvSpPr>
                <a:spLocks noChangeArrowheads="1"/>
              </p:cNvSpPr>
              <p:nvPr/>
            </p:nvSpPr>
            <p:spPr bwMode="auto">
              <a:xfrm>
                <a:off x="6397625" y="5064126"/>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9" name="Rectangle 76"/>
              <p:cNvSpPr>
                <a:spLocks noChangeArrowheads="1"/>
              </p:cNvSpPr>
              <p:nvPr/>
            </p:nvSpPr>
            <p:spPr bwMode="auto">
              <a:xfrm>
                <a:off x="6300788" y="5064126"/>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0" name="Rectangle 77"/>
              <p:cNvSpPr>
                <a:spLocks noChangeArrowheads="1"/>
              </p:cNvSpPr>
              <p:nvPr/>
            </p:nvSpPr>
            <p:spPr bwMode="auto">
              <a:xfrm>
                <a:off x="6300788" y="4967288"/>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1" name="Rectangle 78"/>
              <p:cNvSpPr>
                <a:spLocks noChangeArrowheads="1"/>
              </p:cNvSpPr>
              <p:nvPr/>
            </p:nvSpPr>
            <p:spPr bwMode="auto">
              <a:xfrm>
                <a:off x="6397625" y="4967288"/>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2" name="Rectangle 79"/>
              <p:cNvSpPr>
                <a:spLocks noChangeArrowheads="1"/>
              </p:cNvSpPr>
              <p:nvPr/>
            </p:nvSpPr>
            <p:spPr bwMode="auto">
              <a:xfrm>
                <a:off x="6492875" y="4967288"/>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3" name="Rectangle 80"/>
              <p:cNvSpPr>
                <a:spLocks noChangeArrowheads="1"/>
              </p:cNvSpPr>
              <p:nvPr/>
            </p:nvSpPr>
            <p:spPr bwMode="auto">
              <a:xfrm>
                <a:off x="6492875" y="5159376"/>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4" name="Rectangle 81"/>
              <p:cNvSpPr>
                <a:spLocks noChangeArrowheads="1"/>
              </p:cNvSpPr>
              <p:nvPr/>
            </p:nvSpPr>
            <p:spPr bwMode="auto">
              <a:xfrm>
                <a:off x="6397625" y="5159376"/>
                <a:ext cx="76200"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5" name="Rectangle 82"/>
              <p:cNvSpPr>
                <a:spLocks noChangeArrowheads="1"/>
              </p:cNvSpPr>
              <p:nvPr/>
            </p:nvSpPr>
            <p:spPr bwMode="auto">
              <a:xfrm>
                <a:off x="6300788" y="5159376"/>
                <a:ext cx="77788"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7" name="Freeform 84"/>
              <p:cNvSpPr>
                <a:spLocks/>
              </p:cNvSpPr>
              <p:nvPr/>
            </p:nvSpPr>
            <p:spPr bwMode="auto">
              <a:xfrm>
                <a:off x="6318250" y="5384801"/>
                <a:ext cx="90488" cy="44450"/>
              </a:xfrm>
              <a:custGeom>
                <a:avLst/>
                <a:gdLst>
                  <a:gd name="T0" fmla="*/ 27 w 53"/>
                  <a:gd name="T1" fmla="*/ 0 h 26"/>
                  <a:gd name="T2" fmla="*/ 53 w 53"/>
                  <a:gd name="T3" fmla="*/ 26 h 26"/>
                  <a:gd name="T4" fmla="*/ 0 w 53"/>
                  <a:gd name="T5" fmla="*/ 26 h 26"/>
                  <a:gd name="T6" fmla="*/ 27 w 53"/>
                  <a:gd name="T7" fmla="*/ 0 h 26"/>
                </a:gdLst>
                <a:ahLst/>
                <a:cxnLst>
                  <a:cxn ang="0">
                    <a:pos x="T0" y="T1"/>
                  </a:cxn>
                  <a:cxn ang="0">
                    <a:pos x="T2" y="T3"/>
                  </a:cxn>
                  <a:cxn ang="0">
                    <a:pos x="T4" y="T5"/>
                  </a:cxn>
                  <a:cxn ang="0">
                    <a:pos x="T6" y="T7"/>
                  </a:cxn>
                </a:cxnLst>
                <a:rect l="0" t="0" r="r" b="b"/>
                <a:pathLst>
                  <a:path w="53" h="26">
                    <a:moveTo>
                      <a:pt x="27" y="0"/>
                    </a:moveTo>
                    <a:cubicBezTo>
                      <a:pt x="42" y="0"/>
                      <a:pt x="53" y="12"/>
                      <a:pt x="53" y="26"/>
                    </a:cubicBezTo>
                    <a:cubicBezTo>
                      <a:pt x="0" y="26"/>
                      <a:pt x="0" y="26"/>
                      <a:pt x="0" y="26"/>
                    </a:cubicBezTo>
                    <a:cubicBezTo>
                      <a:pt x="0" y="12"/>
                      <a:pt x="12" y="0"/>
                      <a:pt x="2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8" name="Freeform 85"/>
              <p:cNvSpPr>
                <a:spLocks/>
              </p:cNvSpPr>
              <p:nvPr/>
            </p:nvSpPr>
            <p:spPr bwMode="auto">
              <a:xfrm>
                <a:off x="6462713" y="5384801"/>
                <a:ext cx="90488" cy="44450"/>
              </a:xfrm>
              <a:custGeom>
                <a:avLst/>
                <a:gdLst>
                  <a:gd name="T0" fmla="*/ 26 w 53"/>
                  <a:gd name="T1" fmla="*/ 0 h 26"/>
                  <a:gd name="T2" fmla="*/ 53 w 53"/>
                  <a:gd name="T3" fmla="*/ 26 h 26"/>
                  <a:gd name="T4" fmla="*/ 0 w 53"/>
                  <a:gd name="T5" fmla="*/ 26 h 26"/>
                  <a:gd name="T6" fmla="*/ 26 w 53"/>
                  <a:gd name="T7" fmla="*/ 0 h 26"/>
                </a:gdLst>
                <a:ahLst/>
                <a:cxnLst>
                  <a:cxn ang="0">
                    <a:pos x="T0" y="T1"/>
                  </a:cxn>
                  <a:cxn ang="0">
                    <a:pos x="T2" y="T3"/>
                  </a:cxn>
                  <a:cxn ang="0">
                    <a:pos x="T4" y="T5"/>
                  </a:cxn>
                  <a:cxn ang="0">
                    <a:pos x="T6" y="T7"/>
                  </a:cxn>
                </a:cxnLst>
                <a:rect l="0" t="0" r="r" b="b"/>
                <a:pathLst>
                  <a:path w="53" h="26">
                    <a:moveTo>
                      <a:pt x="26" y="0"/>
                    </a:moveTo>
                    <a:cubicBezTo>
                      <a:pt x="41" y="0"/>
                      <a:pt x="53" y="12"/>
                      <a:pt x="53" y="26"/>
                    </a:cubicBezTo>
                    <a:cubicBezTo>
                      <a:pt x="0" y="26"/>
                      <a:pt x="0" y="26"/>
                      <a:pt x="0" y="26"/>
                    </a:cubicBezTo>
                    <a:cubicBezTo>
                      <a:pt x="0" y="12"/>
                      <a:pt x="12" y="0"/>
                      <a:pt x="2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22" name="Group 121"/>
              <p:cNvGrpSpPr/>
              <p:nvPr/>
            </p:nvGrpSpPr>
            <p:grpSpPr>
              <a:xfrm>
                <a:off x="6617084" y="4283578"/>
                <a:ext cx="274254" cy="380499"/>
                <a:chOff x="7704138" y="1800225"/>
                <a:chExt cx="176212" cy="244476"/>
              </a:xfrm>
            </p:grpSpPr>
            <p:sp>
              <p:nvSpPr>
                <p:cNvPr id="123"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4"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5"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6"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7"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8"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9"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0"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1"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2"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3"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4"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grpSp>
      <p:grpSp>
        <p:nvGrpSpPr>
          <p:cNvPr id="391" name="Group 390"/>
          <p:cNvGrpSpPr/>
          <p:nvPr/>
        </p:nvGrpSpPr>
        <p:grpSpPr>
          <a:xfrm>
            <a:off x="5588216" y="1212849"/>
            <a:ext cx="1865207" cy="1835344"/>
            <a:chOff x="5478276" y="1189176"/>
            <a:chExt cx="1828800" cy="1799520"/>
          </a:xfrm>
        </p:grpSpPr>
        <p:sp>
          <p:nvSpPr>
            <p:cNvPr id="10" name="TextBox 9"/>
            <p:cNvSpPr txBox="1"/>
            <p:nvPr/>
          </p:nvSpPr>
          <p:spPr>
            <a:xfrm>
              <a:off x="5478276" y="1189176"/>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Inside client app</a:t>
              </a:r>
            </a:p>
          </p:txBody>
        </p:sp>
        <p:sp>
          <p:nvSpPr>
            <p:cNvPr id="42" name="Rectangle 9"/>
            <p:cNvSpPr>
              <a:spLocks noChangeArrowheads="1"/>
            </p:cNvSpPr>
            <p:nvPr/>
          </p:nvSpPr>
          <p:spPr bwMode="auto">
            <a:xfrm>
              <a:off x="6261100" y="2305050"/>
              <a:ext cx="338138"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48" name="Group 147"/>
            <p:cNvGrpSpPr/>
            <p:nvPr/>
          </p:nvGrpSpPr>
          <p:grpSpPr>
            <a:xfrm>
              <a:off x="6167821" y="2212408"/>
              <a:ext cx="493713" cy="776288"/>
              <a:chOff x="6167821" y="2212408"/>
              <a:chExt cx="493713" cy="776288"/>
            </a:xfrm>
          </p:grpSpPr>
          <p:sp>
            <p:nvSpPr>
              <p:cNvPr id="136" name="Freeform 5"/>
              <p:cNvSpPr>
                <a:spLocks/>
              </p:cNvSpPr>
              <p:nvPr/>
            </p:nvSpPr>
            <p:spPr bwMode="auto">
              <a:xfrm>
                <a:off x="6167821" y="2212408"/>
                <a:ext cx="493713" cy="776288"/>
              </a:xfrm>
              <a:custGeom>
                <a:avLst/>
                <a:gdLst>
                  <a:gd name="T0" fmla="*/ 196 w 222"/>
                  <a:gd name="T1" fmla="*/ 338 h 350"/>
                  <a:gd name="T2" fmla="*/ 182 w 222"/>
                  <a:gd name="T3" fmla="*/ 350 h 350"/>
                  <a:gd name="T4" fmla="*/ 12 w 222"/>
                  <a:gd name="T5" fmla="*/ 335 h 350"/>
                  <a:gd name="T6" fmla="*/ 0 w 222"/>
                  <a:gd name="T7" fmla="*/ 322 h 350"/>
                  <a:gd name="T8" fmla="*/ 26 w 222"/>
                  <a:gd name="T9" fmla="*/ 12 h 350"/>
                  <a:gd name="T10" fmla="*/ 40 w 222"/>
                  <a:gd name="T11" fmla="*/ 1 h 350"/>
                  <a:gd name="T12" fmla="*/ 210 w 222"/>
                  <a:gd name="T13" fmla="*/ 15 h 350"/>
                  <a:gd name="T14" fmla="*/ 221 w 222"/>
                  <a:gd name="T15" fmla="*/ 28 h 350"/>
                  <a:gd name="T16" fmla="*/ 196 w 222"/>
                  <a:gd name="T17" fmla="*/ 33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50">
                    <a:moveTo>
                      <a:pt x="196" y="338"/>
                    </a:moveTo>
                    <a:cubicBezTo>
                      <a:pt x="195" y="345"/>
                      <a:pt x="189" y="350"/>
                      <a:pt x="182" y="350"/>
                    </a:cubicBezTo>
                    <a:cubicBezTo>
                      <a:pt x="12" y="335"/>
                      <a:pt x="12" y="335"/>
                      <a:pt x="12" y="335"/>
                    </a:cubicBezTo>
                    <a:cubicBezTo>
                      <a:pt x="5" y="335"/>
                      <a:pt x="0" y="329"/>
                      <a:pt x="0" y="322"/>
                    </a:cubicBezTo>
                    <a:cubicBezTo>
                      <a:pt x="26" y="12"/>
                      <a:pt x="26" y="12"/>
                      <a:pt x="26" y="12"/>
                    </a:cubicBezTo>
                    <a:cubicBezTo>
                      <a:pt x="27" y="5"/>
                      <a:pt x="33" y="0"/>
                      <a:pt x="40" y="1"/>
                    </a:cubicBezTo>
                    <a:cubicBezTo>
                      <a:pt x="210" y="15"/>
                      <a:pt x="210" y="15"/>
                      <a:pt x="210" y="15"/>
                    </a:cubicBezTo>
                    <a:cubicBezTo>
                      <a:pt x="217" y="15"/>
                      <a:pt x="222" y="21"/>
                      <a:pt x="221" y="28"/>
                    </a:cubicBezTo>
                    <a:lnTo>
                      <a:pt x="196" y="33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7" name="Freeform 6"/>
              <p:cNvSpPr>
                <a:spLocks/>
              </p:cNvSpPr>
              <p:nvPr/>
            </p:nvSpPr>
            <p:spPr bwMode="auto">
              <a:xfrm>
                <a:off x="6215446" y="2256858"/>
                <a:ext cx="401638" cy="614363"/>
              </a:xfrm>
              <a:custGeom>
                <a:avLst/>
                <a:gdLst>
                  <a:gd name="T0" fmla="*/ 0 w 253"/>
                  <a:gd name="T1" fmla="*/ 369 h 387"/>
                  <a:gd name="T2" fmla="*/ 31 w 253"/>
                  <a:gd name="T3" fmla="*/ 0 h 387"/>
                  <a:gd name="T4" fmla="*/ 253 w 253"/>
                  <a:gd name="T5" fmla="*/ 18 h 387"/>
                  <a:gd name="T6" fmla="*/ 223 w 253"/>
                  <a:gd name="T7" fmla="*/ 387 h 387"/>
                  <a:gd name="T8" fmla="*/ 0 w 253"/>
                  <a:gd name="T9" fmla="*/ 369 h 387"/>
                </a:gdLst>
                <a:ahLst/>
                <a:cxnLst>
                  <a:cxn ang="0">
                    <a:pos x="T0" y="T1"/>
                  </a:cxn>
                  <a:cxn ang="0">
                    <a:pos x="T2" y="T3"/>
                  </a:cxn>
                  <a:cxn ang="0">
                    <a:pos x="T4" y="T5"/>
                  </a:cxn>
                  <a:cxn ang="0">
                    <a:pos x="T6" y="T7"/>
                  </a:cxn>
                  <a:cxn ang="0">
                    <a:pos x="T8" y="T9"/>
                  </a:cxn>
                </a:cxnLst>
                <a:rect l="0" t="0" r="r" b="b"/>
                <a:pathLst>
                  <a:path w="253" h="387">
                    <a:moveTo>
                      <a:pt x="0" y="369"/>
                    </a:moveTo>
                    <a:lnTo>
                      <a:pt x="31" y="0"/>
                    </a:lnTo>
                    <a:lnTo>
                      <a:pt x="253" y="18"/>
                    </a:lnTo>
                    <a:lnTo>
                      <a:pt x="223" y="387"/>
                    </a:lnTo>
                    <a:lnTo>
                      <a:pt x="0" y="369"/>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3" name="Freeform 12"/>
              <p:cNvSpPr>
                <a:spLocks/>
              </p:cNvSpPr>
              <p:nvPr/>
            </p:nvSpPr>
            <p:spPr bwMode="auto">
              <a:xfrm>
                <a:off x="6375783" y="2437833"/>
                <a:ext cx="25400" cy="82550"/>
              </a:xfrm>
              <a:custGeom>
                <a:avLst/>
                <a:gdLst>
                  <a:gd name="T0" fmla="*/ 11 w 16"/>
                  <a:gd name="T1" fmla="*/ 52 h 52"/>
                  <a:gd name="T2" fmla="*/ 0 w 16"/>
                  <a:gd name="T3" fmla="*/ 52 h 52"/>
                  <a:gd name="T4" fmla="*/ 4 w 16"/>
                  <a:gd name="T5" fmla="*/ 0 h 52"/>
                  <a:gd name="T6" fmla="*/ 16 w 16"/>
                  <a:gd name="T7" fmla="*/ 2 h 52"/>
                  <a:gd name="T8" fmla="*/ 11 w 16"/>
                  <a:gd name="T9" fmla="*/ 52 h 52"/>
                </a:gdLst>
                <a:ahLst/>
                <a:cxnLst>
                  <a:cxn ang="0">
                    <a:pos x="T0" y="T1"/>
                  </a:cxn>
                  <a:cxn ang="0">
                    <a:pos x="T2" y="T3"/>
                  </a:cxn>
                  <a:cxn ang="0">
                    <a:pos x="T4" y="T5"/>
                  </a:cxn>
                  <a:cxn ang="0">
                    <a:pos x="T6" y="T7"/>
                  </a:cxn>
                  <a:cxn ang="0">
                    <a:pos x="T8" y="T9"/>
                  </a:cxn>
                </a:cxnLst>
                <a:rect l="0" t="0" r="r" b="b"/>
                <a:pathLst>
                  <a:path w="16" h="52">
                    <a:moveTo>
                      <a:pt x="11" y="52"/>
                    </a:moveTo>
                    <a:lnTo>
                      <a:pt x="0" y="52"/>
                    </a:lnTo>
                    <a:lnTo>
                      <a:pt x="4" y="0"/>
                    </a:lnTo>
                    <a:lnTo>
                      <a:pt x="16" y="2"/>
                    </a:lnTo>
                    <a:lnTo>
                      <a:pt x="1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4" name="Freeform 13"/>
              <p:cNvSpPr>
                <a:spLocks/>
              </p:cNvSpPr>
              <p:nvPr/>
            </p:nvSpPr>
            <p:spPr bwMode="auto">
              <a:xfrm>
                <a:off x="6412296" y="2441008"/>
                <a:ext cx="63500" cy="84138"/>
              </a:xfrm>
              <a:custGeom>
                <a:avLst/>
                <a:gdLst>
                  <a:gd name="T0" fmla="*/ 40 w 40"/>
                  <a:gd name="T1" fmla="*/ 12 h 53"/>
                  <a:gd name="T2" fmla="*/ 25 w 40"/>
                  <a:gd name="T3" fmla="*/ 11 h 53"/>
                  <a:gd name="T4" fmla="*/ 22 w 40"/>
                  <a:gd name="T5" fmla="*/ 53 h 53"/>
                  <a:gd name="T6" fmla="*/ 11 w 40"/>
                  <a:gd name="T7" fmla="*/ 53 h 53"/>
                  <a:gd name="T8" fmla="*/ 14 w 40"/>
                  <a:gd name="T9" fmla="*/ 11 h 53"/>
                  <a:gd name="T10" fmla="*/ 0 w 40"/>
                  <a:gd name="T11" fmla="*/ 10 h 53"/>
                  <a:gd name="T12" fmla="*/ 0 w 40"/>
                  <a:gd name="T13" fmla="*/ 0 h 53"/>
                  <a:gd name="T14" fmla="*/ 40 w 40"/>
                  <a:gd name="T15" fmla="*/ 4 h 53"/>
                  <a:gd name="T16" fmla="*/ 40 w 40"/>
                  <a:gd name="T17"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3">
                    <a:moveTo>
                      <a:pt x="40" y="12"/>
                    </a:moveTo>
                    <a:lnTo>
                      <a:pt x="25" y="11"/>
                    </a:lnTo>
                    <a:lnTo>
                      <a:pt x="22" y="53"/>
                    </a:lnTo>
                    <a:lnTo>
                      <a:pt x="11" y="53"/>
                    </a:lnTo>
                    <a:lnTo>
                      <a:pt x="14" y="11"/>
                    </a:lnTo>
                    <a:lnTo>
                      <a:pt x="0" y="10"/>
                    </a:lnTo>
                    <a:lnTo>
                      <a:pt x="0" y="0"/>
                    </a:lnTo>
                    <a:lnTo>
                      <a:pt x="40" y="4"/>
                    </a:lnTo>
                    <a:lnTo>
                      <a:pt x="4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Freeform 14"/>
              <p:cNvSpPr>
                <a:spLocks noEditPoints="1"/>
              </p:cNvSpPr>
              <p:nvPr/>
            </p:nvSpPr>
            <p:spPr bwMode="auto">
              <a:xfrm>
                <a:off x="6324983" y="2375920"/>
                <a:ext cx="193675" cy="212725"/>
              </a:xfrm>
              <a:custGeom>
                <a:avLst/>
                <a:gdLst>
                  <a:gd name="T0" fmla="*/ 66 w 122"/>
                  <a:gd name="T1" fmla="*/ 0 h 134"/>
                  <a:gd name="T2" fmla="*/ 6 w 122"/>
                  <a:gd name="T3" fmla="*/ 30 h 134"/>
                  <a:gd name="T4" fmla="*/ 0 w 122"/>
                  <a:gd name="T5" fmla="*/ 95 h 134"/>
                  <a:gd name="T6" fmla="*/ 56 w 122"/>
                  <a:gd name="T7" fmla="*/ 134 h 134"/>
                  <a:gd name="T8" fmla="*/ 116 w 122"/>
                  <a:gd name="T9" fmla="*/ 105 h 134"/>
                  <a:gd name="T10" fmla="*/ 122 w 122"/>
                  <a:gd name="T11" fmla="*/ 38 h 134"/>
                  <a:gd name="T12" fmla="*/ 66 w 122"/>
                  <a:gd name="T13" fmla="*/ 0 h 134"/>
                  <a:gd name="T14" fmla="*/ 108 w 122"/>
                  <a:gd name="T15" fmla="*/ 100 h 134"/>
                  <a:gd name="T16" fmla="*/ 56 w 122"/>
                  <a:gd name="T17" fmla="*/ 125 h 134"/>
                  <a:gd name="T18" fmla="*/ 8 w 122"/>
                  <a:gd name="T19" fmla="*/ 93 h 134"/>
                  <a:gd name="T20" fmla="*/ 14 w 122"/>
                  <a:gd name="T21" fmla="*/ 35 h 134"/>
                  <a:gd name="T22" fmla="*/ 66 w 122"/>
                  <a:gd name="T23" fmla="*/ 10 h 134"/>
                  <a:gd name="T24" fmla="*/ 113 w 122"/>
                  <a:gd name="T25" fmla="*/ 42 h 134"/>
                  <a:gd name="T26" fmla="*/ 108 w 122"/>
                  <a:gd name="T27"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 h="134">
                    <a:moveTo>
                      <a:pt x="66" y="0"/>
                    </a:moveTo>
                    <a:lnTo>
                      <a:pt x="6" y="30"/>
                    </a:lnTo>
                    <a:lnTo>
                      <a:pt x="0" y="95"/>
                    </a:lnTo>
                    <a:lnTo>
                      <a:pt x="56" y="134"/>
                    </a:lnTo>
                    <a:lnTo>
                      <a:pt x="116" y="105"/>
                    </a:lnTo>
                    <a:lnTo>
                      <a:pt x="122" y="38"/>
                    </a:lnTo>
                    <a:lnTo>
                      <a:pt x="66" y="0"/>
                    </a:lnTo>
                    <a:close/>
                    <a:moveTo>
                      <a:pt x="108" y="100"/>
                    </a:moveTo>
                    <a:lnTo>
                      <a:pt x="56" y="125"/>
                    </a:lnTo>
                    <a:lnTo>
                      <a:pt x="8" y="93"/>
                    </a:lnTo>
                    <a:lnTo>
                      <a:pt x="14" y="35"/>
                    </a:lnTo>
                    <a:lnTo>
                      <a:pt x="66" y="10"/>
                    </a:lnTo>
                    <a:lnTo>
                      <a:pt x="113" y="42"/>
                    </a:lnTo>
                    <a:lnTo>
                      <a:pt x="108"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96" name="Group 95"/>
              <p:cNvGrpSpPr/>
              <p:nvPr/>
            </p:nvGrpSpPr>
            <p:grpSpPr>
              <a:xfrm rot="307053">
                <a:off x="6275169" y="2373789"/>
                <a:ext cx="274254" cy="380499"/>
                <a:chOff x="7704138" y="1800225"/>
                <a:chExt cx="176212" cy="244476"/>
              </a:xfrm>
            </p:grpSpPr>
            <p:sp>
              <p:nvSpPr>
                <p:cNvPr id="64"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5"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6"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7"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8"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9"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0"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1"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grpSp>
      <p:grpSp>
        <p:nvGrpSpPr>
          <p:cNvPr id="388" name="Group 387"/>
          <p:cNvGrpSpPr/>
          <p:nvPr/>
        </p:nvGrpSpPr>
        <p:grpSpPr>
          <a:xfrm>
            <a:off x="1326936" y="1212849"/>
            <a:ext cx="1865207" cy="2685824"/>
            <a:chOff x="1300172" y="1189176"/>
            <a:chExt cx="1828800" cy="2633400"/>
          </a:xfrm>
        </p:grpSpPr>
        <p:sp>
          <p:nvSpPr>
            <p:cNvPr id="9" name="TextBox 8"/>
            <p:cNvSpPr txBox="1"/>
            <p:nvPr/>
          </p:nvSpPr>
          <p:spPr>
            <a:xfrm>
              <a:off x="1300172" y="1189176"/>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Mono-lithic application</a:t>
              </a:r>
            </a:p>
          </p:txBody>
        </p:sp>
        <p:grpSp>
          <p:nvGrpSpPr>
            <p:cNvPr id="303" name="Group 302"/>
            <p:cNvGrpSpPr/>
            <p:nvPr/>
          </p:nvGrpSpPr>
          <p:grpSpPr>
            <a:xfrm>
              <a:off x="1678684" y="1912939"/>
              <a:ext cx="822325" cy="1331912"/>
              <a:chOff x="3100388" y="2201863"/>
              <a:chExt cx="822325" cy="1331912"/>
            </a:xfrm>
          </p:grpSpPr>
          <p:sp>
            <p:nvSpPr>
              <p:cNvPr id="176" name="Freeform 94"/>
              <p:cNvSpPr>
                <a:spLocks/>
              </p:cNvSpPr>
              <p:nvPr/>
            </p:nvSpPr>
            <p:spPr bwMode="auto">
              <a:xfrm>
                <a:off x="3433763" y="3386138"/>
                <a:ext cx="15875" cy="41275"/>
              </a:xfrm>
              <a:custGeom>
                <a:avLst/>
                <a:gdLst>
                  <a:gd name="T0" fmla="*/ 7 w 7"/>
                  <a:gd name="T1" fmla="*/ 0 h 18"/>
                  <a:gd name="T2" fmla="*/ 7 w 7"/>
                  <a:gd name="T3" fmla="*/ 18 h 18"/>
                  <a:gd name="T4" fmla="*/ 4 w 7"/>
                  <a:gd name="T5" fmla="*/ 18 h 18"/>
                  <a:gd name="T6" fmla="*/ 4 w 7"/>
                  <a:gd name="T7" fmla="*/ 5 h 18"/>
                  <a:gd name="T8" fmla="*/ 2 w 7"/>
                  <a:gd name="T9" fmla="*/ 5 h 18"/>
                  <a:gd name="T10" fmla="*/ 2 w 7"/>
                  <a:gd name="T11" fmla="*/ 6 h 18"/>
                  <a:gd name="T12" fmla="*/ 1 w 7"/>
                  <a:gd name="T13" fmla="*/ 6 h 18"/>
                  <a:gd name="T14" fmla="*/ 0 w 7"/>
                  <a:gd name="T15" fmla="*/ 6 h 18"/>
                  <a:gd name="T16" fmla="*/ 0 w 7"/>
                  <a:gd name="T17" fmla="*/ 3 h 18"/>
                  <a:gd name="T18" fmla="*/ 2 w 7"/>
                  <a:gd name="T19" fmla="*/ 2 h 18"/>
                  <a:gd name="T20" fmla="*/ 5 w 7"/>
                  <a:gd name="T21" fmla="*/ 0 h 18"/>
                  <a:gd name="T22" fmla="*/ 7 w 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8">
                    <a:moveTo>
                      <a:pt x="7" y="0"/>
                    </a:moveTo>
                    <a:cubicBezTo>
                      <a:pt x="7" y="18"/>
                      <a:pt x="7" y="18"/>
                      <a:pt x="7" y="18"/>
                    </a:cubicBezTo>
                    <a:cubicBezTo>
                      <a:pt x="4" y="18"/>
                      <a:pt x="4" y="18"/>
                      <a:pt x="4" y="18"/>
                    </a:cubicBezTo>
                    <a:cubicBezTo>
                      <a:pt x="4" y="5"/>
                      <a:pt x="4" y="5"/>
                      <a:pt x="4" y="5"/>
                    </a:cubicBezTo>
                    <a:cubicBezTo>
                      <a:pt x="3" y="5"/>
                      <a:pt x="3" y="5"/>
                      <a:pt x="2" y="5"/>
                    </a:cubicBezTo>
                    <a:cubicBezTo>
                      <a:pt x="2" y="5"/>
                      <a:pt x="2" y="5"/>
                      <a:pt x="2" y="6"/>
                    </a:cubicBezTo>
                    <a:cubicBezTo>
                      <a:pt x="1" y="6"/>
                      <a:pt x="1" y="6"/>
                      <a:pt x="1" y="6"/>
                    </a:cubicBezTo>
                    <a:cubicBezTo>
                      <a:pt x="0" y="6"/>
                      <a:pt x="0" y="6"/>
                      <a:pt x="0" y="6"/>
                    </a:cubicBezTo>
                    <a:cubicBezTo>
                      <a:pt x="0" y="3"/>
                      <a:pt x="0" y="3"/>
                      <a:pt x="0" y="3"/>
                    </a:cubicBezTo>
                    <a:cubicBezTo>
                      <a:pt x="1" y="2"/>
                      <a:pt x="2" y="2"/>
                      <a:pt x="2" y="2"/>
                    </a:cubicBezTo>
                    <a:cubicBezTo>
                      <a:pt x="4" y="1"/>
                      <a:pt x="4" y="1"/>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7" name="Freeform 95"/>
              <p:cNvSpPr>
                <a:spLocks noEditPoints="1"/>
              </p:cNvSpPr>
              <p:nvPr/>
            </p:nvSpPr>
            <p:spPr bwMode="auto">
              <a:xfrm>
                <a:off x="3462338" y="3386138"/>
                <a:ext cx="30163" cy="41275"/>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8" name="Freeform 96"/>
              <p:cNvSpPr>
                <a:spLocks/>
              </p:cNvSpPr>
              <p:nvPr/>
            </p:nvSpPr>
            <p:spPr bwMode="auto">
              <a:xfrm>
                <a:off x="3498850" y="3386138"/>
                <a:ext cx="17463" cy="41275"/>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9" name="Freeform 97"/>
              <p:cNvSpPr>
                <a:spLocks noEditPoints="1"/>
              </p:cNvSpPr>
              <p:nvPr/>
            </p:nvSpPr>
            <p:spPr bwMode="auto">
              <a:xfrm>
                <a:off x="3429000"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0" name="Freeform 98"/>
              <p:cNvSpPr>
                <a:spLocks/>
              </p:cNvSpPr>
              <p:nvPr/>
            </p:nvSpPr>
            <p:spPr bwMode="auto">
              <a:xfrm>
                <a:off x="3467100" y="3441700"/>
                <a:ext cx="15875" cy="36513"/>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1" name="Freeform 99"/>
              <p:cNvSpPr>
                <a:spLocks noEditPoints="1"/>
              </p:cNvSpPr>
              <p:nvPr/>
            </p:nvSpPr>
            <p:spPr bwMode="auto">
              <a:xfrm>
                <a:off x="3494088"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2" name="Freeform 100"/>
              <p:cNvSpPr>
                <a:spLocks noEditPoints="1"/>
              </p:cNvSpPr>
              <p:nvPr/>
            </p:nvSpPr>
            <p:spPr bwMode="auto">
              <a:xfrm>
                <a:off x="3429000" y="3495675"/>
                <a:ext cx="28575" cy="38100"/>
              </a:xfrm>
              <a:custGeom>
                <a:avLst/>
                <a:gdLst>
                  <a:gd name="T0" fmla="*/ 6 w 13"/>
                  <a:gd name="T1" fmla="*/ 17 h 17"/>
                  <a:gd name="T2" fmla="*/ 0 w 13"/>
                  <a:gd name="T3" fmla="*/ 9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7"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3" name="Freeform 101"/>
              <p:cNvSpPr>
                <a:spLocks noEditPoints="1"/>
              </p:cNvSpPr>
              <p:nvPr/>
            </p:nvSpPr>
            <p:spPr bwMode="auto">
              <a:xfrm>
                <a:off x="3462338" y="3495675"/>
                <a:ext cx="30163"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4" name="Freeform 102"/>
              <p:cNvSpPr>
                <a:spLocks/>
              </p:cNvSpPr>
              <p:nvPr/>
            </p:nvSpPr>
            <p:spPr bwMode="auto">
              <a:xfrm>
                <a:off x="3498850" y="3495675"/>
                <a:ext cx="17463" cy="38100"/>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5" name="Freeform 103"/>
              <p:cNvSpPr>
                <a:spLocks/>
              </p:cNvSpPr>
              <p:nvPr/>
            </p:nvSpPr>
            <p:spPr bwMode="auto">
              <a:xfrm>
                <a:off x="3565525" y="3386138"/>
                <a:ext cx="17463" cy="41275"/>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6" name="Freeform 104"/>
              <p:cNvSpPr>
                <a:spLocks noEditPoints="1"/>
              </p:cNvSpPr>
              <p:nvPr/>
            </p:nvSpPr>
            <p:spPr bwMode="auto">
              <a:xfrm>
                <a:off x="3560763" y="3441700"/>
                <a:ext cx="28575" cy="38100"/>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7" name="Freeform 105"/>
              <p:cNvSpPr>
                <a:spLocks noEditPoints="1"/>
              </p:cNvSpPr>
              <p:nvPr/>
            </p:nvSpPr>
            <p:spPr bwMode="auto">
              <a:xfrm>
                <a:off x="3560763" y="3495675"/>
                <a:ext cx="28575"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8" name="Freeform 106"/>
              <p:cNvSpPr>
                <a:spLocks noEditPoints="1"/>
              </p:cNvSpPr>
              <p:nvPr/>
            </p:nvSpPr>
            <p:spPr bwMode="auto">
              <a:xfrm>
                <a:off x="3527425" y="3386138"/>
                <a:ext cx="26988" cy="41275"/>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9" name="Freeform 107"/>
              <p:cNvSpPr>
                <a:spLocks/>
              </p:cNvSpPr>
              <p:nvPr/>
            </p:nvSpPr>
            <p:spPr bwMode="auto">
              <a:xfrm>
                <a:off x="3529013" y="3441700"/>
                <a:ext cx="19050" cy="36513"/>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0" name="Freeform 108"/>
              <p:cNvSpPr>
                <a:spLocks noEditPoints="1"/>
              </p:cNvSpPr>
              <p:nvPr/>
            </p:nvSpPr>
            <p:spPr bwMode="auto">
              <a:xfrm>
                <a:off x="3527425" y="3495675"/>
                <a:ext cx="26988" cy="38100"/>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1" name="Freeform 109"/>
              <p:cNvSpPr>
                <a:spLocks noEditPoints="1"/>
              </p:cNvSpPr>
              <p:nvPr/>
            </p:nvSpPr>
            <p:spPr bwMode="auto">
              <a:xfrm>
                <a:off x="3487738" y="2201863"/>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2" name="Freeform 110"/>
              <p:cNvSpPr>
                <a:spLocks noEditPoints="1"/>
              </p:cNvSpPr>
              <p:nvPr/>
            </p:nvSpPr>
            <p:spPr bwMode="auto">
              <a:xfrm>
                <a:off x="3640138" y="2495550"/>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3" name="Freeform 111"/>
              <p:cNvSpPr>
                <a:spLocks noEditPoints="1"/>
              </p:cNvSpPr>
              <p:nvPr/>
            </p:nvSpPr>
            <p:spPr bwMode="auto">
              <a:xfrm>
                <a:off x="3640138" y="2659063"/>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4" name="Freeform 112"/>
              <p:cNvSpPr>
                <a:spLocks noEditPoints="1"/>
              </p:cNvSpPr>
              <p:nvPr/>
            </p:nvSpPr>
            <p:spPr bwMode="auto">
              <a:xfrm>
                <a:off x="3756025" y="2495550"/>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5" name="Freeform 113"/>
              <p:cNvSpPr>
                <a:spLocks noEditPoints="1"/>
              </p:cNvSpPr>
              <p:nvPr/>
            </p:nvSpPr>
            <p:spPr bwMode="auto">
              <a:xfrm>
                <a:off x="3440113" y="2868613"/>
                <a:ext cx="122238" cy="144463"/>
              </a:xfrm>
              <a:custGeom>
                <a:avLst/>
                <a:gdLst>
                  <a:gd name="T0" fmla="*/ 27 w 55"/>
                  <a:gd name="T1" fmla="*/ 3 h 65"/>
                  <a:gd name="T2" fmla="*/ 50 w 55"/>
                  <a:gd name="T3" fmla="*/ 10 h 65"/>
                  <a:gd name="T4" fmla="*/ 27 w 55"/>
                  <a:gd name="T5" fmla="*/ 16 h 65"/>
                  <a:gd name="T6" fmla="*/ 4 w 55"/>
                  <a:gd name="T7" fmla="*/ 10 h 65"/>
                  <a:gd name="T8" fmla="*/ 27 w 55"/>
                  <a:gd name="T9" fmla="*/ 3 h 65"/>
                  <a:gd name="T10" fmla="*/ 27 w 55"/>
                  <a:gd name="T11" fmla="*/ 0 h 65"/>
                  <a:gd name="T12" fmla="*/ 17 w 55"/>
                  <a:gd name="T13" fmla="*/ 1 h 65"/>
                  <a:gd name="T14" fmla="*/ 8 w 55"/>
                  <a:gd name="T15" fmla="*/ 3 h 65"/>
                  <a:gd name="T16" fmla="*/ 2 w 55"/>
                  <a:gd name="T17" fmla="*/ 7 h 65"/>
                  <a:gd name="T18" fmla="*/ 0 w 55"/>
                  <a:gd name="T19" fmla="*/ 9 h 65"/>
                  <a:gd name="T20" fmla="*/ 0 w 55"/>
                  <a:gd name="T21" fmla="*/ 11 h 65"/>
                  <a:gd name="T22" fmla="*/ 0 w 55"/>
                  <a:gd name="T23" fmla="*/ 54 h 65"/>
                  <a:gd name="T24" fmla="*/ 0 w 55"/>
                  <a:gd name="T25" fmla="*/ 56 h 65"/>
                  <a:gd name="T26" fmla="*/ 2 w 55"/>
                  <a:gd name="T27" fmla="*/ 58 h 65"/>
                  <a:gd name="T28" fmla="*/ 8 w 55"/>
                  <a:gd name="T29" fmla="*/ 62 h 65"/>
                  <a:gd name="T30" fmla="*/ 17 w 55"/>
                  <a:gd name="T31" fmla="*/ 64 h 65"/>
                  <a:gd name="T32" fmla="*/ 27 w 55"/>
                  <a:gd name="T33" fmla="*/ 65 h 65"/>
                  <a:gd name="T34" fmla="*/ 47 w 55"/>
                  <a:gd name="T35" fmla="*/ 62 h 65"/>
                  <a:gd name="T36" fmla="*/ 52 w 55"/>
                  <a:gd name="T37" fmla="*/ 58 h 65"/>
                  <a:gd name="T38" fmla="*/ 54 w 55"/>
                  <a:gd name="T39" fmla="*/ 56 h 65"/>
                  <a:gd name="T40" fmla="*/ 55 w 55"/>
                  <a:gd name="T41" fmla="*/ 54 h 65"/>
                  <a:gd name="T42" fmla="*/ 55 w 55"/>
                  <a:gd name="T43" fmla="*/ 11 h 65"/>
                  <a:gd name="T44" fmla="*/ 52 w 55"/>
                  <a:gd name="T45" fmla="*/ 7 h 65"/>
                  <a:gd name="T46" fmla="*/ 47 w 55"/>
                  <a:gd name="T47" fmla="*/ 3 h 65"/>
                  <a:gd name="T48" fmla="*/ 38 w 55"/>
                  <a:gd name="T49" fmla="*/ 1 h 65"/>
                  <a:gd name="T50" fmla="*/ 27 w 55"/>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5">
                    <a:moveTo>
                      <a:pt x="27" y="3"/>
                    </a:moveTo>
                    <a:cubicBezTo>
                      <a:pt x="40" y="3"/>
                      <a:pt x="50" y="6"/>
                      <a:pt x="50" y="10"/>
                    </a:cubicBezTo>
                    <a:cubicBezTo>
                      <a:pt x="50" y="13"/>
                      <a:pt x="40" y="16"/>
                      <a:pt x="27" y="16"/>
                    </a:cubicBezTo>
                    <a:cubicBezTo>
                      <a:pt x="14" y="16"/>
                      <a:pt x="4" y="13"/>
                      <a:pt x="4" y="10"/>
                    </a:cubicBezTo>
                    <a:cubicBezTo>
                      <a:pt x="4" y="6"/>
                      <a:pt x="14" y="3"/>
                      <a:pt x="27" y="3"/>
                    </a:cubicBezTo>
                    <a:close/>
                    <a:moveTo>
                      <a:pt x="27" y="0"/>
                    </a:moveTo>
                    <a:cubicBezTo>
                      <a:pt x="17" y="1"/>
                      <a:pt x="17" y="1"/>
                      <a:pt x="17" y="1"/>
                    </a:cubicBezTo>
                    <a:cubicBezTo>
                      <a:pt x="8" y="3"/>
                      <a:pt x="8" y="3"/>
                      <a:pt x="8" y="3"/>
                    </a:cubicBezTo>
                    <a:cubicBezTo>
                      <a:pt x="2" y="7"/>
                      <a:pt x="2" y="7"/>
                      <a:pt x="2" y="7"/>
                    </a:cubicBezTo>
                    <a:cubicBezTo>
                      <a:pt x="0" y="9"/>
                      <a:pt x="0" y="9"/>
                      <a:pt x="0" y="9"/>
                    </a:cubicBezTo>
                    <a:cubicBezTo>
                      <a:pt x="0" y="11"/>
                      <a:pt x="0" y="11"/>
                      <a:pt x="0" y="11"/>
                    </a:cubicBezTo>
                    <a:cubicBezTo>
                      <a:pt x="0" y="54"/>
                      <a:pt x="0" y="54"/>
                      <a:pt x="0" y="54"/>
                    </a:cubicBezTo>
                    <a:cubicBezTo>
                      <a:pt x="0" y="56"/>
                      <a:pt x="0" y="56"/>
                      <a:pt x="0" y="56"/>
                    </a:cubicBezTo>
                    <a:cubicBezTo>
                      <a:pt x="2" y="58"/>
                      <a:pt x="2" y="58"/>
                      <a:pt x="2" y="58"/>
                    </a:cubicBezTo>
                    <a:cubicBezTo>
                      <a:pt x="8" y="62"/>
                      <a:pt x="8" y="62"/>
                      <a:pt x="8" y="62"/>
                    </a:cubicBezTo>
                    <a:cubicBezTo>
                      <a:pt x="17" y="64"/>
                      <a:pt x="17" y="64"/>
                      <a:pt x="17" y="64"/>
                    </a:cubicBezTo>
                    <a:cubicBezTo>
                      <a:pt x="20" y="65"/>
                      <a:pt x="23" y="65"/>
                      <a:pt x="27" y="65"/>
                    </a:cubicBezTo>
                    <a:cubicBezTo>
                      <a:pt x="35" y="65"/>
                      <a:pt x="42" y="64"/>
                      <a:pt x="47" y="62"/>
                    </a:cubicBezTo>
                    <a:cubicBezTo>
                      <a:pt x="49" y="61"/>
                      <a:pt x="51" y="60"/>
                      <a:pt x="52" y="58"/>
                    </a:cubicBezTo>
                    <a:cubicBezTo>
                      <a:pt x="53" y="58"/>
                      <a:pt x="54" y="57"/>
                      <a:pt x="54" y="56"/>
                    </a:cubicBezTo>
                    <a:cubicBezTo>
                      <a:pt x="54" y="56"/>
                      <a:pt x="55" y="55"/>
                      <a:pt x="55" y="54"/>
                    </a:cubicBezTo>
                    <a:cubicBezTo>
                      <a:pt x="55" y="11"/>
                      <a:pt x="55" y="11"/>
                      <a:pt x="55" y="11"/>
                    </a:cubicBezTo>
                    <a:cubicBezTo>
                      <a:pt x="55" y="9"/>
                      <a:pt x="54" y="8"/>
                      <a:pt x="52" y="7"/>
                    </a:cubicBezTo>
                    <a:cubicBezTo>
                      <a:pt x="51" y="5"/>
                      <a:pt x="49" y="4"/>
                      <a:pt x="47" y="3"/>
                    </a:cubicBezTo>
                    <a:cubicBezTo>
                      <a:pt x="44" y="2"/>
                      <a:pt x="41" y="2"/>
                      <a:pt x="38" y="1"/>
                    </a:cubicBezTo>
                    <a:cubicBezTo>
                      <a:pt x="35" y="0"/>
                      <a:pt x="31" y="0"/>
                      <a:pt x="2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6" name="Freeform 114"/>
              <p:cNvSpPr>
                <a:spLocks/>
              </p:cNvSpPr>
              <p:nvPr/>
            </p:nvSpPr>
            <p:spPr bwMode="auto">
              <a:xfrm>
                <a:off x="3227388" y="2566988"/>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7" name="Freeform 115"/>
              <p:cNvSpPr>
                <a:spLocks/>
              </p:cNvSpPr>
              <p:nvPr/>
            </p:nvSpPr>
            <p:spPr bwMode="auto">
              <a:xfrm>
                <a:off x="3267075" y="2541588"/>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8" name="Freeform 116"/>
              <p:cNvSpPr>
                <a:spLocks/>
              </p:cNvSpPr>
              <p:nvPr/>
            </p:nvSpPr>
            <p:spPr bwMode="auto">
              <a:xfrm>
                <a:off x="3227388" y="2595563"/>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9" name="Freeform 117"/>
              <p:cNvSpPr>
                <a:spLocks/>
              </p:cNvSpPr>
              <p:nvPr/>
            </p:nvSpPr>
            <p:spPr bwMode="auto">
              <a:xfrm>
                <a:off x="3227388" y="2622550"/>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0" name="Freeform 118"/>
              <p:cNvSpPr>
                <a:spLocks noEditPoints="1"/>
              </p:cNvSpPr>
              <p:nvPr/>
            </p:nvSpPr>
            <p:spPr bwMode="auto">
              <a:xfrm>
                <a:off x="3198813" y="2489200"/>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1" name="Freeform 119"/>
              <p:cNvSpPr>
                <a:spLocks/>
              </p:cNvSpPr>
              <p:nvPr/>
            </p:nvSpPr>
            <p:spPr bwMode="auto">
              <a:xfrm>
                <a:off x="3687763" y="2368550"/>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2" name="Freeform 120"/>
              <p:cNvSpPr>
                <a:spLocks/>
              </p:cNvSpPr>
              <p:nvPr/>
            </p:nvSpPr>
            <p:spPr bwMode="auto">
              <a:xfrm>
                <a:off x="3714750" y="2351088"/>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3" name="Freeform 121"/>
              <p:cNvSpPr>
                <a:spLocks/>
              </p:cNvSpPr>
              <p:nvPr/>
            </p:nvSpPr>
            <p:spPr bwMode="auto">
              <a:xfrm>
                <a:off x="3687763" y="2389188"/>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4" name="Freeform 122"/>
              <p:cNvSpPr>
                <a:spLocks/>
              </p:cNvSpPr>
              <p:nvPr/>
            </p:nvSpPr>
            <p:spPr bwMode="auto">
              <a:xfrm>
                <a:off x="3687763" y="2408238"/>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5" name="Freeform 123"/>
              <p:cNvSpPr>
                <a:spLocks noEditPoints="1"/>
              </p:cNvSpPr>
              <p:nvPr/>
            </p:nvSpPr>
            <p:spPr bwMode="auto">
              <a:xfrm>
                <a:off x="3665538" y="2314575"/>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6" name="Freeform 124"/>
              <p:cNvSpPr>
                <a:spLocks/>
              </p:cNvSpPr>
              <p:nvPr/>
            </p:nvSpPr>
            <p:spPr bwMode="auto">
              <a:xfrm>
                <a:off x="3402013"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7" name="Freeform 125"/>
              <p:cNvSpPr>
                <a:spLocks/>
              </p:cNvSpPr>
              <p:nvPr/>
            </p:nvSpPr>
            <p:spPr bwMode="auto">
              <a:xfrm>
                <a:off x="3457575" y="2419350"/>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8" name="Freeform 126"/>
              <p:cNvSpPr>
                <a:spLocks/>
              </p:cNvSpPr>
              <p:nvPr/>
            </p:nvSpPr>
            <p:spPr bwMode="auto">
              <a:xfrm>
                <a:off x="3406775"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9" name="Freeform 127"/>
              <p:cNvSpPr>
                <a:spLocks/>
              </p:cNvSpPr>
              <p:nvPr/>
            </p:nvSpPr>
            <p:spPr bwMode="auto">
              <a:xfrm>
                <a:off x="3514725"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0" name="Freeform 128"/>
              <p:cNvSpPr>
                <a:spLocks/>
              </p:cNvSpPr>
              <p:nvPr/>
            </p:nvSpPr>
            <p:spPr bwMode="auto">
              <a:xfrm>
                <a:off x="3570288" y="2419350"/>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1" name="Freeform 129"/>
              <p:cNvSpPr>
                <a:spLocks/>
              </p:cNvSpPr>
              <p:nvPr/>
            </p:nvSpPr>
            <p:spPr bwMode="auto">
              <a:xfrm>
                <a:off x="3517900"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2" name="Freeform 130"/>
              <p:cNvSpPr>
                <a:spLocks/>
              </p:cNvSpPr>
              <p:nvPr/>
            </p:nvSpPr>
            <p:spPr bwMode="auto">
              <a:xfrm>
                <a:off x="3457575" y="2517775"/>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3" name="Freeform 131"/>
              <p:cNvSpPr>
                <a:spLocks/>
              </p:cNvSpPr>
              <p:nvPr/>
            </p:nvSpPr>
            <p:spPr bwMode="auto">
              <a:xfrm>
                <a:off x="3514725" y="2517775"/>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4" name="Freeform 132"/>
              <p:cNvSpPr>
                <a:spLocks/>
              </p:cNvSpPr>
              <p:nvPr/>
            </p:nvSpPr>
            <p:spPr bwMode="auto">
              <a:xfrm>
                <a:off x="3462338" y="2481263"/>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5" name="Freeform 133"/>
              <p:cNvSpPr>
                <a:spLocks/>
              </p:cNvSpPr>
              <p:nvPr/>
            </p:nvSpPr>
            <p:spPr bwMode="auto">
              <a:xfrm>
                <a:off x="34115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6" name="Freeform 134"/>
              <p:cNvSpPr>
                <a:spLocks noEditPoints="1"/>
              </p:cNvSpPr>
              <p:nvPr/>
            </p:nvSpPr>
            <p:spPr bwMode="auto">
              <a:xfrm>
                <a:off x="3444875" y="2640013"/>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7" name="Freeform 135"/>
              <p:cNvSpPr>
                <a:spLocks/>
              </p:cNvSpPr>
              <p:nvPr/>
            </p:nvSpPr>
            <p:spPr bwMode="auto">
              <a:xfrm>
                <a:off x="34877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8" name="Freeform 136"/>
              <p:cNvSpPr>
                <a:spLocks noEditPoints="1"/>
              </p:cNvSpPr>
              <p:nvPr/>
            </p:nvSpPr>
            <p:spPr bwMode="auto">
              <a:xfrm>
                <a:off x="3406775" y="2700338"/>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9" name="Freeform 137"/>
              <p:cNvSpPr>
                <a:spLocks/>
              </p:cNvSpPr>
              <p:nvPr/>
            </p:nvSpPr>
            <p:spPr bwMode="auto">
              <a:xfrm>
                <a:off x="3449638" y="2700338"/>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0" name="Freeform 138"/>
              <p:cNvSpPr>
                <a:spLocks noEditPoints="1"/>
              </p:cNvSpPr>
              <p:nvPr/>
            </p:nvSpPr>
            <p:spPr bwMode="auto">
              <a:xfrm>
                <a:off x="3482975" y="2700338"/>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1" name="Freeform 139"/>
              <p:cNvSpPr>
                <a:spLocks noEditPoints="1"/>
              </p:cNvSpPr>
              <p:nvPr/>
            </p:nvSpPr>
            <p:spPr bwMode="auto">
              <a:xfrm>
                <a:off x="3406775"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2" name="Freeform 140"/>
              <p:cNvSpPr>
                <a:spLocks noEditPoints="1"/>
              </p:cNvSpPr>
              <p:nvPr/>
            </p:nvSpPr>
            <p:spPr bwMode="auto">
              <a:xfrm>
                <a:off x="3444875" y="2762250"/>
                <a:ext cx="33338" cy="44450"/>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3" name="Freeform 141"/>
              <p:cNvSpPr>
                <a:spLocks/>
              </p:cNvSpPr>
              <p:nvPr/>
            </p:nvSpPr>
            <p:spPr bwMode="auto">
              <a:xfrm>
                <a:off x="3487738" y="2762250"/>
                <a:ext cx="17463" cy="44450"/>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4" name="Freeform 142"/>
              <p:cNvSpPr>
                <a:spLocks/>
              </p:cNvSpPr>
              <p:nvPr/>
            </p:nvSpPr>
            <p:spPr bwMode="auto">
              <a:xfrm>
                <a:off x="3560763" y="2640013"/>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5" name="Freeform 143"/>
              <p:cNvSpPr>
                <a:spLocks noEditPoints="1"/>
              </p:cNvSpPr>
              <p:nvPr/>
            </p:nvSpPr>
            <p:spPr bwMode="auto">
              <a:xfrm>
                <a:off x="3559175" y="2700338"/>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6" name="Freeform 144"/>
              <p:cNvSpPr>
                <a:spLocks noEditPoints="1"/>
              </p:cNvSpPr>
              <p:nvPr/>
            </p:nvSpPr>
            <p:spPr bwMode="auto">
              <a:xfrm>
                <a:off x="3559175" y="2762250"/>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7" name="Freeform 145"/>
              <p:cNvSpPr>
                <a:spLocks noEditPoints="1"/>
              </p:cNvSpPr>
              <p:nvPr/>
            </p:nvSpPr>
            <p:spPr bwMode="auto">
              <a:xfrm>
                <a:off x="3517900" y="2640013"/>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8" name="Freeform 146"/>
              <p:cNvSpPr>
                <a:spLocks/>
              </p:cNvSpPr>
              <p:nvPr/>
            </p:nvSpPr>
            <p:spPr bwMode="auto">
              <a:xfrm>
                <a:off x="3522663" y="2700338"/>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9" name="Freeform 147"/>
              <p:cNvSpPr>
                <a:spLocks noEditPoints="1"/>
              </p:cNvSpPr>
              <p:nvPr/>
            </p:nvSpPr>
            <p:spPr bwMode="auto">
              <a:xfrm>
                <a:off x="3517900"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0" name="Freeform 148"/>
              <p:cNvSpPr>
                <a:spLocks/>
              </p:cNvSpPr>
              <p:nvPr/>
            </p:nvSpPr>
            <p:spPr bwMode="auto">
              <a:xfrm>
                <a:off x="3113088" y="2740025"/>
                <a:ext cx="793750" cy="635000"/>
              </a:xfrm>
              <a:custGeom>
                <a:avLst/>
                <a:gdLst>
                  <a:gd name="T0" fmla="*/ 115 w 357"/>
                  <a:gd name="T1" fmla="*/ 0 h 286"/>
                  <a:gd name="T2" fmla="*/ 0 w 357"/>
                  <a:gd name="T3" fmla="*/ 0 h 286"/>
                  <a:gd name="T4" fmla="*/ 0 w 357"/>
                  <a:gd name="T5" fmla="*/ 81 h 286"/>
                  <a:gd name="T6" fmla="*/ 1 w 357"/>
                  <a:gd name="T7" fmla="*/ 84 h 286"/>
                  <a:gd name="T8" fmla="*/ 135 w 357"/>
                  <a:gd name="T9" fmla="*/ 286 h 286"/>
                  <a:gd name="T10" fmla="*/ 222 w 357"/>
                  <a:gd name="T11" fmla="*/ 286 h 286"/>
                  <a:gd name="T12" fmla="*/ 356 w 357"/>
                  <a:gd name="T13" fmla="*/ 84 h 286"/>
                  <a:gd name="T14" fmla="*/ 357 w 357"/>
                  <a:gd name="T15" fmla="*/ 81 h 286"/>
                  <a:gd name="T16" fmla="*/ 357 w 357"/>
                  <a:gd name="T17" fmla="*/ 81 h 286"/>
                  <a:gd name="T18" fmla="*/ 357 w 357"/>
                  <a:gd name="T19" fmla="*/ 0 h 286"/>
                  <a:gd name="T20" fmla="*/ 115 w 35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86">
                    <a:moveTo>
                      <a:pt x="115" y="0"/>
                    </a:moveTo>
                    <a:cubicBezTo>
                      <a:pt x="0" y="0"/>
                      <a:pt x="0" y="0"/>
                      <a:pt x="0" y="0"/>
                    </a:cubicBezTo>
                    <a:cubicBezTo>
                      <a:pt x="0" y="81"/>
                      <a:pt x="0" y="81"/>
                      <a:pt x="0" y="81"/>
                    </a:cubicBezTo>
                    <a:cubicBezTo>
                      <a:pt x="1" y="84"/>
                      <a:pt x="1" y="84"/>
                      <a:pt x="1" y="84"/>
                    </a:cubicBezTo>
                    <a:cubicBezTo>
                      <a:pt x="135" y="286"/>
                      <a:pt x="135" y="286"/>
                      <a:pt x="135" y="286"/>
                    </a:cubicBezTo>
                    <a:cubicBezTo>
                      <a:pt x="222" y="286"/>
                      <a:pt x="222" y="286"/>
                      <a:pt x="222" y="286"/>
                    </a:cubicBezTo>
                    <a:cubicBezTo>
                      <a:pt x="356" y="84"/>
                      <a:pt x="356" y="84"/>
                      <a:pt x="356" y="84"/>
                    </a:cubicBezTo>
                    <a:cubicBezTo>
                      <a:pt x="356" y="83"/>
                      <a:pt x="357" y="82"/>
                      <a:pt x="357" y="81"/>
                    </a:cubicBezTo>
                    <a:cubicBezTo>
                      <a:pt x="357" y="81"/>
                      <a:pt x="357" y="81"/>
                      <a:pt x="357" y="81"/>
                    </a:cubicBezTo>
                    <a:cubicBezTo>
                      <a:pt x="357" y="0"/>
                      <a:pt x="357" y="0"/>
                      <a:pt x="357" y="0"/>
                    </a:cubicBezTo>
                    <a:cubicBezTo>
                      <a:pt x="115" y="0"/>
                      <a:pt x="115" y="0"/>
                      <a:pt x="11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1" name="Freeform 149"/>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2" name="Freeform 150"/>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3" name="Rectangle 151"/>
              <p:cNvSpPr>
                <a:spLocks noChangeArrowheads="1"/>
              </p:cNvSpPr>
              <p:nvPr/>
            </p:nvSpPr>
            <p:spPr bwMode="auto">
              <a:xfrm>
                <a:off x="3113088" y="2740025"/>
                <a:ext cx="198438" cy="179388"/>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4" name="Rectangle 152"/>
              <p:cNvSpPr>
                <a:spLocks noChangeArrowheads="1"/>
              </p:cNvSpPr>
              <p:nvPr/>
            </p:nvSpPr>
            <p:spPr bwMode="auto">
              <a:xfrm>
                <a:off x="3113088" y="2740025"/>
                <a:ext cx="198438"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5" name="Freeform 153"/>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6" name="Freeform 154"/>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7" name="Freeform 155"/>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8" name="Freeform 156"/>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9" name="Freeform 157"/>
              <p:cNvSpPr>
                <a:spLocks/>
              </p:cNvSpPr>
              <p:nvPr/>
            </p:nvSpPr>
            <p:spPr bwMode="auto">
              <a:xfrm>
                <a:off x="3905250" y="2919413"/>
                <a:ext cx="4763" cy="6350"/>
              </a:xfrm>
              <a:custGeom>
                <a:avLst/>
                <a:gdLst>
                  <a:gd name="T0" fmla="*/ 0 w 2"/>
                  <a:gd name="T1" fmla="*/ 3 h 3"/>
                  <a:gd name="T2" fmla="*/ 2 w 2"/>
                  <a:gd name="T3" fmla="*/ 0 h 3"/>
                  <a:gd name="T4" fmla="*/ 1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2" y="0"/>
                      <a:pt x="2" y="0"/>
                      <a:pt x="2" y="0"/>
                    </a:cubicBezTo>
                    <a:cubicBezTo>
                      <a:pt x="1" y="0"/>
                      <a:pt x="1" y="0"/>
                      <a:pt x="1" y="0"/>
                    </a:cubicBezTo>
                    <a:cubicBezTo>
                      <a:pt x="1" y="0"/>
                      <a:pt x="1" y="0"/>
                      <a:pt x="1" y="0"/>
                    </a:cubicBezTo>
                    <a:cubicBezTo>
                      <a:pt x="1"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0" name="Freeform 158"/>
              <p:cNvSpPr>
                <a:spLocks/>
              </p:cNvSpPr>
              <p:nvPr/>
            </p:nvSpPr>
            <p:spPr bwMode="auto">
              <a:xfrm>
                <a:off x="3100388" y="2730500"/>
                <a:ext cx="822325" cy="17463"/>
              </a:xfrm>
              <a:custGeom>
                <a:avLst/>
                <a:gdLst>
                  <a:gd name="T0" fmla="*/ 366 w 370"/>
                  <a:gd name="T1" fmla="*/ 0 h 8"/>
                  <a:gd name="T2" fmla="*/ 365 w 370"/>
                  <a:gd name="T3" fmla="*/ 0 h 8"/>
                  <a:gd name="T4" fmla="*/ 4 w 370"/>
                  <a:gd name="T5" fmla="*/ 0 h 8"/>
                  <a:gd name="T6" fmla="*/ 3 w 370"/>
                  <a:gd name="T7" fmla="*/ 0 h 8"/>
                  <a:gd name="T8" fmla="*/ 0 w 370"/>
                  <a:gd name="T9" fmla="*/ 4 h 8"/>
                  <a:gd name="T10" fmla="*/ 3 w 370"/>
                  <a:gd name="T11" fmla="*/ 8 h 8"/>
                  <a:gd name="T12" fmla="*/ 4 w 370"/>
                  <a:gd name="T13" fmla="*/ 8 h 8"/>
                  <a:gd name="T14" fmla="*/ 365 w 370"/>
                  <a:gd name="T15" fmla="*/ 8 h 8"/>
                  <a:gd name="T16" fmla="*/ 366 w 370"/>
                  <a:gd name="T17" fmla="*/ 8 h 8"/>
                  <a:gd name="T18" fmla="*/ 370 w 370"/>
                  <a:gd name="T19" fmla="*/ 4 h 8"/>
                  <a:gd name="T20" fmla="*/ 366 w 370"/>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8">
                    <a:moveTo>
                      <a:pt x="366" y="0"/>
                    </a:moveTo>
                    <a:cubicBezTo>
                      <a:pt x="365" y="0"/>
                      <a:pt x="365" y="0"/>
                      <a:pt x="365" y="0"/>
                    </a:cubicBezTo>
                    <a:cubicBezTo>
                      <a:pt x="4" y="0"/>
                      <a:pt x="4" y="0"/>
                      <a:pt x="4" y="0"/>
                    </a:cubicBezTo>
                    <a:cubicBezTo>
                      <a:pt x="3" y="0"/>
                      <a:pt x="3" y="0"/>
                      <a:pt x="3" y="0"/>
                    </a:cubicBezTo>
                    <a:cubicBezTo>
                      <a:pt x="1" y="0"/>
                      <a:pt x="0" y="2"/>
                      <a:pt x="0" y="4"/>
                    </a:cubicBezTo>
                    <a:cubicBezTo>
                      <a:pt x="0" y="6"/>
                      <a:pt x="1" y="8"/>
                      <a:pt x="3" y="8"/>
                    </a:cubicBezTo>
                    <a:cubicBezTo>
                      <a:pt x="4" y="8"/>
                      <a:pt x="4" y="8"/>
                      <a:pt x="4" y="8"/>
                    </a:cubicBezTo>
                    <a:cubicBezTo>
                      <a:pt x="365" y="8"/>
                      <a:pt x="365" y="8"/>
                      <a:pt x="365" y="8"/>
                    </a:cubicBezTo>
                    <a:cubicBezTo>
                      <a:pt x="366" y="8"/>
                      <a:pt x="366" y="8"/>
                      <a:pt x="366" y="8"/>
                    </a:cubicBezTo>
                    <a:cubicBezTo>
                      <a:pt x="368" y="8"/>
                      <a:pt x="370" y="6"/>
                      <a:pt x="370" y="4"/>
                    </a:cubicBezTo>
                    <a:cubicBezTo>
                      <a:pt x="370" y="2"/>
                      <a:pt x="368" y="0"/>
                      <a:pt x="36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1" name="Rectangle 159"/>
              <p:cNvSpPr>
                <a:spLocks noChangeArrowheads="1"/>
              </p:cNvSpPr>
              <p:nvPr/>
            </p:nvSpPr>
            <p:spPr bwMode="auto">
              <a:xfrm>
                <a:off x="3298825" y="2924175"/>
                <a:ext cx="415925" cy="149225"/>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2" name="Freeform 160"/>
              <p:cNvSpPr>
                <a:spLocks/>
              </p:cNvSpPr>
              <p:nvPr/>
            </p:nvSpPr>
            <p:spPr bwMode="auto">
              <a:xfrm>
                <a:off x="3313113" y="2941638"/>
                <a:ext cx="385763" cy="115888"/>
              </a:xfrm>
              <a:custGeom>
                <a:avLst/>
                <a:gdLst>
                  <a:gd name="T0" fmla="*/ 173 w 173"/>
                  <a:gd name="T1" fmla="*/ 0 h 52"/>
                  <a:gd name="T2" fmla="*/ 137 w 173"/>
                  <a:gd name="T3" fmla="*/ 0 h 52"/>
                  <a:gd name="T4" fmla="*/ 137 w 173"/>
                  <a:gd name="T5" fmla="*/ 22 h 52"/>
                  <a:gd name="T6" fmla="*/ 137 w 173"/>
                  <a:gd name="T7" fmla="*/ 24 h 52"/>
                  <a:gd name="T8" fmla="*/ 136 w 173"/>
                  <a:gd name="T9" fmla="*/ 26 h 52"/>
                  <a:gd name="T10" fmla="*/ 131 w 173"/>
                  <a:gd name="T11" fmla="*/ 28 h 52"/>
                  <a:gd name="T12" fmla="*/ 116 w 173"/>
                  <a:gd name="T13" fmla="*/ 31 h 52"/>
                  <a:gd name="T14" fmla="*/ 108 w 173"/>
                  <a:gd name="T15" fmla="*/ 30 h 52"/>
                  <a:gd name="T16" fmla="*/ 101 w 173"/>
                  <a:gd name="T17" fmla="*/ 28 h 52"/>
                  <a:gd name="T18" fmla="*/ 96 w 173"/>
                  <a:gd name="T19" fmla="*/ 26 h 52"/>
                  <a:gd name="T20" fmla="*/ 95 w 173"/>
                  <a:gd name="T21" fmla="*/ 24 h 52"/>
                  <a:gd name="T22" fmla="*/ 95 w 173"/>
                  <a:gd name="T23" fmla="*/ 22 h 52"/>
                  <a:gd name="T24" fmla="*/ 95 w 173"/>
                  <a:gd name="T25" fmla="*/ 0 h 52"/>
                  <a:gd name="T26" fmla="*/ 0 w 173"/>
                  <a:gd name="T27" fmla="*/ 0 h 52"/>
                  <a:gd name="T28" fmla="*/ 0 w 173"/>
                  <a:gd name="T29" fmla="*/ 52 h 52"/>
                  <a:gd name="T30" fmla="*/ 22 w 173"/>
                  <a:gd name="T31" fmla="*/ 52 h 52"/>
                  <a:gd name="T32" fmla="*/ 22 w 173"/>
                  <a:gd name="T33" fmla="*/ 23 h 52"/>
                  <a:gd name="T34" fmla="*/ 37 w 173"/>
                  <a:gd name="T35" fmla="*/ 8 h 52"/>
                  <a:gd name="T36" fmla="*/ 65 w 173"/>
                  <a:gd name="T37" fmla="*/ 8 h 52"/>
                  <a:gd name="T38" fmla="*/ 67 w 173"/>
                  <a:gd name="T39" fmla="*/ 9 h 52"/>
                  <a:gd name="T40" fmla="*/ 68 w 173"/>
                  <a:gd name="T41" fmla="*/ 10 h 52"/>
                  <a:gd name="T42" fmla="*/ 69 w 173"/>
                  <a:gd name="T43" fmla="*/ 11 h 52"/>
                  <a:gd name="T44" fmla="*/ 70 w 173"/>
                  <a:gd name="T45" fmla="*/ 13 h 52"/>
                  <a:gd name="T46" fmla="*/ 70 w 173"/>
                  <a:gd name="T47" fmla="*/ 52 h 52"/>
                  <a:gd name="T48" fmla="*/ 173 w 173"/>
                  <a:gd name="T49" fmla="*/ 52 h 52"/>
                  <a:gd name="T50" fmla="*/ 173 w 173"/>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52">
                    <a:moveTo>
                      <a:pt x="173" y="0"/>
                    </a:moveTo>
                    <a:cubicBezTo>
                      <a:pt x="137" y="0"/>
                      <a:pt x="137" y="0"/>
                      <a:pt x="137" y="0"/>
                    </a:cubicBezTo>
                    <a:cubicBezTo>
                      <a:pt x="137" y="22"/>
                      <a:pt x="137" y="22"/>
                      <a:pt x="137" y="22"/>
                    </a:cubicBezTo>
                    <a:cubicBezTo>
                      <a:pt x="137" y="23"/>
                      <a:pt x="137" y="24"/>
                      <a:pt x="137" y="24"/>
                    </a:cubicBezTo>
                    <a:cubicBezTo>
                      <a:pt x="136" y="25"/>
                      <a:pt x="136" y="25"/>
                      <a:pt x="136" y="26"/>
                    </a:cubicBezTo>
                    <a:cubicBezTo>
                      <a:pt x="134" y="27"/>
                      <a:pt x="133" y="28"/>
                      <a:pt x="131" y="28"/>
                    </a:cubicBezTo>
                    <a:cubicBezTo>
                      <a:pt x="127" y="30"/>
                      <a:pt x="122" y="31"/>
                      <a:pt x="116" y="31"/>
                    </a:cubicBezTo>
                    <a:cubicBezTo>
                      <a:pt x="113" y="31"/>
                      <a:pt x="110" y="31"/>
                      <a:pt x="108" y="30"/>
                    </a:cubicBezTo>
                    <a:cubicBezTo>
                      <a:pt x="101" y="28"/>
                      <a:pt x="101" y="28"/>
                      <a:pt x="101" y="28"/>
                    </a:cubicBezTo>
                    <a:cubicBezTo>
                      <a:pt x="96" y="26"/>
                      <a:pt x="96" y="26"/>
                      <a:pt x="96" y="26"/>
                    </a:cubicBezTo>
                    <a:cubicBezTo>
                      <a:pt x="95" y="24"/>
                      <a:pt x="95" y="24"/>
                      <a:pt x="95" y="24"/>
                    </a:cubicBezTo>
                    <a:cubicBezTo>
                      <a:pt x="95" y="22"/>
                      <a:pt x="95" y="22"/>
                      <a:pt x="95" y="22"/>
                    </a:cubicBezTo>
                    <a:cubicBezTo>
                      <a:pt x="95" y="0"/>
                      <a:pt x="95" y="0"/>
                      <a:pt x="95" y="0"/>
                    </a:cubicBezTo>
                    <a:cubicBezTo>
                      <a:pt x="0" y="0"/>
                      <a:pt x="0" y="0"/>
                      <a:pt x="0" y="0"/>
                    </a:cubicBezTo>
                    <a:cubicBezTo>
                      <a:pt x="0" y="52"/>
                      <a:pt x="0" y="52"/>
                      <a:pt x="0" y="52"/>
                    </a:cubicBezTo>
                    <a:cubicBezTo>
                      <a:pt x="22" y="52"/>
                      <a:pt x="22" y="52"/>
                      <a:pt x="22" y="52"/>
                    </a:cubicBezTo>
                    <a:cubicBezTo>
                      <a:pt x="22" y="23"/>
                      <a:pt x="22" y="23"/>
                      <a:pt x="22" y="23"/>
                    </a:cubicBezTo>
                    <a:cubicBezTo>
                      <a:pt x="37" y="8"/>
                      <a:pt x="37" y="8"/>
                      <a:pt x="37" y="8"/>
                    </a:cubicBezTo>
                    <a:cubicBezTo>
                      <a:pt x="65" y="8"/>
                      <a:pt x="65" y="8"/>
                      <a:pt x="65" y="8"/>
                    </a:cubicBezTo>
                    <a:cubicBezTo>
                      <a:pt x="67" y="9"/>
                      <a:pt x="67" y="9"/>
                      <a:pt x="67" y="9"/>
                    </a:cubicBezTo>
                    <a:cubicBezTo>
                      <a:pt x="68" y="10"/>
                      <a:pt x="68" y="10"/>
                      <a:pt x="68" y="10"/>
                    </a:cubicBezTo>
                    <a:cubicBezTo>
                      <a:pt x="69" y="11"/>
                      <a:pt x="69" y="11"/>
                      <a:pt x="69" y="11"/>
                    </a:cubicBezTo>
                    <a:cubicBezTo>
                      <a:pt x="70" y="13"/>
                      <a:pt x="70" y="13"/>
                      <a:pt x="70" y="13"/>
                    </a:cubicBezTo>
                    <a:cubicBezTo>
                      <a:pt x="70" y="52"/>
                      <a:pt x="70" y="52"/>
                      <a:pt x="70" y="52"/>
                    </a:cubicBezTo>
                    <a:cubicBezTo>
                      <a:pt x="173" y="52"/>
                      <a:pt x="173" y="52"/>
                      <a:pt x="173" y="52"/>
                    </a:cubicBezTo>
                    <a:lnTo>
                      <a:pt x="17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3" name="Freeform 161"/>
              <p:cNvSpPr>
                <a:spLocks noEditPoints="1"/>
              </p:cNvSpPr>
              <p:nvPr/>
            </p:nvSpPr>
            <p:spPr bwMode="auto">
              <a:xfrm>
                <a:off x="3371850" y="2968625"/>
                <a:ext cx="88900" cy="88900"/>
              </a:xfrm>
              <a:custGeom>
                <a:avLst/>
                <a:gdLst>
                  <a:gd name="T0" fmla="*/ 7 w 56"/>
                  <a:gd name="T1" fmla="*/ 55 h 56"/>
                  <a:gd name="T2" fmla="*/ 8 w 56"/>
                  <a:gd name="T3" fmla="*/ 52 h 56"/>
                  <a:gd name="T4" fmla="*/ 46 w 56"/>
                  <a:gd name="T5" fmla="*/ 52 h 56"/>
                  <a:gd name="T6" fmla="*/ 47 w 56"/>
                  <a:gd name="T7" fmla="*/ 52 h 56"/>
                  <a:gd name="T8" fmla="*/ 49 w 56"/>
                  <a:gd name="T9" fmla="*/ 55 h 56"/>
                  <a:gd name="T10" fmla="*/ 47 w 56"/>
                  <a:gd name="T11" fmla="*/ 56 h 56"/>
                  <a:gd name="T12" fmla="*/ 56 w 56"/>
                  <a:gd name="T13" fmla="*/ 4 h 56"/>
                  <a:gd name="T14" fmla="*/ 54 w 56"/>
                  <a:gd name="T15" fmla="*/ 1 h 56"/>
                  <a:gd name="T16" fmla="*/ 52 w 56"/>
                  <a:gd name="T17" fmla="*/ 0 h 56"/>
                  <a:gd name="T18" fmla="*/ 18 w 56"/>
                  <a:gd name="T19" fmla="*/ 13 h 56"/>
                  <a:gd name="T20" fmla="*/ 17 w 56"/>
                  <a:gd name="T21" fmla="*/ 17 h 56"/>
                  <a:gd name="T22" fmla="*/ 12 w 56"/>
                  <a:gd name="T23" fmla="*/ 18 h 56"/>
                  <a:gd name="T24" fmla="*/ 0 w 56"/>
                  <a:gd name="T25" fmla="*/ 56 h 56"/>
                  <a:gd name="T26" fmla="*/ 7 w 56"/>
                  <a:gd name="T27" fmla="*/ 56 h 56"/>
                  <a:gd name="T28" fmla="*/ 24 w 56"/>
                  <a:gd name="T29" fmla="*/ 18 h 56"/>
                  <a:gd name="T30" fmla="*/ 26 w 56"/>
                  <a:gd name="T31" fmla="*/ 17 h 56"/>
                  <a:gd name="T32" fmla="*/ 47 w 56"/>
                  <a:gd name="T33" fmla="*/ 17 h 56"/>
                  <a:gd name="T34" fmla="*/ 49 w 56"/>
                  <a:gd name="T35" fmla="*/ 18 h 56"/>
                  <a:gd name="T36" fmla="*/ 49 w 56"/>
                  <a:gd name="T37" fmla="*/ 21 h 56"/>
                  <a:gd name="T38" fmla="*/ 47 w 56"/>
                  <a:gd name="T39" fmla="*/ 22 h 56"/>
                  <a:gd name="T40" fmla="*/ 26 w 56"/>
                  <a:gd name="T41" fmla="*/ 22 h 56"/>
                  <a:gd name="T42" fmla="*/ 24 w 56"/>
                  <a:gd name="T43" fmla="*/ 22 h 56"/>
                  <a:gd name="T44" fmla="*/ 24 w 56"/>
                  <a:gd name="T45" fmla="*/ 20 h 56"/>
                  <a:gd name="T46" fmla="*/ 8 w 56"/>
                  <a:gd name="T47" fmla="*/ 29 h 56"/>
                  <a:gd name="T48" fmla="*/ 46 w 56"/>
                  <a:gd name="T49" fmla="*/ 28 h 56"/>
                  <a:gd name="T50" fmla="*/ 47 w 56"/>
                  <a:gd name="T51" fmla="*/ 29 h 56"/>
                  <a:gd name="T52" fmla="*/ 49 w 56"/>
                  <a:gd name="T53" fmla="*/ 32 h 56"/>
                  <a:gd name="T54" fmla="*/ 47 w 56"/>
                  <a:gd name="T55" fmla="*/ 34 h 56"/>
                  <a:gd name="T56" fmla="*/ 10 w 56"/>
                  <a:gd name="T57" fmla="*/ 34 h 56"/>
                  <a:gd name="T58" fmla="*/ 8 w 56"/>
                  <a:gd name="T59" fmla="*/ 34 h 56"/>
                  <a:gd name="T60" fmla="*/ 8 w 56"/>
                  <a:gd name="T61" fmla="*/ 29 h 56"/>
                  <a:gd name="T62" fmla="*/ 8 w 56"/>
                  <a:gd name="T63" fmla="*/ 41 h 56"/>
                  <a:gd name="T64" fmla="*/ 46 w 56"/>
                  <a:gd name="T65" fmla="*/ 41 h 56"/>
                  <a:gd name="T66" fmla="*/ 47 w 56"/>
                  <a:gd name="T67" fmla="*/ 41 h 56"/>
                  <a:gd name="T68" fmla="*/ 49 w 56"/>
                  <a:gd name="T69" fmla="*/ 43 h 56"/>
                  <a:gd name="T70" fmla="*/ 47 w 56"/>
                  <a:gd name="T71" fmla="*/ 45 h 56"/>
                  <a:gd name="T72" fmla="*/ 10 w 56"/>
                  <a:gd name="T73" fmla="*/ 46 h 56"/>
                  <a:gd name="T74" fmla="*/ 8 w 56"/>
                  <a:gd name="T75" fmla="*/ 45 h 56"/>
                  <a:gd name="T76" fmla="*/ 8 w 56"/>
                  <a:gd name="T7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56">
                    <a:moveTo>
                      <a:pt x="7" y="56"/>
                    </a:moveTo>
                    <a:lnTo>
                      <a:pt x="7" y="55"/>
                    </a:lnTo>
                    <a:lnTo>
                      <a:pt x="8" y="52"/>
                    </a:lnTo>
                    <a:lnTo>
                      <a:pt x="8" y="52"/>
                    </a:lnTo>
                    <a:lnTo>
                      <a:pt x="10" y="52"/>
                    </a:lnTo>
                    <a:lnTo>
                      <a:pt x="46" y="52"/>
                    </a:lnTo>
                    <a:lnTo>
                      <a:pt x="47" y="52"/>
                    </a:lnTo>
                    <a:lnTo>
                      <a:pt x="47" y="52"/>
                    </a:lnTo>
                    <a:lnTo>
                      <a:pt x="49" y="53"/>
                    </a:lnTo>
                    <a:lnTo>
                      <a:pt x="49" y="55"/>
                    </a:lnTo>
                    <a:lnTo>
                      <a:pt x="49" y="56"/>
                    </a:lnTo>
                    <a:lnTo>
                      <a:pt x="47" y="56"/>
                    </a:lnTo>
                    <a:lnTo>
                      <a:pt x="56" y="56"/>
                    </a:lnTo>
                    <a:lnTo>
                      <a:pt x="56" y="4"/>
                    </a:lnTo>
                    <a:lnTo>
                      <a:pt x="56" y="3"/>
                    </a:lnTo>
                    <a:lnTo>
                      <a:pt x="54" y="1"/>
                    </a:lnTo>
                    <a:lnTo>
                      <a:pt x="53" y="0"/>
                    </a:lnTo>
                    <a:lnTo>
                      <a:pt x="52" y="0"/>
                    </a:lnTo>
                    <a:lnTo>
                      <a:pt x="18" y="0"/>
                    </a:lnTo>
                    <a:lnTo>
                      <a:pt x="18" y="13"/>
                    </a:lnTo>
                    <a:lnTo>
                      <a:pt x="18" y="15"/>
                    </a:lnTo>
                    <a:lnTo>
                      <a:pt x="17" y="17"/>
                    </a:lnTo>
                    <a:lnTo>
                      <a:pt x="14" y="18"/>
                    </a:lnTo>
                    <a:lnTo>
                      <a:pt x="12" y="18"/>
                    </a:lnTo>
                    <a:lnTo>
                      <a:pt x="0" y="18"/>
                    </a:lnTo>
                    <a:lnTo>
                      <a:pt x="0" y="56"/>
                    </a:lnTo>
                    <a:lnTo>
                      <a:pt x="7" y="56"/>
                    </a:lnTo>
                    <a:lnTo>
                      <a:pt x="7" y="56"/>
                    </a:lnTo>
                    <a:close/>
                    <a:moveTo>
                      <a:pt x="24" y="20"/>
                    </a:moveTo>
                    <a:lnTo>
                      <a:pt x="24" y="18"/>
                    </a:lnTo>
                    <a:lnTo>
                      <a:pt x="24" y="18"/>
                    </a:lnTo>
                    <a:lnTo>
                      <a:pt x="26" y="17"/>
                    </a:lnTo>
                    <a:lnTo>
                      <a:pt x="46" y="17"/>
                    </a:lnTo>
                    <a:lnTo>
                      <a:pt x="47" y="17"/>
                    </a:lnTo>
                    <a:lnTo>
                      <a:pt x="47" y="18"/>
                    </a:lnTo>
                    <a:lnTo>
                      <a:pt x="49" y="18"/>
                    </a:lnTo>
                    <a:lnTo>
                      <a:pt x="49" y="20"/>
                    </a:lnTo>
                    <a:lnTo>
                      <a:pt x="49" y="21"/>
                    </a:lnTo>
                    <a:lnTo>
                      <a:pt x="47" y="22"/>
                    </a:lnTo>
                    <a:lnTo>
                      <a:pt x="47" y="22"/>
                    </a:lnTo>
                    <a:lnTo>
                      <a:pt x="46" y="22"/>
                    </a:lnTo>
                    <a:lnTo>
                      <a:pt x="26" y="22"/>
                    </a:lnTo>
                    <a:lnTo>
                      <a:pt x="25" y="22"/>
                    </a:lnTo>
                    <a:lnTo>
                      <a:pt x="24" y="22"/>
                    </a:lnTo>
                    <a:lnTo>
                      <a:pt x="24" y="21"/>
                    </a:lnTo>
                    <a:lnTo>
                      <a:pt x="24" y="20"/>
                    </a:lnTo>
                    <a:close/>
                    <a:moveTo>
                      <a:pt x="8" y="29"/>
                    </a:moveTo>
                    <a:lnTo>
                      <a:pt x="8" y="29"/>
                    </a:lnTo>
                    <a:lnTo>
                      <a:pt x="10" y="28"/>
                    </a:lnTo>
                    <a:lnTo>
                      <a:pt x="46" y="28"/>
                    </a:lnTo>
                    <a:lnTo>
                      <a:pt x="47" y="29"/>
                    </a:lnTo>
                    <a:lnTo>
                      <a:pt x="47" y="29"/>
                    </a:lnTo>
                    <a:lnTo>
                      <a:pt x="49" y="31"/>
                    </a:lnTo>
                    <a:lnTo>
                      <a:pt x="49" y="32"/>
                    </a:lnTo>
                    <a:lnTo>
                      <a:pt x="47" y="34"/>
                    </a:lnTo>
                    <a:lnTo>
                      <a:pt x="47" y="34"/>
                    </a:lnTo>
                    <a:lnTo>
                      <a:pt x="46" y="34"/>
                    </a:lnTo>
                    <a:lnTo>
                      <a:pt x="10" y="34"/>
                    </a:lnTo>
                    <a:lnTo>
                      <a:pt x="8" y="34"/>
                    </a:lnTo>
                    <a:lnTo>
                      <a:pt x="8" y="34"/>
                    </a:lnTo>
                    <a:lnTo>
                      <a:pt x="7" y="31"/>
                    </a:lnTo>
                    <a:lnTo>
                      <a:pt x="8" y="29"/>
                    </a:lnTo>
                    <a:close/>
                    <a:moveTo>
                      <a:pt x="8" y="41"/>
                    </a:moveTo>
                    <a:lnTo>
                      <a:pt x="8" y="41"/>
                    </a:lnTo>
                    <a:lnTo>
                      <a:pt x="10" y="41"/>
                    </a:lnTo>
                    <a:lnTo>
                      <a:pt x="46" y="41"/>
                    </a:lnTo>
                    <a:lnTo>
                      <a:pt x="47" y="41"/>
                    </a:lnTo>
                    <a:lnTo>
                      <a:pt x="47" y="41"/>
                    </a:lnTo>
                    <a:lnTo>
                      <a:pt x="49" y="42"/>
                    </a:lnTo>
                    <a:lnTo>
                      <a:pt x="49" y="43"/>
                    </a:lnTo>
                    <a:lnTo>
                      <a:pt x="47" y="45"/>
                    </a:lnTo>
                    <a:lnTo>
                      <a:pt x="47" y="45"/>
                    </a:lnTo>
                    <a:lnTo>
                      <a:pt x="46" y="46"/>
                    </a:lnTo>
                    <a:lnTo>
                      <a:pt x="10" y="46"/>
                    </a:lnTo>
                    <a:lnTo>
                      <a:pt x="8" y="45"/>
                    </a:lnTo>
                    <a:lnTo>
                      <a:pt x="8" y="45"/>
                    </a:lnTo>
                    <a:lnTo>
                      <a:pt x="7" y="43"/>
                    </a:lnTo>
                    <a:lnTo>
                      <a:pt x="8" y="4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4" name="Freeform 162"/>
              <p:cNvSpPr>
                <a:spLocks/>
              </p:cNvSpPr>
              <p:nvPr/>
            </p:nvSpPr>
            <p:spPr bwMode="auto">
              <a:xfrm>
                <a:off x="3525838" y="2941638"/>
                <a:ext cx="92075" cy="69850"/>
              </a:xfrm>
              <a:custGeom>
                <a:avLst/>
                <a:gdLst>
                  <a:gd name="T0" fmla="*/ 0 w 42"/>
                  <a:gd name="T1" fmla="*/ 24 h 31"/>
                  <a:gd name="T2" fmla="*/ 1 w 42"/>
                  <a:gd name="T3" fmla="*/ 26 h 31"/>
                  <a:gd name="T4" fmla="*/ 6 w 42"/>
                  <a:gd name="T5" fmla="*/ 28 h 31"/>
                  <a:gd name="T6" fmla="*/ 13 w 42"/>
                  <a:gd name="T7" fmla="*/ 30 h 31"/>
                  <a:gd name="T8" fmla="*/ 21 w 42"/>
                  <a:gd name="T9" fmla="*/ 31 h 31"/>
                  <a:gd name="T10" fmla="*/ 36 w 42"/>
                  <a:gd name="T11" fmla="*/ 28 h 31"/>
                  <a:gd name="T12" fmla="*/ 41 w 42"/>
                  <a:gd name="T13" fmla="*/ 26 h 31"/>
                  <a:gd name="T14" fmla="*/ 42 w 42"/>
                  <a:gd name="T15" fmla="*/ 24 h 31"/>
                  <a:gd name="T16" fmla="*/ 42 w 42"/>
                  <a:gd name="T17" fmla="*/ 22 h 31"/>
                  <a:gd name="T18" fmla="*/ 42 w 42"/>
                  <a:gd name="T19" fmla="*/ 0 h 31"/>
                  <a:gd name="T20" fmla="*/ 0 w 42"/>
                  <a:gd name="T21" fmla="*/ 0 h 31"/>
                  <a:gd name="T22" fmla="*/ 0 w 42"/>
                  <a:gd name="T23" fmla="*/ 22 h 31"/>
                  <a:gd name="T24" fmla="*/ 0 w 42"/>
                  <a:gd name="T25"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31">
                    <a:moveTo>
                      <a:pt x="0" y="24"/>
                    </a:moveTo>
                    <a:cubicBezTo>
                      <a:pt x="1" y="26"/>
                      <a:pt x="1" y="26"/>
                      <a:pt x="1" y="26"/>
                    </a:cubicBezTo>
                    <a:cubicBezTo>
                      <a:pt x="6" y="28"/>
                      <a:pt x="6" y="28"/>
                      <a:pt x="6" y="28"/>
                    </a:cubicBezTo>
                    <a:cubicBezTo>
                      <a:pt x="13" y="30"/>
                      <a:pt x="13" y="30"/>
                      <a:pt x="13" y="30"/>
                    </a:cubicBezTo>
                    <a:cubicBezTo>
                      <a:pt x="15" y="31"/>
                      <a:pt x="18" y="31"/>
                      <a:pt x="21" y="31"/>
                    </a:cubicBezTo>
                    <a:cubicBezTo>
                      <a:pt x="27" y="31"/>
                      <a:pt x="32" y="30"/>
                      <a:pt x="36" y="28"/>
                    </a:cubicBezTo>
                    <a:cubicBezTo>
                      <a:pt x="38" y="28"/>
                      <a:pt x="39" y="27"/>
                      <a:pt x="41" y="26"/>
                    </a:cubicBezTo>
                    <a:cubicBezTo>
                      <a:pt x="41" y="25"/>
                      <a:pt x="41" y="25"/>
                      <a:pt x="42" y="24"/>
                    </a:cubicBezTo>
                    <a:cubicBezTo>
                      <a:pt x="42" y="24"/>
                      <a:pt x="42" y="23"/>
                      <a:pt x="42" y="22"/>
                    </a:cubicBezTo>
                    <a:cubicBezTo>
                      <a:pt x="42" y="0"/>
                      <a:pt x="42" y="0"/>
                      <a:pt x="42" y="0"/>
                    </a:cubicBezTo>
                    <a:cubicBezTo>
                      <a:pt x="0" y="0"/>
                      <a:pt x="0" y="0"/>
                      <a:pt x="0" y="0"/>
                    </a:cubicBezTo>
                    <a:cubicBezTo>
                      <a:pt x="0" y="22"/>
                      <a:pt x="0" y="22"/>
                      <a:pt x="0" y="22"/>
                    </a:cubicBezTo>
                    <a:lnTo>
                      <a:pt x="0" y="2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5" name="Freeform 163"/>
              <p:cNvSpPr>
                <a:spLocks/>
              </p:cNvSpPr>
              <p:nvPr/>
            </p:nvSpPr>
            <p:spPr bwMode="auto">
              <a:xfrm>
                <a:off x="3382963" y="3013075"/>
                <a:ext cx="66675" cy="9525"/>
              </a:xfrm>
              <a:custGeom>
                <a:avLst/>
                <a:gdLst>
                  <a:gd name="T0" fmla="*/ 1 w 42"/>
                  <a:gd name="T1" fmla="*/ 6 h 6"/>
                  <a:gd name="T2" fmla="*/ 3 w 42"/>
                  <a:gd name="T3" fmla="*/ 6 h 6"/>
                  <a:gd name="T4" fmla="*/ 39 w 42"/>
                  <a:gd name="T5" fmla="*/ 6 h 6"/>
                  <a:gd name="T6" fmla="*/ 40 w 42"/>
                  <a:gd name="T7" fmla="*/ 6 h 6"/>
                  <a:gd name="T8" fmla="*/ 40 w 42"/>
                  <a:gd name="T9" fmla="*/ 6 h 6"/>
                  <a:gd name="T10" fmla="*/ 42 w 42"/>
                  <a:gd name="T11" fmla="*/ 4 h 6"/>
                  <a:gd name="T12" fmla="*/ 42 w 42"/>
                  <a:gd name="T13" fmla="*/ 3 h 6"/>
                  <a:gd name="T14" fmla="*/ 40 w 42"/>
                  <a:gd name="T15" fmla="*/ 1 h 6"/>
                  <a:gd name="T16" fmla="*/ 40 w 42"/>
                  <a:gd name="T17" fmla="*/ 1 h 6"/>
                  <a:gd name="T18" fmla="*/ 39 w 42"/>
                  <a:gd name="T19" fmla="*/ 0 h 6"/>
                  <a:gd name="T20" fmla="*/ 3 w 42"/>
                  <a:gd name="T21" fmla="*/ 0 h 6"/>
                  <a:gd name="T22" fmla="*/ 1 w 42"/>
                  <a:gd name="T23" fmla="*/ 1 h 6"/>
                  <a:gd name="T24" fmla="*/ 1 w 42"/>
                  <a:gd name="T25" fmla="*/ 1 h 6"/>
                  <a:gd name="T26" fmla="*/ 0 w 42"/>
                  <a:gd name="T27" fmla="*/ 3 h 6"/>
                  <a:gd name="T28" fmla="*/ 1 w 42"/>
                  <a:gd name="T29" fmla="*/ 6 h 6"/>
                  <a:gd name="T30" fmla="*/ 1 w 42"/>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6">
                    <a:moveTo>
                      <a:pt x="1" y="6"/>
                    </a:moveTo>
                    <a:lnTo>
                      <a:pt x="3" y="6"/>
                    </a:lnTo>
                    <a:lnTo>
                      <a:pt x="39" y="6"/>
                    </a:lnTo>
                    <a:lnTo>
                      <a:pt x="40" y="6"/>
                    </a:lnTo>
                    <a:lnTo>
                      <a:pt x="40" y="6"/>
                    </a:lnTo>
                    <a:lnTo>
                      <a:pt x="42" y="4"/>
                    </a:lnTo>
                    <a:lnTo>
                      <a:pt x="42" y="3"/>
                    </a:lnTo>
                    <a:lnTo>
                      <a:pt x="40" y="1"/>
                    </a:lnTo>
                    <a:lnTo>
                      <a:pt x="40" y="1"/>
                    </a:lnTo>
                    <a:lnTo>
                      <a:pt x="39" y="0"/>
                    </a:lnTo>
                    <a:lnTo>
                      <a:pt x="3" y="0"/>
                    </a:lnTo>
                    <a:lnTo>
                      <a:pt x="1" y="1"/>
                    </a:lnTo>
                    <a:lnTo>
                      <a:pt x="1" y="1"/>
                    </a:lnTo>
                    <a:lnTo>
                      <a:pt x="0" y="3"/>
                    </a:lnTo>
                    <a:lnTo>
                      <a:pt x="1" y="6"/>
                    </a:lnTo>
                    <a:lnTo>
                      <a:pt x="1"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6" name="Freeform 164"/>
              <p:cNvSpPr>
                <a:spLocks/>
              </p:cNvSpPr>
              <p:nvPr/>
            </p:nvSpPr>
            <p:spPr bwMode="auto">
              <a:xfrm>
                <a:off x="3409950" y="2995613"/>
                <a:ext cx="39688" cy="7938"/>
              </a:xfrm>
              <a:custGeom>
                <a:avLst/>
                <a:gdLst>
                  <a:gd name="T0" fmla="*/ 1 w 25"/>
                  <a:gd name="T1" fmla="*/ 5 h 5"/>
                  <a:gd name="T2" fmla="*/ 2 w 25"/>
                  <a:gd name="T3" fmla="*/ 5 h 5"/>
                  <a:gd name="T4" fmla="*/ 22 w 25"/>
                  <a:gd name="T5" fmla="*/ 5 h 5"/>
                  <a:gd name="T6" fmla="*/ 23 w 25"/>
                  <a:gd name="T7" fmla="*/ 5 h 5"/>
                  <a:gd name="T8" fmla="*/ 23 w 25"/>
                  <a:gd name="T9" fmla="*/ 5 h 5"/>
                  <a:gd name="T10" fmla="*/ 25 w 25"/>
                  <a:gd name="T11" fmla="*/ 4 h 5"/>
                  <a:gd name="T12" fmla="*/ 25 w 25"/>
                  <a:gd name="T13" fmla="*/ 3 h 5"/>
                  <a:gd name="T14" fmla="*/ 25 w 25"/>
                  <a:gd name="T15" fmla="*/ 1 h 5"/>
                  <a:gd name="T16" fmla="*/ 23 w 25"/>
                  <a:gd name="T17" fmla="*/ 1 h 5"/>
                  <a:gd name="T18" fmla="*/ 23 w 25"/>
                  <a:gd name="T19" fmla="*/ 0 h 5"/>
                  <a:gd name="T20" fmla="*/ 22 w 25"/>
                  <a:gd name="T21" fmla="*/ 0 h 5"/>
                  <a:gd name="T22" fmla="*/ 2 w 25"/>
                  <a:gd name="T23" fmla="*/ 0 h 5"/>
                  <a:gd name="T24" fmla="*/ 0 w 25"/>
                  <a:gd name="T25" fmla="*/ 1 h 5"/>
                  <a:gd name="T26" fmla="*/ 0 w 25"/>
                  <a:gd name="T27" fmla="*/ 1 h 5"/>
                  <a:gd name="T28" fmla="*/ 0 w 25"/>
                  <a:gd name="T29" fmla="*/ 3 h 5"/>
                  <a:gd name="T30" fmla="*/ 0 w 25"/>
                  <a:gd name="T31" fmla="*/ 4 h 5"/>
                  <a:gd name="T32" fmla="*/ 0 w 25"/>
                  <a:gd name="T33" fmla="*/ 5 h 5"/>
                  <a:gd name="T34" fmla="*/ 1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1" y="5"/>
                    </a:moveTo>
                    <a:lnTo>
                      <a:pt x="2" y="5"/>
                    </a:lnTo>
                    <a:lnTo>
                      <a:pt x="22" y="5"/>
                    </a:lnTo>
                    <a:lnTo>
                      <a:pt x="23" y="5"/>
                    </a:lnTo>
                    <a:lnTo>
                      <a:pt x="23" y="5"/>
                    </a:lnTo>
                    <a:lnTo>
                      <a:pt x="25" y="4"/>
                    </a:lnTo>
                    <a:lnTo>
                      <a:pt x="25" y="3"/>
                    </a:lnTo>
                    <a:lnTo>
                      <a:pt x="25" y="1"/>
                    </a:lnTo>
                    <a:lnTo>
                      <a:pt x="23" y="1"/>
                    </a:lnTo>
                    <a:lnTo>
                      <a:pt x="23" y="0"/>
                    </a:lnTo>
                    <a:lnTo>
                      <a:pt x="22" y="0"/>
                    </a:lnTo>
                    <a:lnTo>
                      <a:pt x="2" y="0"/>
                    </a:lnTo>
                    <a:lnTo>
                      <a:pt x="0" y="1"/>
                    </a:lnTo>
                    <a:lnTo>
                      <a:pt x="0" y="1"/>
                    </a:lnTo>
                    <a:lnTo>
                      <a:pt x="0" y="3"/>
                    </a:lnTo>
                    <a:lnTo>
                      <a:pt x="0" y="4"/>
                    </a:lnTo>
                    <a:lnTo>
                      <a:pt x="0" y="5"/>
                    </a:lnTo>
                    <a:lnTo>
                      <a:pt x="1"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7" name="Freeform 165"/>
              <p:cNvSpPr>
                <a:spLocks/>
              </p:cNvSpPr>
              <p:nvPr/>
            </p:nvSpPr>
            <p:spPr bwMode="auto">
              <a:xfrm>
                <a:off x="3382963" y="3033713"/>
                <a:ext cx="66675" cy="7938"/>
              </a:xfrm>
              <a:custGeom>
                <a:avLst/>
                <a:gdLst>
                  <a:gd name="T0" fmla="*/ 1 w 42"/>
                  <a:gd name="T1" fmla="*/ 4 h 5"/>
                  <a:gd name="T2" fmla="*/ 3 w 42"/>
                  <a:gd name="T3" fmla="*/ 5 h 5"/>
                  <a:gd name="T4" fmla="*/ 39 w 42"/>
                  <a:gd name="T5" fmla="*/ 5 h 5"/>
                  <a:gd name="T6" fmla="*/ 40 w 42"/>
                  <a:gd name="T7" fmla="*/ 4 h 5"/>
                  <a:gd name="T8" fmla="*/ 40 w 42"/>
                  <a:gd name="T9" fmla="*/ 4 h 5"/>
                  <a:gd name="T10" fmla="*/ 42 w 42"/>
                  <a:gd name="T11" fmla="*/ 2 h 5"/>
                  <a:gd name="T12" fmla="*/ 42 w 42"/>
                  <a:gd name="T13" fmla="*/ 1 h 5"/>
                  <a:gd name="T14" fmla="*/ 40 w 42"/>
                  <a:gd name="T15" fmla="*/ 0 h 5"/>
                  <a:gd name="T16" fmla="*/ 40 w 42"/>
                  <a:gd name="T17" fmla="*/ 0 h 5"/>
                  <a:gd name="T18" fmla="*/ 39 w 42"/>
                  <a:gd name="T19" fmla="*/ 0 h 5"/>
                  <a:gd name="T20" fmla="*/ 3 w 42"/>
                  <a:gd name="T21" fmla="*/ 0 h 5"/>
                  <a:gd name="T22" fmla="*/ 1 w 42"/>
                  <a:gd name="T23" fmla="*/ 0 h 5"/>
                  <a:gd name="T24" fmla="*/ 1 w 42"/>
                  <a:gd name="T25" fmla="*/ 0 h 5"/>
                  <a:gd name="T26" fmla="*/ 0 w 42"/>
                  <a:gd name="T27" fmla="*/ 2 h 5"/>
                  <a:gd name="T28" fmla="*/ 1 w 42"/>
                  <a:gd name="T29" fmla="*/ 4 h 5"/>
                  <a:gd name="T30" fmla="*/ 1 w 42"/>
                  <a:gd name="T3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1" y="4"/>
                    </a:moveTo>
                    <a:lnTo>
                      <a:pt x="3" y="5"/>
                    </a:lnTo>
                    <a:lnTo>
                      <a:pt x="39" y="5"/>
                    </a:lnTo>
                    <a:lnTo>
                      <a:pt x="40" y="4"/>
                    </a:lnTo>
                    <a:lnTo>
                      <a:pt x="40" y="4"/>
                    </a:lnTo>
                    <a:lnTo>
                      <a:pt x="42" y="2"/>
                    </a:lnTo>
                    <a:lnTo>
                      <a:pt x="42" y="1"/>
                    </a:lnTo>
                    <a:lnTo>
                      <a:pt x="40" y="0"/>
                    </a:lnTo>
                    <a:lnTo>
                      <a:pt x="40" y="0"/>
                    </a:lnTo>
                    <a:lnTo>
                      <a:pt x="39" y="0"/>
                    </a:lnTo>
                    <a:lnTo>
                      <a:pt x="3" y="0"/>
                    </a:lnTo>
                    <a:lnTo>
                      <a:pt x="1" y="0"/>
                    </a:lnTo>
                    <a:lnTo>
                      <a:pt x="1" y="0"/>
                    </a:lnTo>
                    <a:lnTo>
                      <a:pt x="0" y="2"/>
                    </a:lnTo>
                    <a:lnTo>
                      <a:pt x="1" y="4"/>
                    </a:lnTo>
                    <a:lnTo>
                      <a:pt x="1"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8" name="Freeform 166"/>
              <p:cNvSpPr>
                <a:spLocks/>
              </p:cNvSpPr>
              <p:nvPr/>
            </p:nvSpPr>
            <p:spPr bwMode="auto">
              <a:xfrm>
                <a:off x="3382963" y="3057525"/>
                <a:ext cx="63500" cy="1588"/>
              </a:xfrm>
              <a:custGeom>
                <a:avLst/>
                <a:gdLst>
                  <a:gd name="T0" fmla="*/ 1 w 40"/>
                  <a:gd name="T1" fmla="*/ 0 h 1"/>
                  <a:gd name="T2" fmla="*/ 1 w 40"/>
                  <a:gd name="T3" fmla="*/ 1 h 1"/>
                  <a:gd name="T4" fmla="*/ 3 w 40"/>
                  <a:gd name="T5" fmla="*/ 1 h 1"/>
                  <a:gd name="T6" fmla="*/ 39 w 40"/>
                  <a:gd name="T7" fmla="*/ 1 h 1"/>
                  <a:gd name="T8" fmla="*/ 40 w 40"/>
                  <a:gd name="T9" fmla="*/ 1 h 1"/>
                  <a:gd name="T10" fmla="*/ 40 w 40"/>
                  <a:gd name="T11" fmla="*/ 0 h 1"/>
                  <a:gd name="T12" fmla="*/ 40 w 40"/>
                  <a:gd name="T13" fmla="*/ 0 h 1"/>
                  <a:gd name="T14" fmla="*/ 0 w 40"/>
                  <a:gd name="T15" fmla="*/ 0 h 1"/>
                  <a:gd name="T16" fmla="*/ 1 w 40"/>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
                    <a:moveTo>
                      <a:pt x="1" y="0"/>
                    </a:moveTo>
                    <a:lnTo>
                      <a:pt x="1" y="1"/>
                    </a:lnTo>
                    <a:lnTo>
                      <a:pt x="3" y="1"/>
                    </a:lnTo>
                    <a:lnTo>
                      <a:pt x="39" y="1"/>
                    </a:lnTo>
                    <a:lnTo>
                      <a:pt x="40" y="1"/>
                    </a:lnTo>
                    <a:lnTo>
                      <a:pt x="40" y="0"/>
                    </a:lnTo>
                    <a:lnTo>
                      <a:pt x="40" y="0"/>
                    </a:lnTo>
                    <a:lnTo>
                      <a:pt x="0" y="0"/>
                    </a:lnTo>
                    <a:lnTo>
                      <a:pt x="1"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9" name="Freeform 167"/>
              <p:cNvSpPr>
                <a:spLocks/>
              </p:cNvSpPr>
              <p:nvPr/>
            </p:nvSpPr>
            <p:spPr bwMode="auto">
              <a:xfrm>
                <a:off x="3382963" y="3051175"/>
                <a:ext cx="66675" cy="6350"/>
              </a:xfrm>
              <a:custGeom>
                <a:avLst/>
                <a:gdLst>
                  <a:gd name="T0" fmla="*/ 42 w 42"/>
                  <a:gd name="T1" fmla="*/ 3 h 4"/>
                  <a:gd name="T2" fmla="*/ 42 w 42"/>
                  <a:gd name="T3" fmla="*/ 1 h 4"/>
                  <a:gd name="T4" fmla="*/ 40 w 42"/>
                  <a:gd name="T5" fmla="*/ 0 h 4"/>
                  <a:gd name="T6" fmla="*/ 40 w 42"/>
                  <a:gd name="T7" fmla="*/ 0 h 4"/>
                  <a:gd name="T8" fmla="*/ 39 w 42"/>
                  <a:gd name="T9" fmla="*/ 0 h 4"/>
                  <a:gd name="T10" fmla="*/ 3 w 42"/>
                  <a:gd name="T11" fmla="*/ 0 h 4"/>
                  <a:gd name="T12" fmla="*/ 1 w 42"/>
                  <a:gd name="T13" fmla="*/ 0 h 4"/>
                  <a:gd name="T14" fmla="*/ 1 w 42"/>
                  <a:gd name="T15" fmla="*/ 0 h 4"/>
                  <a:gd name="T16" fmla="*/ 0 w 42"/>
                  <a:gd name="T17" fmla="*/ 3 h 4"/>
                  <a:gd name="T18" fmla="*/ 0 w 42"/>
                  <a:gd name="T19" fmla="*/ 4 h 4"/>
                  <a:gd name="T20" fmla="*/ 0 w 42"/>
                  <a:gd name="T21" fmla="*/ 4 h 4"/>
                  <a:gd name="T22" fmla="*/ 40 w 42"/>
                  <a:gd name="T23" fmla="*/ 4 h 4"/>
                  <a:gd name="T24" fmla="*/ 42 w 42"/>
                  <a:gd name="T25" fmla="*/ 4 h 4"/>
                  <a:gd name="T26" fmla="*/ 42 w 42"/>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
                    <a:moveTo>
                      <a:pt x="42" y="3"/>
                    </a:moveTo>
                    <a:lnTo>
                      <a:pt x="42" y="1"/>
                    </a:lnTo>
                    <a:lnTo>
                      <a:pt x="40" y="0"/>
                    </a:lnTo>
                    <a:lnTo>
                      <a:pt x="40" y="0"/>
                    </a:lnTo>
                    <a:lnTo>
                      <a:pt x="39" y="0"/>
                    </a:lnTo>
                    <a:lnTo>
                      <a:pt x="3" y="0"/>
                    </a:lnTo>
                    <a:lnTo>
                      <a:pt x="1" y="0"/>
                    </a:lnTo>
                    <a:lnTo>
                      <a:pt x="1" y="0"/>
                    </a:lnTo>
                    <a:lnTo>
                      <a:pt x="0" y="3"/>
                    </a:lnTo>
                    <a:lnTo>
                      <a:pt x="0" y="4"/>
                    </a:lnTo>
                    <a:lnTo>
                      <a:pt x="0" y="4"/>
                    </a:lnTo>
                    <a:lnTo>
                      <a:pt x="40" y="4"/>
                    </a:lnTo>
                    <a:lnTo>
                      <a:pt x="42" y="4"/>
                    </a:lnTo>
                    <a:lnTo>
                      <a:pt x="42" y="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0" name="Freeform 168"/>
              <p:cNvSpPr>
                <a:spLocks/>
              </p:cNvSpPr>
              <p:nvPr/>
            </p:nvSpPr>
            <p:spPr bwMode="auto">
              <a:xfrm>
                <a:off x="3362325" y="2959100"/>
                <a:ext cx="106363" cy="98425"/>
              </a:xfrm>
              <a:custGeom>
                <a:avLst/>
                <a:gdLst>
                  <a:gd name="T0" fmla="*/ 66 w 67"/>
                  <a:gd name="T1" fmla="*/ 5 h 62"/>
                  <a:gd name="T2" fmla="*/ 65 w 67"/>
                  <a:gd name="T3" fmla="*/ 3 h 62"/>
                  <a:gd name="T4" fmla="*/ 63 w 67"/>
                  <a:gd name="T5" fmla="*/ 2 h 62"/>
                  <a:gd name="T6" fmla="*/ 60 w 67"/>
                  <a:gd name="T7" fmla="*/ 0 h 62"/>
                  <a:gd name="T8" fmla="*/ 21 w 67"/>
                  <a:gd name="T9" fmla="*/ 0 h 62"/>
                  <a:gd name="T10" fmla="*/ 0 w 67"/>
                  <a:gd name="T11" fmla="*/ 21 h 62"/>
                  <a:gd name="T12" fmla="*/ 0 w 67"/>
                  <a:gd name="T13" fmla="*/ 62 h 62"/>
                  <a:gd name="T14" fmla="*/ 6 w 67"/>
                  <a:gd name="T15" fmla="*/ 62 h 62"/>
                  <a:gd name="T16" fmla="*/ 6 w 67"/>
                  <a:gd name="T17" fmla="*/ 24 h 62"/>
                  <a:gd name="T18" fmla="*/ 18 w 67"/>
                  <a:gd name="T19" fmla="*/ 24 h 62"/>
                  <a:gd name="T20" fmla="*/ 20 w 67"/>
                  <a:gd name="T21" fmla="*/ 24 h 62"/>
                  <a:gd name="T22" fmla="*/ 23 w 67"/>
                  <a:gd name="T23" fmla="*/ 23 h 62"/>
                  <a:gd name="T24" fmla="*/ 24 w 67"/>
                  <a:gd name="T25" fmla="*/ 21 h 62"/>
                  <a:gd name="T26" fmla="*/ 24 w 67"/>
                  <a:gd name="T27" fmla="*/ 19 h 62"/>
                  <a:gd name="T28" fmla="*/ 24 w 67"/>
                  <a:gd name="T29" fmla="*/ 6 h 62"/>
                  <a:gd name="T30" fmla="*/ 58 w 67"/>
                  <a:gd name="T31" fmla="*/ 6 h 62"/>
                  <a:gd name="T32" fmla="*/ 59 w 67"/>
                  <a:gd name="T33" fmla="*/ 6 h 62"/>
                  <a:gd name="T34" fmla="*/ 60 w 67"/>
                  <a:gd name="T35" fmla="*/ 7 h 62"/>
                  <a:gd name="T36" fmla="*/ 62 w 67"/>
                  <a:gd name="T37" fmla="*/ 9 h 62"/>
                  <a:gd name="T38" fmla="*/ 62 w 67"/>
                  <a:gd name="T39" fmla="*/ 10 h 62"/>
                  <a:gd name="T40" fmla="*/ 62 w 67"/>
                  <a:gd name="T41" fmla="*/ 62 h 62"/>
                  <a:gd name="T42" fmla="*/ 67 w 67"/>
                  <a:gd name="T43" fmla="*/ 62 h 62"/>
                  <a:gd name="T44" fmla="*/ 67 w 67"/>
                  <a:gd name="T45" fmla="*/ 7 h 62"/>
                  <a:gd name="T46" fmla="*/ 66 w 67"/>
                  <a:gd name="T47"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2">
                    <a:moveTo>
                      <a:pt x="66" y="5"/>
                    </a:moveTo>
                    <a:lnTo>
                      <a:pt x="65" y="3"/>
                    </a:lnTo>
                    <a:lnTo>
                      <a:pt x="63" y="2"/>
                    </a:lnTo>
                    <a:lnTo>
                      <a:pt x="60" y="0"/>
                    </a:lnTo>
                    <a:lnTo>
                      <a:pt x="21" y="0"/>
                    </a:lnTo>
                    <a:lnTo>
                      <a:pt x="0" y="21"/>
                    </a:lnTo>
                    <a:lnTo>
                      <a:pt x="0" y="62"/>
                    </a:lnTo>
                    <a:lnTo>
                      <a:pt x="6" y="62"/>
                    </a:lnTo>
                    <a:lnTo>
                      <a:pt x="6" y="24"/>
                    </a:lnTo>
                    <a:lnTo>
                      <a:pt x="18" y="24"/>
                    </a:lnTo>
                    <a:lnTo>
                      <a:pt x="20" y="24"/>
                    </a:lnTo>
                    <a:lnTo>
                      <a:pt x="23" y="23"/>
                    </a:lnTo>
                    <a:lnTo>
                      <a:pt x="24" y="21"/>
                    </a:lnTo>
                    <a:lnTo>
                      <a:pt x="24" y="19"/>
                    </a:lnTo>
                    <a:lnTo>
                      <a:pt x="24" y="6"/>
                    </a:lnTo>
                    <a:lnTo>
                      <a:pt x="58" y="6"/>
                    </a:lnTo>
                    <a:lnTo>
                      <a:pt x="59" y="6"/>
                    </a:lnTo>
                    <a:lnTo>
                      <a:pt x="60" y="7"/>
                    </a:lnTo>
                    <a:lnTo>
                      <a:pt x="62" y="9"/>
                    </a:lnTo>
                    <a:lnTo>
                      <a:pt x="62" y="10"/>
                    </a:lnTo>
                    <a:lnTo>
                      <a:pt x="62" y="62"/>
                    </a:lnTo>
                    <a:lnTo>
                      <a:pt x="67" y="62"/>
                    </a:lnTo>
                    <a:lnTo>
                      <a:pt x="67" y="7"/>
                    </a:lnTo>
                    <a:lnTo>
                      <a:pt x="66"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1" name="Rectangle 169"/>
              <p:cNvSpPr>
                <a:spLocks noChangeArrowheads="1"/>
              </p:cNvSpPr>
              <p:nvPr/>
            </p:nvSpPr>
            <p:spPr bwMode="auto">
              <a:xfrm>
                <a:off x="3411538" y="3375025"/>
                <a:ext cx="195263" cy="666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5" name="Freeform 193"/>
              <p:cNvSpPr>
                <a:spLocks noEditPoints="1"/>
              </p:cNvSpPr>
              <p:nvPr/>
            </p:nvSpPr>
            <p:spPr bwMode="auto">
              <a:xfrm>
                <a:off x="3276600" y="2284413"/>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94" name="Rectangle 212"/>
            <p:cNvSpPr>
              <a:spLocks noChangeArrowheads="1"/>
            </p:cNvSpPr>
            <p:nvPr/>
          </p:nvSpPr>
          <p:spPr bwMode="auto">
            <a:xfrm>
              <a:off x="1731071" y="3236788"/>
              <a:ext cx="746125" cy="4810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6" name="Freeform 214"/>
            <p:cNvSpPr>
              <a:spLocks noEditPoints="1"/>
            </p:cNvSpPr>
            <p:nvPr/>
          </p:nvSpPr>
          <p:spPr bwMode="auto">
            <a:xfrm>
              <a:off x="1702496" y="3209801"/>
              <a:ext cx="796925" cy="612775"/>
            </a:xfrm>
            <a:custGeom>
              <a:avLst/>
              <a:gdLst>
                <a:gd name="T0" fmla="*/ 348 w 359"/>
                <a:gd name="T1" fmla="*/ 0 h 276"/>
                <a:gd name="T2" fmla="*/ 12 w 359"/>
                <a:gd name="T3" fmla="*/ 0 h 276"/>
                <a:gd name="T4" fmla="*/ 0 w 359"/>
                <a:gd name="T5" fmla="*/ 10 h 276"/>
                <a:gd name="T6" fmla="*/ 0 w 359"/>
                <a:gd name="T7" fmla="*/ 229 h 276"/>
                <a:gd name="T8" fmla="*/ 12 w 359"/>
                <a:gd name="T9" fmla="*/ 239 h 276"/>
                <a:gd name="T10" fmla="*/ 123 w 359"/>
                <a:gd name="T11" fmla="*/ 239 h 276"/>
                <a:gd name="T12" fmla="*/ 123 w 359"/>
                <a:gd name="T13" fmla="*/ 255 h 276"/>
                <a:gd name="T14" fmla="*/ 98 w 359"/>
                <a:gd name="T15" fmla="*/ 276 h 276"/>
                <a:gd name="T16" fmla="*/ 268 w 359"/>
                <a:gd name="T17" fmla="*/ 276 h 276"/>
                <a:gd name="T18" fmla="*/ 244 w 359"/>
                <a:gd name="T19" fmla="*/ 255 h 276"/>
                <a:gd name="T20" fmla="*/ 244 w 359"/>
                <a:gd name="T21" fmla="*/ 239 h 276"/>
                <a:gd name="T22" fmla="*/ 348 w 359"/>
                <a:gd name="T23" fmla="*/ 239 h 276"/>
                <a:gd name="T24" fmla="*/ 359 w 359"/>
                <a:gd name="T25" fmla="*/ 229 h 276"/>
                <a:gd name="T26" fmla="*/ 359 w 359"/>
                <a:gd name="T27" fmla="*/ 10 h 276"/>
                <a:gd name="T28" fmla="*/ 348 w 359"/>
                <a:gd name="T29" fmla="*/ 0 h 276"/>
                <a:gd name="T30" fmla="*/ 339 w 359"/>
                <a:gd name="T31" fmla="*/ 212 h 276"/>
                <a:gd name="T32" fmla="*/ 329 w 359"/>
                <a:gd name="T33" fmla="*/ 221 h 276"/>
                <a:gd name="T34" fmla="*/ 31 w 359"/>
                <a:gd name="T35" fmla="*/ 221 h 276"/>
                <a:gd name="T36" fmla="*/ 21 w 359"/>
                <a:gd name="T37" fmla="*/ 212 h 276"/>
                <a:gd name="T38" fmla="*/ 21 w 359"/>
                <a:gd name="T39" fmla="*/ 27 h 276"/>
                <a:gd name="T40" fmla="*/ 31 w 359"/>
                <a:gd name="T41" fmla="*/ 18 h 276"/>
                <a:gd name="T42" fmla="*/ 329 w 359"/>
                <a:gd name="T43" fmla="*/ 18 h 276"/>
                <a:gd name="T44" fmla="*/ 339 w 359"/>
                <a:gd name="T45" fmla="*/ 27 h 276"/>
                <a:gd name="T46" fmla="*/ 339 w 359"/>
                <a:gd name="T47" fmla="*/ 212 h 276"/>
                <a:gd name="T48" fmla="*/ 339 w 359"/>
                <a:gd name="T49" fmla="*/ 21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9" h="276">
                  <a:moveTo>
                    <a:pt x="348" y="0"/>
                  </a:moveTo>
                  <a:cubicBezTo>
                    <a:pt x="12" y="0"/>
                    <a:pt x="12" y="0"/>
                    <a:pt x="12" y="0"/>
                  </a:cubicBezTo>
                  <a:cubicBezTo>
                    <a:pt x="6" y="0"/>
                    <a:pt x="0" y="4"/>
                    <a:pt x="0" y="10"/>
                  </a:cubicBezTo>
                  <a:cubicBezTo>
                    <a:pt x="0" y="229"/>
                    <a:pt x="0" y="229"/>
                    <a:pt x="0" y="229"/>
                  </a:cubicBezTo>
                  <a:cubicBezTo>
                    <a:pt x="0" y="234"/>
                    <a:pt x="6" y="239"/>
                    <a:pt x="12" y="239"/>
                  </a:cubicBezTo>
                  <a:cubicBezTo>
                    <a:pt x="123" y="239"/>
                    <a:pt x="123" y="239"/>
                    <a:pt x="123" y="239"/>
                  </a:cubicBezTo>
                  <a:cubicBezTo>
                    <a:pt x="123" y="255"/>
                    <a:pt x="123" y="255"/>
                    <a:pt x="123" y="255"/>
                  </a:cubicBezTo>
                  <a:cubicBezTo>
                    <a:pt x="98" y="276"/>
                    <a:pt x="98" y="276"/>
                    <a:pt x="98" y="276"/>
                  </a:cubicBezTo>
                  <a:cubicBezTo>
                    <a:pt x="268" y="276"/>
                    <a:pt x="268" y="276"/>
                    <a:pt x="268" y="276"/>
                  </a:cubicBezTo>
                  <a:cubicBezTo>
                    <a:pt x="244" y="255"/>
                    <a:pt x="244" y="255"/>
                    <a:pt x="244" y="255"/>
                  </a:cubicBezTo>
                  <a:cubicBezTo>
                    <a:pt x="244" y="239"/>
                    <a:pt x="244" y="239"/>
                    <a:pt x="244" y="239"/>
                  </a:cubicBezTo>
                  <a:cubicBezTo>
                    <a:pt x="348" y="239"/>
                    <a:pt x="348" y="239"/>
                    <a:pt x="348" y="239"/>
                  </a:cubicBezTo>
                  <a:cubicBezTo>
                    <a:pt x="354" y="239"/>
                    <a:pt x="359" y="234"/>
                    <a:pt x="359" y="229"/>
                  </a:cubicBezTo>
                  <a:cubicBezTo>
                    <a:pt x="359" y="10"/>
                    <a:pt x="359" y="10"/>
                    <a:pt x="359" y="10"/>
                  </a:cubicBezTo>
                  <a:cubicBezTo>
                    <a:pt x="359" y="4"/>
                    <a:pt x="354" y="0"/>
                    <a:pt x="348" y="0"/>
                  </a:cubicBezTo>
                  <a:close/>
                  <a:moveTo>
                    <a:pt x="339" y="212"/>
                  </a:moveTo>
                  <a:cubicBezTo>
                    <a:pt x="339" y="217"/>
                    <a:pt x="335" y="221"/>
                    <a:pt x="329" y="221"/>
                  </a:cubicBezTo>
                  <a:cubicBezTo>
                    <a:pt x="31" y="221"/>
                    <a:pt x="31" y="221"/>
                    <a:pt x="31" y="221"/>
                  </a:cubicBezTo>
                  <a:cubicBezTo>
                    <a:pt x="25" y="221"/>
                    <a:pt x="21" y="217"/>
                    <a:pt x="21" y="212"/>
                  </a:cubicBezTo>
                  <a:cubicBezTo>
                    <a:pt x="21" y="27"/>
                    <a:pt x="21" y="27"/>
                    <a:pt x="21" y="27"/>
                  </a:cubicBezTo>
                  <a:cubicBezTo>
                    <a:pt x="21" y="22"/>
                    <a:pt x="25" y="18"/>
                    <a:pt x="31" y="18"/>
                  </a:cubicBezTo>
                  <a:cubicBezTo>
                    <a:pt x="329" y="18"/>
                    <a:pt x="329" y="18"/>
                    <a:pt x="329" y="18"/>
                  </a:cubicBezTo>
                  <a:cubicBezTo>
                    <a:pt x="335" y="18"/>
                    <a:pt x="339" y="22"/>
                    <a:pt x="339" y="27"/>
                  </a:cubicBezTo>
                  <a:cubicBezTo>
                    <a:pt x="339" y="212"/>
                    <a:pt x="339" y="212"/>
                    <a:pt x="339" y="212"/>
                  </a:cubicBezTo>
                  <a:cubicBezTo>
                    <a:pt x="339" y="212"/>
                    <a:pt x="339" y="212"/>
                    <a:pt x="339" y="212"/>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389" name="Group 388"/>
          <p:cNvGrpSpPr/>
          <p:nvPr/>
        </p:nvGrpSpPr>
        <p:grpSpPr>
          <a:xfrm>
            <a:off x="1326936" y="4005533"/>
            <a:ext cx="1865207" cy="2801634"/>
            <a:chOff x="1300172" y="3927350"/>
            <a:chExt cx="1828800" cy="2746949"/>
          </a:xfrm>
        </p:grpSpPr>
        <p:sp>
          <p:nvSpPr>
            <p:cNvPr id="6" name="TextBox 5"/>
            <p:cNvSpPr txBox="1"/>
            <p:nvPr/>
          </p:nvSpPr>
          <p:spPr>
            <a:xfrm>
              <a:off x="1300172" y="5446462"/>
              <a:ext cx="1828800" cy="1227837"/>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Loosely coupled components</a:t>
              </a:r>
            </a:p>
          </p:txBody>
        </p:sp>
        <p:cxnSp>
          <p:nvCxnSpPr>
            <p:cNvPr id="3" name="Straight Arrow Connector 2"/>
            <p:cNvCxnSpPr/>
            <p:nvPr/>
          </p:nvCxnSpPr>
          <p:spPr>
            <a:xfrm>
              <a:off x="2107309" y="3927350"/>
              <a:ext cx="26077" cy="389227"/>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1" name="Freeform 109"/>
            <p:cNvSpPr>
              <a:spLocks noEditPoints="1"/>
            </p:cNvSpPr>
            <p:nvPr/>
          </p:nvSpPr>
          <p:spPr bwMode="auto">
            <a:xfrm>
              <a:off x="2381328" y="4611742"/>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2" name="Freeform 110"/>
            <p:cNvSpPr>
              <a:spLocks noEditPoints="1"/>
            </p:cNvSpPr>
            <p:nvPr/>
          </p:nvSpPr>
          <p:spPr bwMode="auto">
            <a:xfrm>
              <a:off x="2497595" y="4771259"/>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3" name="Freeform 111"/>
            <p:cNvSpPr>
              <a:spLocks noEditPoints="1"/>
            </p:cNvSpPr>
            <p:nvPr/>
          </p:nvSpPr>
          <p:spPr bwMode="auto">
            <a:xfrm>
              <a:off x="2375357" y="5212056"/>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4" name="Freeform 112"/>
            <p:cNvSpPr>
              <a:spLocks noEditPoints="1"/>
            </p:cNvSpPr>
            <p:nvPr/>
          </p:nvSpPr>
          <p:spPr bwMode="auto">
            <a:xfrm>
              <a:off x="2452856" y="4941888"/>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383" name="Group 382"/>
            <p:cNvGrpSpPr/>
            <p:nvPr/>
          </p:nvGrpSpPr>
          <p:grpSpPr>
            <a:xfrm>
              <a:off x="1766902" y="4991182"/>
              <a:ext cx="155575" cy="190500"/>
              <a:chOff x="2833697" y="4784581"/>
              <a:chExt cx="155575" cy="190500"/>
            </a:xfrm>
          </p:grpSpPr>
          <p:sp>
            <p:nvSpPr>
              <p:cNvPr id="326" name="Freeform 114"/>
              <p:cNvSpPr>
                <a:spLocks/>
              </p:cNvSpPr>
              <p:nvPr/>
            </p:nvSpPr>
            <p:spPr bwMode="auto">
              <a:xfrm>
                <a:off x="2862272" y="4862369"/>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7" name="Freeform 115"/>
              <p:cNvSpPr>
                <a:spLocks/>
              </p:cNvSpPr>
              <p:nvPr/>
            </p:nvSpPr>
            <p:spPr bwMode="auto">
              <a:xfrm>
                <a:off x="2901959" y="4836969"/>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8" name="Freeform 116"/>
              <p:cNvSpPr>
                <a:spLocks/>
              </p:cNvSpPr>
              <p:nvPr/>
            </p:nvSpPr>
            <p:spPr bwMode="auto">
              <a:xfrm>
                <a:off x="2862272" y="4890944"/>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9" name="Freeform 117"/>
              <p:cNvSpPr>
                <a:spLocks/>
              </p:cNvSpPr>
              <p:nvPr/>
            </p:nvSpPr>
            <p:spPr bwMode="auto">
              <a:xfrm>
                <a:off x="2862272" y="4917931"/>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0" name="Freeform 118"/>
              <p:cNvSpPr>
                <a:spLocks noEditPoints="1"/>
              </p:cNvSpPr>
              <p:nvPr/>
            </p:nvSpPr>
            <p:spPr bwMode="auto">
              <a:xfrm>
                <a:off x="2833697" y="4784581"/>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384" name="Group 383"/>
            <p:cNvGrpSpPr/>
            <p:nvPr/>
          </p:nvGrpSpPr>
          <p:grpSpPr>
            <a:xfrm>
              <a:off x="2127639" y="4556847"/>
              <a:ext cx="111125" cy="133350"/>
              <a:chOff x="3300422" y="4609956"/>
              <a:chExt cx="111125" cy="133350"/>
            </a:xfrm>
          </p:grpSpPr>
          <p:sp>
            <p:nvSpPr>
              <p:cNvPr id="331" name="Freeform 119"/>
              <p:cNvSpPr>
                <a:spLocks/>
              </p:cNvSpPr>
              <p:nvPr/>
            </p:nvSpPr>
            <p:spPr bwMode="auto">
              <a:xfrm>
                <a:off x="3322647" y="4663931"/>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2" name="Freeform 120"/>
              <p:cNvSpPr>
                <a:spLocks/>
              </p:cNvSpPr>
              <p:nvPr/>
            </p:nvSpPr>
            <p:spPr bwMode="auto">
              <a:xfrm>
                <a:off x="3349634" y="4646469"/>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3" name="Freeform 121"/>
              <p:cNvSpPr>
                <a:spLocks/>
              </p:cNvSpPr>
              <p:nvPr/>
            </p:nvSpPr>
            <p:spPr bwMode="auto">
              <a:xfrm>
                <a:off x="3322647" y="4684569"/>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4" name="Freeform 122"/>
              <p:cNvSpPr>
                <a:spLocks/>
              </p:cNvSpPr>
              <p:nvPr/>
            </p:nvSpPr>
            <p:spPr bwMode="auto">
              <a:xfrm>
                <a:off x="3322647" y="4703619"/>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5" name="Freeform 123"/>
              <p:cNvSpPr>
                <a:spLocks noEditPoints="1"/>
              </p:cNvSpPr>
              <p:nvPr/>
            </p:nvSpPr>
            <p:spPr bwMode="auto">
              <a:xfrm>
                <a:off x="3300422" y="4609956"/>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386" name="Group 385"/>
            <p:cNvGrpSpPr/>
            <p:nvPr/>
          </p:nvGrpSpPr>
          <p:grpSpPr>
            <a:xfrm>
              <a:off x="2042601" y="4857202"/>
              <a:ext cx="209550" cy="206375"/>
              <a:chOff x="3036897" y="4681394"/>
              <a:chExt cx="209550" cy="206375"/>
            </a:xfrm>
          </p:grpSpPr>
          <p:sp>
            <p:nvSpPr>
              <p:cNvPr id="336" name="Freeform 124"/>
              <p:cNvSpPr>
                <a:spLocks/>
              </p:cNvSpPr>
              <p:nvPr/>
            </p:nvSpPr>
            <p:spPr bwMode="auto">
              <a:xfrm>
                <a:off x="3036897"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7" name="Freeform 125"/>
              <p:cNvSpPr>
                <a:spLocks/>
              </p:cNvSpPr>
              <p:nvPr/>
            </p:nvSpPr>
            <p:spPr bwMode="auto">
              <a:xfrm>
                <a:off x="3092459" y="4714731"/>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8" name="Freeform 126"/>
              <p:cNvSpPr>
                <a:spLocks/>
              </p:cNvSpPr>
              <p:nvPr/>
            </p:nvSpPr>
            <p:spPr bwMode="auto">
              <a:xfrm>
                <a:off x="3041659"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9" name="Freeform 127"/>
              <p:cNvSpPr>
                <a:spLocks/>
              </p:cNvSpPr>
              <p:nvPr/>
            </p:nvSpPr>
            <p:spPr bwMode="auto">
              <a:xfrm>
                <a:off x="3149609"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0" name="Freeform 128"/>
              <p:cNvSpPr>
                <a:spLocks/>
              </p:cNvSpPr>
              <p:nvPr/>
            </p:nvSpPr>
            <p:spPr bwMode="auto">
              <a:xfrm>
                <a:off x="3205172" y="4714731"/>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1" name="Freeform 129"/>
              <p:cNvSpPr>
                <a:spLocks/>
              </p:cNvSpPr>
              <p:nvPr/>
            </p:nvSpPr>
            <p:spPr bwMode="auto">
              <a:xfrm>
                <a:off x="3152784"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2" name="Freeform 130"/>
              <p:cNvSpPr>
                <a:spLocks/>
              </p:cNvSpPr>
              <p:nvPr/>
            </p:nvSpPr>
            <p:spPr bwMode="auto">
              <a:xfrm>
                <a:off x="3092459" y="4813156"/>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3" name="Freeform 131"/>
              <p:cNvSpPr>
                <a:spLocks/>
              </p:cNvSpPr>
              <p:nvPr/>
            </p:nvSpPr>
            <p:spPr bwMode="auto">
              <a:xfrm>
                <a:off x="3149609" y="4813156"/>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4" name="Freeform 132"/>
              <p:cNvSpPr>
                <a:spLocks/>
              </p:cNvSpPr>
              <p:nvPr/>
            </p:nvSpPr>
            <p:spPr bwMode="auto">
              <a:xfrm>
                <a:off x="3097222" y="4776644"/>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387" name="Group 386"/>
            <p:cNvGrpSpPr/>
            <p:nvPr/>
          </p:nvGrpSpPr>
          <p:grpSpPr>
            <a:xfrm>
              <a:off x="1980688" y="5301500"/>
              <a:ext cx="182563" cy="104775"/>
              <a:chOff x="3041659" y="4935394"/>
              <a:chExt cx="182563" cy="104775"/>
            </a:xfrm>
          </p:grpSpPr>
          <p:sp>
            <p:nvSpPr>
              <p:cNvPr id="345" name="Freeform 133"/>
              <p:cNvSpPr>
                <a:spLocks/>
              </p:cNvSpPr>
              <p:nvPr/>
            </p:nvSpPr>
            <p:spPr bwMode="auto">
              <a:xfrm>
                <a:off x="30464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6" name="Freeform 134"/>
              <p:cNvSpPr>
                <a:spLocks noEditPoints="1"/>
              </p:cNvSpPr>
              <p:nvPr/>
            </p:nvSpPr>
            <p:spPr bwMode="auto">
              <a:xfrm>
                <a:off x="3079759" y="4935394"/>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7" name="Freeform 135"/>
              <p:cNvSpPr>
                <a:spLocks/>
              </p:cNvSpPr>
              <p:nvPr/>
            </p:nvSpPr>
            <p:spPr bwMode="auto">
              <a:xfrm>
                <a:off x="31226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8" name="Freeform 136"/>
              <p:cNvSpPr>
                <a:spLocks noEditPoints="1"/>
              </p:cNvSpPr>
              <p:nvPr/>
            </p:nvSpPr>
            <p:spPr bwMode="auto">
              <a:xfrm>
                <a:off x="3041659" y="4995719"/>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9" name="Freeform 137"/>
              <p:cNvSpPr>
                <a:spLocks/>
              </p:cNvSpPr>
              <p:nvPr/>
            </p:nvSpPr>
            <p:spPr bwMode="auto">
              <a:xfrm>
                <a:off x="3084522" y="4995719"/>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0" name="Freeform 138"/>
              <p:cNvSpPr>
                <a:spLocks noEditPoints="1"/>
              </p:cNvSpPr>
              <p:nvPr/>
            </p:nvSpPr>
            <p:spPr bwMode="auto">
              <a:xfrm>
                <a:off x="3117859" y="4995719"/>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4" name="Freeform 142"/>
              <p:cNvSpPr>
                <a:spLocks/>
              </p:cNvSpPr>
              <p:nvPr/>
            </p:nvSpPr>
            <p:spPr bwMode="auto">
              <a:xfrm>
                <a:off x="3195647" y="4935394"/>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5" name="Freeform 143"/>
              <p:cNvSpPr>
                <a:spLocks noEditPoints="1"/>
              </p:cNvSpPr>
              <p:nvPr/>
            </p:nvSpPr>
            <p:spPr bwMode="auto">
              <a:xfrm>
                <a:off x="3194059" y="4995719"/>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7" name="Freeform 145"/>
              <p:cNvSpPr>
                <a:spLocks noEditPoints="1"/>
              </p:cNvSpPr>
              <p:nvPr/>
            </p:nvSpPr>
            <p:spPr bwMode="auto">
              <a:xfrm>
                <a:off x="3152784" y="4935394"/>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8" name="Freeform 146"/>
              <p:cNvSpPr>
                <a:spLocks/>
              </p:cNvSpPr>
              <p:nvPr/>
            </p:nvSpPr>
            <p:spPr bwMode="auto">
              <a:xfrm>
                <a:off x="3157547" y="4995719"/>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382" name="Freeform 193"/>
            <p:cNvSpPr>
              <a:spLocks noEditPoints="1"/>
            </p:cNvSpPr>
            <p:nvPr/>
          </p:nvSpPr>
          <p:spPr bwMode="auto">
            <a:xfrm>
              <a:off x="1767583" y="4589477"/>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38803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Benefits of “serverless”</a:t>
            </a:r>
          </a:p>
        </p:txBody>
      </p:sp>
      <p:grpSp>
        <p:nvGrpSpPr>
          <p:cNvPr id="174" name="Group 173"/>
          <p:cNvGrpSpPr/>
          <p:nvPr/>
        </p:nvGrpSpPr>
        <p:grpSpPr>
          <a:xfrm>
            <a:off x="7986846" y="1483560"/>
            <a:ext cx="4176514" cy="5278172"/>
            <a:chOff x="7830087" y="1454603"/>
            <a:chExt cx="4094993" cy="5175148"/>
          </a:xfrm>
        </p:grpSpPr>
        <p:sp>
          <p:nvSpPr>
            <p:cNvPr id="8" name="TextBox 7"/>
            <p:cNvSpPr txBox="1"/>
            <p:nvPr/>
          </p:nvSpPr>
          <p:spPr>
            <a:xfrm>
              <a:off x="8963184" y="5401914"/>
              <a:ext cx="1828800" cy="1227837"/>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Focus on business logic</a:t>
              </a:r>
            </a:p>
          </p:txBody>
        </p:sp>
        <p:pic>
          <p:nvPicPr>
            <p:cNvPr id="9" name="Picture 8"/>
            <p:cNvPicPr>
              <a:picLocks noChangeAspect="1"/>
            </p:cNvPicPr>
            <p:nvPr/>
          </p:nvPicPr>
          <p:blipFill>
            <a:blip r:embed="rId3"/>
            <a:stretch>
              <a:fillRect/>
            </a:stretch>
          </p:blipFill>
          <p:spPr>
            <a:xfrm>
              <a:off x="7830087" y="1454603"/>
              <a:ext cx="4094993" cy="4094993"/>
            </a:xfrm>
            <a:prstGeom prst="rect">
              <a:avLst/>
            </a:prstGeom>
          </p:spPr>
        </p:pic>
      </p:grpSp>
      <p:grpSp>
        <p:nvGrpSpPr>
          <p:cNvPr id="172" name="Group 171"/>
          <p:cNvGrpSpPr/>
          <p:nvPr/>
        </p:nvGrpSpPr>
        <p:grpSpPr>
          <a:xfrm>
            <a:off x="1001067" y="1676487"/>
            <a:ext cx="3354818" cy="4295856"/>
            <a:chOff x="980663" y="1643764"/>
            <a:chExt cx="3289336" cy="4212006"/>
          </a:xfrm>
        </p:grpSpPr>
        <p:sp>
          <p:nvSpPr>
            <p:cNvPr id="6" name="TextBox 5"/>
            <p:cNvSpPr txBox="1"/>
            <p:nvPr/>
          </p:nvSpPr>
          <p:spPr>
            <a:xfrm>
              <a:off x="1784677" y="5249514"/>
              <a:ext cx="1828800" cy="606256"/>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Ship faster</a:t>
              </a:r>
            </a:p>
          </p:txBody>
        </p:sp>
        <p:pic>
          <p:nvPicPr>
            <p:cNvPr id="10" name="Picture 9"/>
            <p:cNvPicPr>
              <a:picLocks noChangeAspect="1"/>
            </p:cNvPicPr>
            <p:nvPr/>
          </p:nvPicPr>
          <p:blipFill>
            <a:blip r:embed="rId4"/>
            <a:stretch>
              <a:fillRect/>
            </a:stretch>
          </p:blipFill>
          <p:spPr>
            <a:xfrm>
              <a:off x="980663" y="1643764"/>
              <a:ext cx="3289336" cy="3289336"/>
            </a:xfrm>
            <a:prstGeom prst="rect">
              <a:avLst/>
            </a:prstGeom>
          </p:spPr>
        </p:pic>
      </p:grpSp>
      <p:grpSp>
        <p:nvGrpSpPr>
          <p:cNvPr id="173" name="Group 172"/>
          <p:cNvGrpSpPr/>
          <p:nvPr/>
        </p:nvGrpSpPr>
        <p:grpSpPr>
          <a:xfrm>
            <a:off x="5556025" y="1861969"/>
            <a:ext cx="1907304" cy="4582785"/>
            <a:chOff x="5446713" y="1825626"/>
            <a:chExt cx="1870076" cy="4493334"/>
          </a:xfrm>
        </p:grpSpPr>
        <p:sp>
          <p:nvSpPr>
            <p:cNvPr id="7" name="TextBox 6"/>
            <p:cNvSpPr txBox="1"/>
            <p:nvPr/>
          </p:nvSpPr>
          <p:spPr>
            <a:xfrm>
              <a:off x="5463904" y="5401914"/>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a:solidFill>
                    <a:schemeClr val="tx2"/>
                  </a:solidFill>
                  <a:latin typeface="+mj-lt"/>
                  <a:cs typeface="Segoe UI"/>
                </a:rPr>
                <a:t>Reduced dev ops</a:t>
              </a:r>
            </a:p>
          </p:txBody>
        </p:sp>
        <p:sp>
          <p:nvSpPr>
            <p:cNvPr id="13" name="Freeform 5"/>
            <p:cNvSpPr>
              <a:spLocks/>
            </p:cNvSpPr>
            <p:nvPr/>
          </p:nvSpPr>
          <p:spPr bwMode="auto">
            <a:xfrm>
              <a:off x="5757863" y="2082801"/>
              <a:ext cx="577850" cy="657225"/>
            </a:xfrm>
            <a:custGeom>
              <a:avLst/>
              <a:gdLst>
                <a:gd name="T0" fmla="*/ 364 w 364"/>
                <a:gd name="T1" fmla="*/ 412 h 414"/>
                <a:gd name="T2" fmla="*/ 2 w 364"/>
                <a:gd name="T3" fmla="*/ 414 h 414"/>
                <a:gd name="T4" fmla="*/ 0 w 364"/>
                <a:gd name="T5" fmla="*/ 2 h 414"/>
                <a:gd name="T6" fmla="*/ 360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60"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Freeform 6"/>
            <p:cNvSpPr>
              <a:spLocks/>
            </p:cNvSpPr>
            <p:nvPr/>
          </p:nvSpPr>
          <p:spPr bwMode="auto">
            <a:xfrm>
              <a:off x="6086476" y="1825626"/>
              <a:ext cx="574675" cy="657225"/>
            </a:xfrm>
            <a:custGeom>
              <a:avLst/>
              <a:gdLst>
                <a:gd name="T0" fmla="*/ 362 w 362"/>
                <a:gd name="T1" fmla="*/ 409 h 414"/>
                <a:gd name="T2" fmla="*/ 2 w 362"/>
                <a:gd name="T3" fmla="*/ 414 h 414"/>
                <a:gd name="T4" fmla="*/ 0 w 362"/>
                <a:gd name="T5" fmla="*/ 3 h 414"/>
                <a:gd name="T6" fmla="*/ 359 w 362"/>
                <a:gd name="T7" fmla="*/ 0 h 414"/>
                <a:gd name="T8" fmla="*/ 362 w 362"/>
                <a:gd name="T9" fmla="*/ 409 h 414"/>
              </a:gdLst>
              <a:ahLst/>
              <a:cxnLst>
                <a:cxn ang="0">
                  <a:pos x="T0" y="T1"/>
                </a:cxn>
                <a:cxn ang="0">
                  <a:pos x="T2" y="T3"/>
                </a:cxn>
                <a:cxn ang="0">
                  <a:pos x="T4" y="T5"/>
                </a:cxn>
                <a:cxn ang="0">
                  <a:pos x="T6" y="T7"/>
                </a:cxn>
                <a:cxn ang="0">
                  <a:pos x="T8" y="T9"/>
                </a:cxn>
              </a:cxnLst>
              <a:rect l="0" t="0" r="r" b="b"/>
              <a:pathLst>
                <a:path w="362" h="414">
                  <a:moveTo>
                    <a:pt x="362" y="409"/>
                  </a:moveTo>
                  <a:lnTo>
                    <a:pt x="2" y="414"/>
                  </a:lnTo>
                  <a:lnTo>
                    <a:pt x="0" y="3"/>
                  </a:lnTo>
                  <a:lnTo>
                    <a:pt x="359" y="0"/>
                  </a:lnTo>
                  <a:lnTo>
                    <a:pt x="362" y="40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7"/>
            <p:cNvSpPr>
              <a:spLocks/>
            </p:cNvSpPr>
            <p:nvPr/>
          </p:nvSpPr>
          <p:spPr bwMode="auto">
            <a:xfrm>
              <a:off x="6403976" y="2082801"/>
              <a:ext cx="577850" cy="657225"/>
            </a:xfrm>
            <a:custGeom>
              <a:avLst/>
              <a:gdLst>
                <a:gd name="T0" fmla="*/ 364 w 364"/>
                <a:gd name="T1" fmla="*/ 412 h 414"/>
                <a:gd name="T2" fmla="*/ 2 w 364"/>
                <a:gd name="T3" fmla="*/ 414 h 414"/>
                <a:gd name="T4" fmla="*/ 0 w 364"/>
                <a:gd name="T5" fmla="*/ 2 h 414"/>
                <a:gd name="T6" fmla="*/ 359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59"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Rectangle 8"/>
            <p:cNvSpPr>
              <a:spLocks noChangeArrowheads="1"/>
            </p:cNvSpPr>
            <p:nvPr/>
          </p:nvSpPr>
          <p:spPr bwMode="auto">
            <a:xfrm>
              <a:off x="5607051" y="2479676"/>
              <a:ext cx="768350" cy="213677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Rectangle 9"/>
            <p:cNvSpPr>
              <a:spLocks noChangeArrowheads="1"/>
            </p:cNvSpPr>
            <p:nvPr/>
          </p:nvSpPr>
          <p:spPr bwMode="auto">
            <a:xfrm>
              <a:off x="5683251" y="2557463"/>
              <a:ext cx="617538" cy="1927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Rectangle 10"/>
            <p:cNvSpPr>
              <a:spLocks noChangeArrowheads="1"/>
            </p:cNvSpPr>
            <p:nvPr/>
          </p:nvSpPr>
          <p:spPr bwMode="auto">
            <a:xfrm>
              <a:off x="5718176" y="2600326"/>
              <a:ext cx="546100" cy="139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Rectangle 11"/>
            <p:cNvSpPr>
              <a:spLocks noChangeArrowheads="1"/>
            </p:cNvSpPr>
            <p:nvPr/>
          </p:nvSpPr>
          <p:spPr bwMode="auto">
            <a:xfrm>
              <a:off x="5740401"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Rectangle 12"/>
            <p:cNvSpPr>
              <a:spLocks noChangeArrowheads="1"/>
            </p:cNvSpPr>
            <p:nvPr/>
          </p:nvSpPr>
          <p:spPr bwMode="auto">
            <a:xfrm>
              <a:off x="576897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Rectangle 13"/>
            <p:cNvSpPr>
              <a:spLocks noChangeArrowheads="1"/>
            </p:cNvSpPr>
            <p:nvPr/>
          </p:nvSpPr>
          <p:spPr bwMode="auto">
            <a:xfrm>
              <a:off x="580072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Rectangle 14"/>
            <p:cNvSpPr>
              <a:spLocks noChangeArrowheads="1"/>
            </p:cNvSpPr>
            <p:nvPr/>
          </p:nvSpPr>
          <p:spPr bwMode="auto">
            <a:xfrm>
              <a:off x="583247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Rectangle 15"/>
            <p:cNvSpPr>
              <a:spLocks noChangeArrowheads="1"/>
            </p:cNvSpPr>
            <p:nvPr/>
          </p:nvSpPr>
          <p:spPr bwMode="auto">
            <a:xfrm>
              <a:off x="586422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Rectangle 16"/>
            <p:cNvSpPr>
              <a:spLocks noChangeArrowheads="1"/>
            </p:cNvSpPr>
            <p:nvPr/>
          </p:nvSpPr>
          <p:spPr bwMode="auto">
            <a:xfrm>
              <a:off x="5892801" y="2622551"/>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Oval 17"/>
            <p:cNvSpPr>
              <a:spLocks noChangeArrowheads="1"/>
            </p:cNvSpPr>
            <p:nvPr/>
          </p:nvSpPr>
          <p:spPr bwMode="auto">
            <a:xfrm>
              <a:off x="6181726" y="2651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8"/>
            <p:cNvSpPr>
              <a:spLocks noChangeArrowheads="1"/>
            </p:cNvSpPr>
            <p:nvPr/>
          </p:nvSpPr>
          <p:spPr bwMode="auto">
            <a:xfrm>
              <a:off x="5718176" y="2779713"/>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Rectangle 19"/>
            <p:cNvSpPr>
              <a:spLocks noChangeArrowheads="1"/>
            </p:cNvSpPr>
            <p:nvPr/>
          </p:nvSpPr>
          <p:spPr bwMode="auto">
            <a:xfrm>
              <a:off x="5740401"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Rectangle 20"/>
            <p:cNvSpPr>
              <a:spLocks noChangeArrowheads="1"/>
            </p:cNvSpPr>
            <p:nvPr/>
          </p:nvSpPr>
          <p:spPr bwMode="auto">
            <a:xfrm>
              <a:off x="576897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21"/>
            <p:cNvSpPr>
              <a:spLocks noChangeArrowheads="1"/>
            </p:cNvSpPr>
            <p:nvPr/>
          </p:nvSpPr>
          <p:spPr bwMode="auto">
            <a:xfrm>
              <a:off x="580072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Rectangle 22"/>
            <p:cNvSpPr>
              <a:spLocks noChangeArrowheads="1"/>
            </p:cNvSpPr>
            <p:nvPr/>
          </p:nvSpPr>
          <p:spPr bwMode="auto">
            <a:xfrm>
              <a:off x="583247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Rectangle 23"/>
            <p:cNvSpPr>
              <a:spLocks noChangeArrowheads="1"/>
            </p:cNvSpPr>
            <p:nvPr/>
          </p:nvSpPr>
          <p:spPr bwMode="auto">
            <a:xfrm>
              <a:off x="586422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24"/>
            <p:cNvSpPr>
              <a:spLocks noChangeArrowheads="1"/>
            </p:cNvSpPr>
            <p:nvPr/>
          </p:nvSpPr>
          <p:spPr bwMode="auto">
            <a:xfrm>
              <a:off x="5892801" y="280352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Oval 25"/>
            <p:cNvSpPr>
              <a:spLocks noChangeArrowheads="1"/>
            </p:cNvSpPr>
            <p:nvPr/>
          </p:nvSpPr>
          <p:spPr bwMode="auto">
            <a:xfrm>
              <a:off x="6181726" y="283210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Rectangle 26"/>
            <p:cNvSpPr>
              <a:spLocks noChangeArrowheads="1"/>
            </p:cNvSpPr>
            <p:nvPr/>
          </p:nvSpPr>
          <p:spPr bwMode="auto">
            <a:xfrm>
              <a:off x="5718176" y="29575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Rectangle 27"/>
            <p:cNvSpPr>
              <a:spLocks noChangeArrowheads="1"/>
            </p:cNvSpPr>
            <p:nvPr/>
          </p:nvSpPr>
          <p:spPr bwMode="auto">
            <a:xfrm>
              <a:off x="5740401"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Rectangle 28"/>
            <p:cNvSpPr>
              <a:spLocks noChangeArrowheads="1"/>
            </p:cNvSpPr>
            <p:nvPr/>
          </p:nvSpPr>
          <p:spPr bwMode="auto">
            <a:xfrm>
              <a:off x="576897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Rectangle 29"/>
            <p:cNvSpPr>
              <a:spLocks noChangeArrowheads="1"/>
            </p:cNvSpPr>
            <p:nvPr/>
          </p:nvSpPr>
          <p:spPr bwMode="auto">
            <a:xfrm>
              <a:off x="580072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Rectangle 30"/>
            <p:cNvSpPr>
              <a:spLocks noChangeArrowheads="1"/>
            </p:cNvSpPr>
            <p:nvPr/>
          </p:nvSpPr>
          <p:spPr bwMode="auto">
            <a:xfrm>
              <a:off x="583247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Rectangle 31"/>
            <p:cNvSpPr>
              <a:spLocks noChangeArrowheads="1"/>
            </p:cNvSpPr>
            <p:nvPr/>
          </p:nvSpPr>
          <p:spPr bwMode="auto">
            <a:xfrm>
              <a:off x="586422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32"/>
            <p:cNvSpPr>
              <a:spLocks noChangeArrowheads="1"/>
            </p:cNvSpPr>
            <p:nvPr/>
          </p:nvSpPr>
          <p:spPr bwMode="auto">
            <a:xfrm>
              <a:off x="5892801" y="2982913"/>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 name="Oval 33"/>
            <p:cNvSpPr>
              <a:spLocks noChangeArrowheads="1"/>
            </p:cNvSpPr>
            <p:nvPr/>
          </p:nvSpPr>
          <p:spPr bwMode="auto">
            <a:xfrm>
              <a:off x="6181726" y="30114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2" name="Rectangle 34"/>
            <p:cNvSpPr>
              <a:spLocks noChangeArrowheads="1"/>
            </p:cNvSpPr>
            <p:nvPr/>
          </p:nvSpPr>
          <p:spPr bwMode="auto">
            <a:xfrm>
              <a:off x="5718176" y="3140076"/>
              <a:ext cx="546100" cy="138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3" name="Rectangle 35"/>
            <p:cNvSpPr>
              <a:spLocks noChangeArrowheads="1"/>
            </p:cNvSpPr>
            <p:nvPr/>
          </p:nvSpPr>
          <p:spPr bwMode="auto">
            <a:xfrm>
              <a:off x="5740401"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4" name="Rectangle 36"/>
            <p:cNvSpPr>
              <a:spLocks noChangeArrowheads="1"/>
            </p:cNvSpPr>
            <p:nvPr/>
          </p:nvSpPr>
          <p:spPr bwMode="auto">
            <a:xfrm>
              <a:off x="576897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5" name="Rectangle 37"/>
            <p:cNvSpPr>
              <a:spLocks noChangeArrowheads="1"/>
            </p:cNvSpPr>
            <p:nvPr/>
          </p:nvSpPr>
          <p:spPr bwMode="auto">
            <a:xfrm>
              <a:off x="580072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6" name="Rectangle 38"/>
            <p:cNvSpPr>
              <a:spLocks noChangeArrowheads="1"/>
            </p:cNvSpPr>
            <p:nvPr/>
          </p:nvSpPr>
          <p:spPr bwMode="auto">
            <a:xfrm>
              <a:off x="583247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7" name="Rectangle 39"/>
            <p:cNvSpPr>
              <a:spLocks noChangeArrowheads="1"/>
            </p:cNvSpPr>
            <p:nvPr/>
          </p:nvSpPr>
          <p:spPr bwMode="auto">
            <a:xfrm>
              <a:off x="586422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8" name="Rectangle 40"/>
            <p:cNvSpPr>
              <a:spLocks noChangeArrowheads="1"/>
            </p:cNvSpPr>
            <p:nvPr/>
          </p:nvSpPr>
          <p:spPr bwMode="auto">
            <a:xfrm>
              <a:off x="5892801" y="3160713"/>
              <a:ext cx="19050"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9" name="Oval 41"/>
            <p:cNvSpPr>
              <a:spLocks noChangeArrowheads="1"/>
            </p:cNvSpPr>
            <p:nvPr/>
          </p:nvSpPr>
          <p:spPr bwMode="auto">
            <a:xfrm>
              <a:off x="6181726" y="318928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0" name="Rectangle 42"/>
            <p:cNvSpPr>
              <a:spLocks noChangeArrowheads="1"/>
            </p:cNvSpPr>
            <p:nvPr/>
          </p:nvSpPr>
          <p:spPr bwMode="auto">
            <a:xfrm>
              <a:off x="5718176" y="33178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1" name="Rectangle 43"/>
            <p:cNvSpPr>
              <a:spLocks noChangeArrowheads="1"/>
            </p:cNvSpPr>
            <p:nvPr/>
          </p:nvSpPr>
          <p:spPr bwMode="auto">
            <a:xfrm>
              <a:off x="5740401"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2" name="Rectangle 44"/>
            <p:cNvSpPr>
              <a:spLocks noChangeArrowheads="1"/>
            </p:cNvSpPr>
            <p:nvPr/>
          </p:nvSpPr>
          <p:spPr bwMode="auto">
            <a:xfrm>
              <a:off x="576897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3" name="Rectangle 45"/>
            <p:cNvSpPr>
              <a:spLocks noChangeArrowheads="1"/>
            </p:cNvSpPr>
            <p:nvPr/>
          </p:nvSpPr>
          <p:spPr bwMode="auto">
            <a:xfrm>
              <a:off x="580072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4" name="Rectangle 46"/>
            <p:cNvSpPr>
              <a:spLocks noChangeArrowheads="1"/>
            </p:cNvSpPr>
            <p:nvPr/>
          </p:nvSpPr>
          <p:spPr bwMode="auto">
            <a:xfrm>
              <a:off x="583247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5" name="Rectangle 47"/>
            <p:cNvSpPr>
              <a:spLocks noChangeArrowheads="1"/>
            </p:cNvSpPr>
            <p:nvPr/>
          </p:nvSpPr>
          <p:spPr bwMode="auto">
            <a:xfrm>
              <a:off x="586422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6" name="Rectangle 48"/>
            <p:cNvSpPr>
              <a:spLocks noChangeArrowheads="1"/>
            </p:cNvSpPr>
            <p:nvPr/>
          </p:nvSpPr>
          <p:spPr bwMode="auto">
            <a:xfrm>
              <a:off x="5892801" y="3343276"/>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7" name="Oval 49"/>
            <p:cNvSpPr>
              <a:spLocks noChangeArrowheads="1"/>
            </p:cNvSpPr>
            <p:nvPr/>
          </p:nvSpPr>
          <p:spPr bwMode="auto">
            <a:xfrm>
              <a:off x="6181726" y="3371851"/>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8" name="Rectangle 50"/>
            <p:cNvSpPr>
              <a:spLocks noChangeArrowheads="1"/>
            </p:cNvSpPr>
            <p:nvPr/>
          </p:nvSpPr>
          <p:spPr bwMode="auto">
            <a:xfrm>
              <a:off x="5718176" y="34956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9" name="Rectangle 51"/>
            <p:cNvSpPr>
              <a:spLocks noChangeArrowheads="1"/>
            </p:cNvSpPr>
            <p:nvPr/>
          </p:nvSpPr>
          <p:spPr bwMode="auto">
            <a:xfrm>
              <a:off x="5740401"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0" name="Rectangle 52"/>
            <p:cNvSpPr>
              <a:spLocks noChangeArrowheads="1"/>
            </p:cNvSpPr>
            <p:nvPr/>
          </p:nvSpPr>
          <p:spPr bwMode="auto">
            <a:xfrm>
              <a:off x="576897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1" name="Rectangle 53"/>
            <p:cNvSpPr>
              <a:spLocks noChangeArrowheads="1"/>
            </p:cNvSpPr>
            <p:nvPr/>
          </p:nvSpPr>
          <p:spPr bwMode="auto">
            <a:xfrm>
              <a:off x="580072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2" name="Rectangle 54"/>
            <p:cNvSpPr>
              <a:spLocks noChangeArrowheads="1"/>
            </p:cNvSpPr>
            <p:nvPr/>
          </p:nvSpPr>
          <p:spPr bwMode="auto">
            <a:xfrm>
              <a:off x="583247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3" name="Rectangle 55"/>
            <p:cNvSpPr>
              <a:spLocks noChangeArrowheads="1"/>
            </p:cNvSpPr>
            <p:nvPr/>
          </p:nvSpPr>
          <p:spPr bwMode="auto">
            <a:xfrm>
              <a:off x="586422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4" name="Rectangle 56"/>
            <p:cNvSpPr>
              <a:spLocks noChangeArrowheads="1"/>
            </p:cNvSpPr>
            <p:nvPr/>
          </p:nvSpPr>
          <p:spPr bwMode="auto">
            <a:xfrm>
              <a:off x="5892801" y="352107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5" name="Oval 57"/>
            <p:cNvSpPr>
              <a:spLocks noChangeArrowheads="1"/>
            </p:cNvSpPr>
            <p:nvPr/>
          </p:nvSpPr>
          <p:spPr bwMode="auto">
            <a:xfrm>
              <a:off x="6181726" y="354965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6" name="Rectangle 58"/>
            <p:cNvSpPr>
              <a:spLocks noChangeArrowheads="1"/>
            </p:cNvSpPr>
            <p:nvPr/>
          </p:nvSpPr>
          <p:spPr bwMode="auto">
            <a:xfrm>
              <a:off x="5718176" y="367506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7" name="Rectangle 59"/>
            <p:cNvSpPr>
              <a:spLocks noChangeArrowheads="1"/>
            </p:cNvSpPr>
            <p:nvPr/>
          </p:nvSpPr>
          <p:spPr bwMode="auto">
            <a:xfrm>
              <a:off x="5740401"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8" name="Rectangle 60"/>
            <p:cNvSpPr>
              <a:spLocks noChangeArrowheads="1"/>
            </p:cNvSpPr>
            <p:nvPr/>
          </p:nvSpPr>
          <p:spPr bwMode="auto">
            <a:xfrm>
              <a:off x="576897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9" name="Rectangle 61"/>
            <p:cNvSpPr>
              <a:spLocks noChangeArrowheads="1"/>
            </p:cNvSpPr>
            <p:nvPr/>
          </p:nvSpPr>
          <p:spPr bwMode="auto">
            <a:xfrm>
              <a:off x="580072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0" name="Rectangle 62"/>
            <p:cNvSpPr>
              <a:spLocks noChangeArrowheads="1"/>
            </p:cNvSpPr>
            <p:nvPr/>
          </p:nvSpPr>
          <p:spPr bwMode="auto">
            <a:xfrm>
              <a:off x="583247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1" name="Rectangle 63"/>
            <p:cNvSpPr>
              <a:spLocks noChangeArrowheads="1"/>
            </p:cNvSpPr>
            <p:nvPr/>
          </p:nvSpPr>
          <p:spPr bwMode="auto">
            <a:xfrm>
              <a:off x="586422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 name="Rectangle 64"/>
            <p:cNvSpPr>
              <a:spLocks noChangeArrowheads="1"/>
            </p:cNvSpPr>
            <p:nvPr/>
          </p:nvSpPr>
          <p:spPr bwMode="auto">
            <a:xfrm>
              <a:off x="5892801" y="3700463"/>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 name="Oval 65"/>
            <p:cNvSpPr>
              <a:spLocks noChangeArrowheads="1"/>
            </p:cNvSpPr>
            <p:nvPr/>
          </p:nvSpPr>
          <p:spPr bwMode="auto">
            <a:xfrm>
              <a:off x="6181726" y="372903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 name="Rectangle 66"/>
            <p:cNvSpPr>
              <a:spLocks noChangeArrowheads="1"/>
            </p:cNvSpPr>
            <p:nvPr/>
          </p:nvSpPr>
          <p:spPr bwMode="auto">
            <a:xfrm>
              <a:off x="6418263" y="2794001"/>
              <a:ext cx="655638" cy="1512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 name="Rectangle 67"/>
            <p:cNvSpPr>
              <a:spLocks noChangeArrowheads="1"/>
            </p:cNvSpPr>
            <p:nvPr/>
          </p:nvSpPr>
          <p:spPr bwMode="auto">
            <a:xfrm>
              <a:off x="6464301" y="2832101"/>
              <a:ext cx="563563" cy="13811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 name="Rectangle 68"/>
            <p:cNvSpPr>
              <a:spLocks noChangeArrowheads="1"/>
            </p:cNvSpPr>
            <p:nvPr/>
          </p:nvSpPr>
          <p:spPr bwMode="auto">
            <a:xfrm>
              <a:off x="6499226" y="28717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7" name="Rectangle 69"/>
            <p:cNvSpPr>
              <a:spLocks noChangeArrowheads="1"/>
            </p:cNvSpPr>
            <p:nvPr/>
          </p:nvSpPr>
          <p:spPr bwMode="auto">
            <a:xfrm>
              <a:off x="6521451"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8" name="Rectangle 70"/>
            <p:cNvSpPr>
              <a:spLocks noChangeArrowheads="1"/>
            </p:cNvSpPr>
            <p:nvPr/>
          </p:nvSpPr>
          <p:spPr bwMode="auto">
            <a:xfrm>
              <a:off x="655002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9" name="Rectangle 71"/>
            <p:cNvSpPr>
              <a:spLocks noChangeArrowheads="1"/>
            </p:cNvSpPr>
            <p:nvPr/>
          </p:nvSpPr>
          <p:spPr bwMode="auto">
            <a:xfrm>
              <a:off x="658177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0" name="Rectangle 72"/>
            <p:cNvSpPr>
              <a:spLocks noChangeArrowheads="1"/>
            </p:cNvSpPr>
            <p:nvPr/>
          </p:nvSpPr>
          <p:spPr bwMode="auto">
            <a:xfrm>
              <a:off x="6613526"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1" name="Rectangle 73"/>
            <p:cNvSpPr>
              <a:spLocks noChangeArrowheads="1"/>
            </p:cNvSpPr>
            <p:nvPr/>
          </p:nvSpPr>
          <p:spPr bwMode="auto">
            <a:xfrm>
              <a:off x="6646863"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2" name="Rectangle 74"/>
            <p:cNvSpPr>
              <a:spLocks noChangeArrowheads="1"/>
            </p:cNvSpPr>
            <p:nvPr/>
          </p:nvSpPr>
          <p:spPr bwMode="auto">
            <a:xfrm>
              <a:off x="6675438"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3" name="Oval 75"/>
            <p:cNvSpPr>
              <a:spLocks noChangeArrowheads="1"/>
            </p:cNvSpPr>
            <p:nvPr/>
          </p:nvSpPr>
          <p:spPr bwMode="auto">
            <a:xfrm>
              <a:off x="6910388" y="292576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4" name="Rectangle 76"/>
            <p:cNvSpPr>
              <a:spLocks noChangeArrowheads="1"/>
            </p:cNvSpPr>
            <p:nvPr/>
          </p:nvSpPr>
          <p:spPr bwMode="auto">
            <a:xfrm>
              <a:off x="6499226" y="30495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5" name="Rectangle 77"/>
            <p:cNvSpPr>
              <a:spLocks noChangeArrowheads="1"/>
            </p:cNvSpPr>
            <p:nvPr/>
          </p:nvSpPr>
          <p:spPr bwMode="auto">
            <a:xfrm>
              <a:off x="6521451"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6" name="Rectangle 78"/>
            <p:cNvSpPr>
              <a:spLocks noChangeArrowheads="1"/>
            </p:cNvSpPr>
            <p:nvPr/>
          </p:nvSpPr>
          <p:spPr bwMode="auto">
            <a:xfrm>
              <a:off x="655002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7" name="Rectangle 79"/>
            <p:cNvSpPr>
              <a:spLocks noChangeArrowheads="1"/>
            </p:cNvSpPr>
            <p:nvPr/>
          </p:nvSpPr>
          <p:spPr bwMode="auto">
            <a:xfrm>
              <a:off x="658177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8" name="Rectangle 80"/>
            <p:cNvSpPr>
              <a:spLocks noChangeArrowheads="1"/>
            </p:cNvSpPr>
            <p:nvPr/>
          </p:nvSpPr>
          <p:spPr bwMode="auto">
            <a:xfrm>
              <a:off x="6613526"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9" name="Rectangle 81"/>
            <p:cNvSpPr>
              <a:spLocks noChangeArrowheads="1"/>
            </p:cNvSpPr>
            <p:nvPr/>
          </p:nvSpPr>
          <p:spPr bwMode="auto">
            <a:xfrm>
              <a:off x="6646863"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0" name="Rectangle 82"/>
            <p:cNvSpPr>
              <a:spLocks noChangeArrowheads="1"/>
            </p:cNvSpPr>
            <p:nvPr/>
          </p:nvSpPr>
          <p:spPr bwMode="auto">
            <a:xfrm>
              <a:off x="6675438"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1" name="Oval 83"/>
            <p:cNvSpPr>
              <a:spLocks noChangeArrowheads="1"/>
            </p:cNvSpPr>
            <p:nvPr/>
          </p:nvSpPr>
          <p:spPr bwMode="auto">
            <a:xfrm>
              <a:off x="6910388" y="3103563"/>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2" name="Rectangle 84"/>
            <p:cNvSpPr>
              <a:spLocks noChangeArrowheads="1"/>
            </p:cNvSpPr>
            <p:nvPr/>
          </p:nvSpPr>
          <p:spPr bwMode="auto">
            <a:xfrm>
              <a:off x="6499226" y="32321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3" name="Rectangle 85"/>
            <p:cNvSpPr>
              <a:spLocks noChangeArrowheads="1"/>
            </p:cNvSpPr>
            <p:nvPr/>
          </p:nvSpPr>
          <p:spPr bwMode="auto">
            <a:xfrm>
              <a:off x="6521451"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4" name="Rectangle 86"/>
            <p:cNvSpPr>
              <a:spLocks noChangeArrowheads="1"/>
            </p:cNvSpPr>
            <p:nvPr/>
          </p:nvSpPr>
          <p:spPr bwMode="auto">
            <a:xfrm>
              <a:off x="655002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5" name="Rectangle 87"/>
            <p:cNvSpPr>
              <a:spLocks noChangeArrowheads="1"/>
            </p:cNvSpPr>
            <p:nvPr/>
          </p:nvSpPr>
          <p:spPr bwMode="auto">
            <a:xfrm>
              <a:off x="658177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6" name="Rectangle 88"/>
            <p:cNvSpPr>
              <a:spLocks noChangeArrowheads="1"/>
            </p:cNvSpPr>
            <p:nvPr/>
          </p:nvSpPr>
          <p:spPr bwMode="auto">
            <a:xfrm>
              <a:off x="6613526"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7" name="Rectangle 89"/>
            <p:cNvSpPr>
              <a:spLocks noChangeArrowheads="1"/>
            </p:cNvSpPr>
            <p:nvPr/>
          </p:nvSpPr>
          <p:spPr bwMode="auto">
            <a:xfrm>
              <a:off x="6646863"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8" name="Rectangle 90"/>
            <p:cNvSpPr>
              <a:spLocks noChangeArrowheads="1"/>
            </p:cNvSpPr>
            <p:nvPr/>
          </p:nvSpPr>
          <p:spPr bwMode="auto">
            <a:xfrm>
              <a:off x="6675438"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9" name="Oval 91"/>
            <p:cNvSpPr>
              <a:spLocks noChangeArrowheads="1"/>
            </p:cNvSpPr>
            <p:nvPr/>
          </p:nvSpPr>
          <p:spPr bwMode="auto">
            <a:xfrm>
              <a:off x="6910388" y="3286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0" name="Rectangle 92"/>
            <p:cNvSpPr>
              <a:spLocks noChangeArrowheads="1"/>
            </p:cNvSpPr>
            <p:nvPr/>
          </p:nvSpPr>
          <p:spPr bwMode="auto">
            <a:xfrm>
              <a:off x="6499226" y="34099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1" name="Rectangle 93"/>
            <p:cNvSpPr>
              <a:spLocks noChangeArrowheads="1"/>
            </p:cNvSpPr>
            <p:nvPr/>
          </p:nvSpPr>
          <p:spPr bwMode="auto">
            <a:xfrm>
              <a:off x="6521451"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2" name="Rectangle 94"/>
            <p:cNvSpPr>
              <a:spLocks noChangeArrowheads="1"/>
            </p:cNvSpPr>
            <p:nvPr/>
          </p:nvSpPr>
          <p:spPr bwMode="auto">
            <a:xfrm>
              <a:off x="655002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3" name="Rectangle 95"/>
            <p:cNvSpPr>
              <a:spLocks noChangeArrowheads="1"/>
            </p:cNvSpPr>
            <p:nvPr/>
          </p:nvSpPr>
          <p:spPr bwMode="auto">
            <a:xfrm>
              <a:off x="658177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4" name="Rectangle 96"/>
            <p:cNvSpPr>
              <a:spLocks noChangeArrowheads="1"/>
            </p:cNvSpPr>
            <p:nvPr/>
          </p:nvSpPr>
          <p:spPr bwMode="auto">
            <a:xfrm>
              <a:off x="6613526"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5" name="Rectangle 97"/>
            <p:cNvSpPr>
              <a:spLocks noChangeArrowheads="1"/>
            </p:cNvSpPr>
            <p:nvPr/>
          </p:nvSpPr>
          <p:spPr bwMode="auto">
            <a:xfrm>
              <a:off x="6646863"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6" name="Rectangle 98"/>
            <p:cNvSpPr>
              <a:spLocks noChangeArrowheads="1"/>
            </p:cNvSpPr>
            <p:nvPr/>
          </p:nvSpPr>
          <p:spPr bwMode="auto">
            <a:xfrm>
              <a:off x="6675438"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7" name="Oval 99"/>
            <p:cNvSpPr>
              <a:spLocks noChangeArrowheads="1"/>
            </p:cNvSpPr>
            <p:nvPr/>
          </p:nvSpPr>
          <p:spPr bwMode="auto">
            <a:xfrm>
              <a:off x="6910388" y="3463926"/>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Rectangle 100"/>
            <p:cNvSpPr>
              <a:spLocks noChangeArrowheads="1"/>
            </p:cNvSpPr>
            <p:nvPr/>
          </p:nvSpPr>
          <p:spPr bwMode="auto">
            <a:xfrm>
              <a:off x="6499226" y="358933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9" name="Rectangle 101"/>
            <p:cNvSpPr>
              <a:spLocks noChangeArrowheads="1"/>
            </p:cNvSpPr>
            <p:nvPr/>
          </p:nvSpPr>
          <p:spPr bwMode="auto">
            <a:xfrm>
              <a:off x="6521451"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0" name="Rectangle 102"/>
            <p:cNvSpPr>
              <a:spLocks noChangeArrowheads="1"/>
            </p:cNvSpPr>
            <p:nvPr/>
          </p:nvSpPr>
          <p:spPr bwMode="auto">
            <a:xfrm>
              <a:off x="655002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1" name="Rectangle 103"/>
            <p:cNvSpPr>
              <a:spLocks noChangeArrowheads="1"/>
            </p:cNvSpPr>
            <p:nvPr/>
          </p:nvSpPr>
          <p:spPr bwMode="auto">
            <a:xfrm>
              <a:off x="658177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2" name="Rectangle 104"/>
            <p:cNvSpPr>
              <a:spLocks noChangeArrowheads="1"/>
            </p:cNvSpPr>
            <p:nvPr/>
          </p:nvSpPr>
          <p:spPr bwMode="auto">
            <a:xfrm>
              <a:off x="6613526"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3" name="Rectangle 105"/>
            <p:cNvSpPr>
              <a:spLocks noChangeArrowheads="1"/>
            </p:cNvSpPr>
            <p:nvPr/>
          </p:nvSpPr>
          <p:spPr bwMode="auto">
            <a:xfrm>
              <a:off x="6646863"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4" name="Rectangle 106"/>
            <p:cNvSpPr>
              <a:spLocks noChangeArrowheads="1"/>
            </p:cNvSpPr>
            <p:nvPr/>
          </p:nvSpPr>
          <p:spPr bwMode="auto">
            <a:xfrm>
              <a:off x="6675438"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5" name="Oval 107"/>
            <p:cNvSpPr>
              <a:spLocks noChangeArrowheads="1"/>
            </p:cNvSpPr>
            <p:nvPr/>
          </p:nvSpPr>
          <p:spPr bwMode="auto">
            <a:xfrm>
              <a:off x="6910388" y="36433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6" name="Rectangle 108"/>
            <p:cNvSpPr>
              <a:spLocks noChangeArrowheads="1"/>
            </p:cNvSpPr>
            <p:nvPr/>
          </p:nvSpPr>
          <p:spPr bwMode="auto">
            <a:xfrm>
              <a:off x="6499226" y="3771901"/>
              <a:ext cx="493713"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2" name="Rectangle 124"/>
            <p:cNvSpPr>
              <a:spLocks noChangeArrowheads="1"/>
            </p:cNvSpPr>
            <p:nvPr/>
          </p:nvSpPr>
          <p:spPr bwMode="auto">
            <a:xfrm>
              <a:off x="6418263" y="2257426"/>
              <a:ext cx="481013" cy="493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3" name="Rectangle 125"/>
            <p:cNvSpPr>
              <a:spLocks noChangeArrowheads="1"/>
            </p:cNvSpPr>
            <p:nvPr/>
          </p:nvSpPr>
          <p:spPr bwMode="auto">
            <a:xfrm>
              <a:off x="6453188" y="2286001"/>
              <a:ext cx="411163" cy="396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4" name="Rectangle 126"/>
            <p:cNvSpPr>
              <a:spLocks noChangeArrowheads="1"/>
            </p:cNvSpPr>
            <p:nvPr/>
          </p:nvSpPr>
          <p:spPr bwMode="auto">
            <a:xfrm>
              <a:off x="6481763" y="2314576"/>
              <a:ext cx="354013" cy="3365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5" name="Rectangle 127"/>
            <p:cNvSpPr>
              <a:spLocks noChangeArrowheads="1"/>
            </p:cNvSpPr>
            <p:nvPr/>
          </p:nvSpPr>
          <p:spPr bwMode="auto">
            <a:xfrm>
              <a:off x="6496051"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6" name="Rectangle 128"/>
            <p:cNvSpPr>
              <a:spLocks noChangeArrowheads="1"/>
            </p:cNvSpPr>
            <p:nvPr/>
          </p:nvSpPr>
          <p:spPr bwMode="auto">
            <a:xfrm>
              <a:off x="6521451"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7" name="Rectangle 129"/>
            <p:cNvSpPr>
              <a:spLocks noChangeArrowheads="1"/>
            </p:cNvSpPr>
            <p:nvPr/>
          </p:nvSpPr>
          <p:spPr bwMode="auto">
            <a:xfrm>
              <a:off x="6546851" y="2336801"/>
              <a:ext cx="9525"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8" name="Rectangle 130"/>
            <p:cNvSpPr>
              <a:spLocks noChangeArrowheads="1"/>
            </p:cNvSpPr>
            <p:nvPr/>
          </p:nvSpPr>
          <p:spPr bwMode="auto">
            <a:xfrm>
              <a:off x="6570663"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9" name="Rectangle 131"/>
            <p:cNvSpPr>
              <a:spLocks noChangeArrowheads="1"/>
            </p:cNvSpPr>
            <p:nvPr/>
          </p:nvSpPr>
          <p:spPr bwMode="auto">
            <a:xfrm>
              <a:off x="65928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0" name="Rectangle 132"/>
            <p:cNvSpPr>
              <a:spLocks noChangeArrowheads="1"/>
            </p:cNvSpPr>
            <p:nvPr/>
          </p:nvSpPr>
          <p:spPr bwMode="auto">
            <a:xfrm>
              <a:off x="66182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1" name="Oval 133"/>
            <p:cNvSpPr>
              <a:spLocks noChangeArrowheads="1"/>
            </p:cNvSpPr>
            <p:nvPr/>
          </p:nvSpPr>
          <p:spPr bwMode="auto">
            <a:xfrm>
              <a:off x="6770688" y="2357438"/>
              <a:ext cx="28575" cy="285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2" name="Rectangle 134"/>
            <p:cNvSpPr>
              <a:spLocks noChangeArrowheads="1"/>
            </p:cNvSpPr>
            <p:nvPr/>
          </p:nvSpPr>
          <p:spPr bwMode="auto">
            <a:xfrm>
              <a:off x="5486401" y="3429001"/>
              <a:ext cx="1620838" cy="1355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3" name="Freeform 135"/>
            <p:cNvSpPr>
              <a:spLocks/>
            </p:cNvSpPr>
            <p:nvPr/>
          </p:nvSpPr>
          <p:spPr bwMode="auto">
            <a:xfrm>
              <a:off x="5454651" y="3481388"/>
              <a:ext cx="1719263" cy="1296988"/>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4" name="Rectangle 136"/>
            <p:cNvSpPr>
              <a:spLocks noChangeArrowheads="1"/>
            </p:cNvSpPr>
            <p:nvPr/>
          </p:nvSpPr>
          <p:spPr bwMode="auto">
            <a:xfrm>
              <a:off x="5492751" y="3524251"/>
              <a:ext cx="1638300" cy="9207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Freeform 137"/>
            <p:cNvSpPr>
              <a:spLocks/>
            </p:cNvSpPr>
            <p:nvPr/>
          </p:nvSpPr>
          <p:spPr bwMode="auto">
            <a:xfrm>
              <a:off x="5535613" y="4260851"/>
              <a:ext cx="800100" cy="184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6" name="Freeform 138"/>
            <p:cNvSpPr>
              <a:spLocks/>
            </p:cNvSpPr>
            <p:nvPr/>
          </p:nvSpPr>
          <p:spPr bwMode="auto">
            <a:xfrm>
              <a:off x="5907088" y="4089401"/>
              <a:ext cx="1223963" cy="355600"/>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7" name="Freeform 139"/>
            <p:cNvSpPr>
              <a:spLocks/>
            </p:cNvSpPr>
            <p:nvPr/>
          </p:nvSpPr>
          <p:spPr bwMode="auto">
            <a:xfrm>
              <a:off x="6375401" y="4289426"/>
              <a:ext cx="669925" cy="155575"/>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0" name="Freeform 152"/>
            <p:cNvSpPr>
              <a:spLocks/>
            </p:cNvSpPr>
            <p:nvPr/>
          </p:nvSpPr>
          <p:spPr bwMode="auto">
            <a:xfrm>
              <a:off x="6892926" y="4821238"/>
              <a:ext cx="177800" cy="88900"/>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1" name="Freeform 153"/>
            <p:cNvSpPr>
              <a:spLocks/>
            </p:cNvSpPr>
            <p:nvPr/>
          </p:nvSpPr>
          <p:spPr bwMode="auto">
            <a:xfrm>
              <a:off x="5492751" y="4813301"/>
              <a:ext cx="1339850" cy="93663"/>
            </a:xfrm>
            <a:custGeom>
              <a:avLst/>
              <a:gdLst>
                <a:gd name="T0" fmla="*/ 844 w 844"/>
                <a:gd name="T1" fmla="*/ 59 h 59"/>
                <a:gd name="T2" fmla="*/ 0 w 844"/>
                <a:gd name="T3" fmla="*/ 59 h 59"/>
                <a:gd name="T4" fmla="*/ 0 w 844"/>
                <a:gd name="T5" fmla="*/ 34 h 59"/>
                <a:gd name="T6" fmla="*/ 88 w 844"/>
                <a:gd name="T7" fmla="*/ 0 h 59"/>
                <a:gd name="T8" fmla="*/ 758 w 844"/>
                <a:gd name="T9" fmla="*/ 0 h 59"/>
                <a:gd name="T10" fmla="*/ 844 w 844"/>
                <a:gd name="T11" fmla="*/ 34 h 59"/>
                <a:gd name="T12" fmla="*/ 844 w 84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844" h="59">
                  <a:moveTo>
                    <a:pt x="844" y="59"/>
                  </a:moveTo>
                  <a:lnTo>
                    <a:pt x="0" y="59"/>
                  </a:lnTo>
                  <a:lnTo>
                    <a:pt x="0" y="34"/>
                  </a:lnTo>
                  <a:lnTo>
                    <a:pt x="88" y="0"/>
                  </a:lnTo>
                  <a:lnTo>
                    <a:pt x="758" y="0"/>
                  </a:lnTo>
                  <a:lnTo>
                    <a:pt x="844" y="34"/>
                  </a:lnTo>
                  <a:lnTo>
                    <a:pt x="844" y="5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2" name="Freeform 154"/>
            <p:cNvSpPr>
              <a:spLocks/>
            </p:cNvSpPr>
            <p:nvPr/>
          </p:nvSpPr>
          <p:spPr bwMode="auto">
            <a:xfrm>
              <a:off x="6538913" y="4756151"/>
              <a:ext cx="446088" cy="131763"/>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3" name="Freeform 155"/>
            <p:cNvSpPr>
              <a:spLocks/>
            </p:cNvSpPr>
            <p:nvPr/>
          </p:nvSpPr>
          <p:spPr bwMode="auto">
            <a:xfrm>
              <a:off x="5772151"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4" name="Freeform 156"/>
            <p:cNvSpPr>
              <a:spLocks/>
            </p:cNvSpPr>
            <p:nvPr/>
          </p:nvSpPr>
          <p:spPr bwMode="auto">
            <a:xfrm>
              <a:off x="6264276" y="3435351"/>
              <a:ext cx="136525" cy="68263"/>
            </a:xfrm>
            <a:custGeom>
              <a:avLst/>
              <a:gdLst>
                <a:gd name="T0" fmla="*/ 19 w 38"/>
                <a:gd name="T1" fmla="*/ 0 h 19"/>
                <a:gd name="T2" fmla="*/ 0 w 38"/>
                <a:gd name="T3" fmla="*/ 19 h 19"/>
                <a:gd name="T4" fmla="*/ 38 w 38"/>
                <a:gd name="T5" fmla="*/ 19 h 19"/>
                <a:gd name="T6" fmla="*/ 19 w 38"/>
                <a:gd name="T7" fmla="*/ 0 h 19"/>
              </a:gdLst>
              <a:ahLst/>
              <a:cxnLst>
                <a:cxn ang="0">
                  <a:pos x="T0" y="T1"/>
                </a:cxn>
                <a:cxn ang="0">
                  <a:pos x="T2" y="T3"/>
                </a:cxn>
                <a:cxn ang="0">
                  <a:pos x="T4" y="T5"/>
                </a:cxn>
                <a:cxn ang="0">
                  <a:pos x="T6" y="T7"/>
                </a:cxn>
              </a:cxnLst>
              <a:rect l="0" t="0" r="r" b="b"/>
              <a:pathLst>
                <a:path w="38" h="19">
                  <a:moveTo>
                    <a:pt x="19" y="0"/>
                  </a:moveTo>
                  <a:cubicBezTo>
                    <a:pt x="8" y="0"/>
                    <a:pt x="0" y="9"/>
                    <a:pt x="0" y="19"/>
                  </a:cubicBezTo>
                  <a:cubicBezTo>
                    <a:pt x="38" y="19"/>
                    <a:pt x="38" y="19"/>
                    <a:pt x="38" y="19"/>
                  </a:cubicBezTo>
                  <a:cubicBezTo>
                    <a:pt x="38"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5" name="Freeform 157"/>
            <p:cNvSpPr>
              <a:spLocks/>
            </p:cNvSpPr>
            <p:nvPr/>
          </p:nvSpPr>
          <p:spPr bwMode="auto">
            <a:xfrm>
              <a:off x="6753226"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6" name="Freeform 158"/>
            <p:cNvSpPr>
              <a:spLocks/>
            </p:cNvSpPr>
            <p:nvPr/>
          </p:nvSpPr>
          <p:spPr bwMode="auto">
            <a:xfrm>
              <a:off x="5900738" y="2403476"/>
              <a:ext cx="177800" cy="9048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7" name="Freeform 159"/>
            <p:cNvSpPr>
              <a:spLocks/>
            </p:cNvSpPr>
            <p:nvPr/>
          </p:nvSpPr>
          <p:spPr bwMode="auto">
            <a:xfrm>
              <a:off x="6599238" y="2197101"/>
              <a:ext cx="119063" cy="60325"/>
            </a:xfrm>
            <a:custGeom>
              <a:avLst/>
              <a:gdLst>
                <a:gd name="T0" fmla="*/ 16 w 33"/>
                <a:gd name="T1" fmla="*/ 0 h 17"/>
                <a:gd name="T2" fmla="*/ 0 w 33"/>
                <a:gd name="T3" fmla="*/ 17 h 17"/>
                <a:gd name="T4" fmla="*/ 33 w 33"/>
                <a:gd name="T5" fmla="*/ 17 h 17"/>
                <a:gd name="T6" fmla="*/ 16 w 33"/>
                <a:gd name="T7" fmla="*/ 0 h 17"/>
              </a:gdLst>
              <a:ahLst/>
              <a:cxnLst>
                <a:cxn ang="0">
                  <a:pos x="T0" y="T1"/>
                </a:cxn>
                <a:cxn ang="0">
                  <a:pos x="T2" y="T3"/>
                </a:cxn>
                <a:cxn ang="0">
                  <a:pos x="T4" y="T5"/>
                </a:cxn>
                <a:cxn ang="0">
                  <a:pos x="T6" y="T7"/>
                </a:cxn>
              </a:cxnLst>
              <a:rect l="0" t="0" r="r" b="b"/>
              <a:pathLst>
                <a:path w="33" h="17">
                  <a:moveTo>
                    <a:pt x="16" y="0"/>
                  </a:moveTo>
                  <a:cubicBezTo>
                    <a:pt x="8" y="0"/>
                    <a:pt x="0" y="8"/>
                    <a:pt x="0" y="17"/>
                  </a:cubicBezTo>
                  <a:cubicBezTo>
                    <a:pt x="33" y="17"/>
                    <a:pt x="33" y="17"/>
                    <a:pt x="33" y="17"/>
                  </a:cubicBezTo>
                  <a:cubicBezTo>
                    <a:pt x="33" y="8"/>
                    <a:pt x="25" y="0"/>
                    <a:pt x="1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8" name="Freeform 160"/>
            <p:cNvSpPr>
              <a:spLocks/>
            </p:cNvSpPr>
            <p:nvPr/>
          </p:nvSpPr>
          <p:spPr bwMode="auto">
            <a:xfrm>
              <a:off x="6956426" y="2736851"/>
              <a:ext cx="117475" cy="5715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8"/>
                    <a:pt x="0" y="16"/>
                  </a:cubicBezTo>
                  <a:cubicBezTo>
                    <a:pt x="33" y="16"/>
                    <a:pt x="33" y="16"/>
                    <a:pt x="33" y="16"/>
                  </a:cubicBezTo>
                  <a:cubicBezTo>
                    <a:pt x="33" y="8"/>
                    <a:pt x="25" y="0"/>
                    <a:pt x="1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9" name="Freeform 161"/>
            <p:cNvSpPr>
              <a:spLocks/>
            </p:cNvSpPr>
            <p:nvPr/>
          </p:nvSpPr>
          <p:spPr bwMode="auto">
            <a:xfrm>
              <a:off x="5446713" y="2379663"/>
              <a:ext cx="560388" cy="1101725"/>
            </a:xfrm>
            <a:custGeom>
              <a:avLst/>
              <a:gdLst>
                <a:gd name="T0" fmla="*/ 110 w 157"/>
                <a:gd name="T1" fmla="*/ 309 h 309"/>
                <a:gd name="T2" fmla="*/ 107 w 157"/>
                <a:gd name="T3" fmla="*/ 307 h 309"/>
                <a:gd name="T4" fmla="*/ 55 w 157"/>
                <a:gd name="T5" fmla="*/ 24 h 309"/>
                <a:gd name="T6" fmla="*/ 154 w 157"/>
                <a:gd name="T7" fmla="*/ 16 h 309"/>
                <a:gd name="T8" fmla="*/ 156 w 157"/>
                <a:gd name="T9" fmla="*/ 21 h 309"/>
                <a:gd name="T10" fmla="*/ 151 w 157"/>
                <a:gd name="T11" fmla="*/ 23 h 309"/>
                <a:gd name="T12" fmla="*/ 61 w 157"/>
                <a:gd name="T13" fmla="*/ 29 h 309"/>
                <a:gd name="T14" fmla="*/ 114 w 157"/>
                <a:gd name="T15" fmla="*/ 304 h 309"/>
                <a:gd name="T16" fmla="*/ 112 w 157"/>
                <a:gd name="T17" fmla="*/ 309 h 309"/>
                <a:gd name="T18" fmla="*/ 110 w 157"/>
                <a:gd name="T19"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309">
                  <a:moveTo>
                    <a:pt x="110" y="309"/>
                  </a:moveTo>
                  <a:cubicBezTo>
                    <a:pt x="109" y="309"/>
                    <a:pt x="108" y="309"/>
                    <a:pt x="107" y="307"/>
                  </a:cubicBezTo>
                  <a:cubicBezTo>
                    <a:pt x="103" y="298"/>
                    <a:pt x="0" y="87"/>
                    <a:pt x="55" y="24"/>
                  </a:cubicBezTo>
                  <a:cubicBezTo>
                    <a:pt x="74" y="3"/>
                    <a:pt x="107" y="0"/>
                    <a:pt x="154" y="16"/>
                  </a:cubicBezTo>
                  <a:cubicBezTo>
                    <a:pt x="156" y="17"/>
                    <a:pt x="157" y="19"/>
                    <a:pt x="156" y="21"/>
                  </a:cubicBezTo>
                  <a:cubicBezTo>
                    <a:pt x="155" y="23"/>
                    <a:pt x="153" y="24"/>
                    <a:pt x="151" y="23"/>
                  </a:cubicBezTo>
                  <a:cubicBezTo>
                    <a:pt x="108" y="8"/>
                    <a:pt x="77" y="10"/>
                    <a:pt x="61" y="29"/>
                  </a:cubicBezTo>
                  <a:cubicBezTo>
                    <a:pt x="9" y="89"/>
                    <a:pt x="113" y="302"/>
                    <a:pt x="114" y="304"/>
                  </a:cubicBezTo>
                  <a:cubicBezTo>
                    <a:pt x="115" y="306"/>
                    <a:pt x="114" y="308"/>
                    <a:pt x="112" y="309"/>
                  </a:cubicBezTo>
                  <a:cubicBezTo>
                    <a:pt x="112" y="309"/>
                    <a:pt x="111" y="309"/>
                    <a:pt x="110" y="30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0" name="Freeform 162"/>
            <p:cNvSpPr>
              <a:spLocks/>
            </p:cNvSpPr>
            <p:nvPr/>
          </p:nvSpPr>
          <p:spPr bwMode="auto">
            <a:xfrm>
              <a:off x="6813551" y="2725738"/>
              <a:ext cx="503238" cy="755650"/>
            </a:xfrm>
            <a:custGeom>
              <a:avLst/>
              <a:gdLst>
                <a:gd name="T0" fmla="*/ 5 w 141"/>
                <a:gd name="T1" fmla="*/ 212 h 212"/>
                <a:gd name="T2" fmla="*/ 2 w 141"/>
                <a:gd name="T3" fmla="*/ 212 h 212"/>
                <a:gd name="T4" fmla="*/ 2 w 141"/>
                <a:gd name="T5" fmla="*/ 206 h 212"/>
                <a:gd name="T6" fmla="*/ 108 w 141"/>
                <a:gd name="T7" fmla="*/ 19 h 212"/>
                <a:gd name="T8" fmla="*/ 55 w 141"/>
                <a:gd name="T9" fmla="*/ 18 h 212"/>
                <a:gd name="T10" fmla="*/ 51 w 141"/>
                <a:gd name="T11" fmla="*/ 15 h 212"/>
                <a:gd name="T12" fmla="*/ 53 w 141"/>
                <a:gd name="T13" fmla="*/ 10 h 212"/>
                <a:gd name="T14" fmla="*/ 114 w 141"/>
                <a:gd name="T15" fmla="*/ 14 h 212"/>
                <a:gd name="T16" fmla="*/ 8 w 141"/>
                <a:gd name="T17" fmla="*/ 211 h 212"/>
                <a:gd name="T18" fmla="*/ 5 w 141"/>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212">
                  <a:moveTo>
                    <a:pt x="5" y="212"/>
                  </a:moveTo>
                  <a:cubicBezTo>
                    <a:pt x="4" y="212"/>
                    <a:pt x="3" y="212"/>
                    <a:pt x="2" y="212"/>
                  </a:cubicBezTo>
                  <a:cubicBezTo>
                    <a:pt x="1" y="210"/>
                    <a:pt x="0" y="208"/>
                    <a:pt x="2" y="206"/>
                  </a:cubicBezTo>
                  <a:cubicBezTo>
                    <a:pt x="38" y="164"/>
                    <a:pt x="128" y="49"/>
                    <a:pt x="108" y="19"/>
                  </a:cubicBezTo>
                  <a:cubicBezTo>
                    <a:pt x="102" y="9"/>
                    <a:pt x="84" y="9"/>
                    <a:pt x="55" y="18"/>
                  </a:cubicBezTo>
                  <a:cubicBezTo>
                    <a:pt x="53" y="18"/>
                    <a:pt x="51" y="17"/>
                    <a:pt x="51" y="15"/>
                  </a:cubicBezTo>
                  <a:cubicBezTo>
                    <a:pt x="50" y="13"/>
                    <a:pt x="51" y="11"/>
                    <a:pt x="53" y="10"/>
                  </a:cubicBezTo>
                  <a:cubicBezTo>
                    <a:pt x="86" y="0"/>
                    <a:pt x="106" y="2"/>
                    <a:pt x="114" y="14"/>
                  </a:cubicBezTo>
                  <a:cubicBezTo>
                    <a:pt x="141" y="55"/>
                    <a:pt x="21" y="195"/>
                    <a:pt x="8" y="211"/>
                  </a:cubicBezTo>
                  <a:cubicBezTo>
                    <a:pt x="7" y="212"/>
                    <a:pt x="6" y="212"/>
                    <a:pt x="5" y="2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1" name="Freeform 163"/>
            <p:cNvSpPr>
              <a:spLocks/>
            </p:cNvSpPr>
            <p:nvPr/>
          </p:nvSpPr>
          <p:spPr bwMode="auto">
            <a:xfrm>
              <a:off x="6046788" y="2165351"/>
              <a:ext cx="628650" cy="1316038"/>
            </a:xfrm>
            <a:custGeom>
              <a:avLst/>
              <a:gdLst>
                <a:gd name="T0" fmla="*/ 82 w 176"/>
                <a:gd name="T1" fmla="*/ 369 h 369"/>
                <a:gd name="T2" fmla="*/ 78 w 176"/>
                <a:gd name="T3" fmla="*/ 367 h 369"/>
                <a:gd name="T4" fmla="*/ 76 w 176"/>
                <a:gd name="T5" fmla="*/ 25 h 369"/>
                <a:gd name="T6" fmla="*/ 173 w 176"/>
                <a:gd name="T7" fmla="*/ 14 h 369"/>
                <a:gd name="T8" fmla="*/ 176 w 176"/>
                <a:gd name="T9" fmla="*/ 19 h 369"/>
                <a:gd name="T10" fmla="*/ 171 w 176"/>
                <a:gd name="T11" fmla="*/ 21 h 369"/>
                <a:gd name="T12" fmla="*/ 81 w 176"/>
                <a:gd name="T13" fmla="*/ 31 h 369"/>
                <a:gd name="T14" fmla="*/ 86 w 176"/>
                <a:gd name="T15" fmla="*/ 365 h 369"/>
                <a:gd name="T16" fmla="*/ 83 w 176"/>
                <a:gd name="T17" fmla="*/ 369 h 369"/>
                <a:gd name="T18" fmla="*/ 82 w 176"/>
                <a:gd name="T1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369">
                  <a:moveTo>
                    <a:pt x="82" y="369"/>
                  </a:moveTo>
                  <a:cubicBezTo>
                    <a:pt x="80" y="369"/>
                    <a:pt x="79" y="368"/>
                    <a:pt x="78" y="367"/>
                  </a:cubicBezTo>
                  <a:cubicBezTo>
                    <a:pt x="75" y="356"/>
                    <a:pt x="0" y="99"/>
                    <a:pt x="76" y="25"/>
                  </a:cubicBezTo>
                  <a:cubicBezTo>
                    <a:pt x="98" y="4"/>
                    <a:pt x="131" y="0"/>
                    <a:pt x="173" y="14"/>
                  </a:cubicBezTo>
                  <a:cubicBezTo>
                    <a:pt x="175" y="14"/>
                    <a:pt x="176" y="17"/>
                    <a:pt x="176" y="19"/>
                  </a:cubicBezTo>
                  <a:cubicBezTo>
                    <a:pt x="175" y="21"/>
                    <a:pt x="173" y="22"/>
                    <a:pt x="171" y="21"/>
                  </a:cubicBezTo>
                  <a:cubicBezTo>
                    <a:pt x="131" y="8"/>
                    <a:pt x="101" y="11"/>
                    <a:pt x="81" y="31"/>
                  </a:cubicBezTo>
                  <a:cubicBezTo>
                    <a:pt x="8" y="101"/>
                    <a:pt x="85" y="362"/>
                    <a:pt x="86" y="365"/>
                  </a:cubicBezTo>
                  <a:cubicBezTo>
                    <a:pt x="86" y="367"/>
                    <a:pt x="85" y="369"/>
                    <a:pt x="83" y="369"/>
                  </a:cubicBezTo>
                  <a:cubicBezTo>
                    <a:pt x="83" y="369"/>
                    <a:pt x="82" y="369"/>
                    <a:pt x="82" y="36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138590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91536" y="296297"/>
            <a:ext cx="10961327" cy="916412"/>
          </a:xfrm>
        </p:spPr>
        <p:txBody>
          <a:bodyPr/>
          <a:lstStyle/>
          <a:p>
            <a:r>
              <a:rPr lang="en-US" sz="5507"/>
              <a:t>Azure Functions</a:t>
            </a:r>
          </a:p>
        </p:txBody>
      </p:sp>
      <p:pic>
        <p:nvPicPr>
          <p:cNvPr id="4" name="Picture 6"/>
          <p:cNvPicPr>
            <a:picLocks noChangeAspect="1"/>
          </p:cNvPicPr>
          <p:nvPr/>
        </p:nvPicPr>
        <p:blipFill>
          <a:blip r:embed="rId3"/>
          <a:stretch>
            <a:fillRect/>
          </a:stretch>
        </p:blipFill>
        <p:spPr>
          <a:xfrm>
            <a:off x="264371" y="447577"/>
            <a:ext cx="909048" cy="802207"/>
          </a:xfrm>
          <a:prstGeom prst="rect">
            <a:avLst/>
          </a:prstGeom>
        </p:spPr>
      </p:pic>
      <p:sp>
        <p:nvSpPr>
          <p:cNvPr id="52" name="TextBox 51"/>
          <p:cNvSpPr txBox="1"/>
          <p:nvPr/>
        </p:nvSpPr>
        <p:spPr>
          <a:xfrm>
            <a:off x="275483" y="1618180"/>
            <a:ext cx="3931363" cy="4900489"/>
          </a:xfrm>
          <a:prstGeom prst="rect">
            <a:avLst/>
          </a:prstGeom>
          <a:solidFill>
            <a:schemeClr val="accent1">
              <a:lumMod val="75000"/>
            </a:schemeClr>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Serverless</a:t>
            </a:r>
          </a:p>
        </p:txBody>
      </p:sp>
      <p:sp>
        <p:nvSpPr>
          <p:cNvPr id="53" name="TextBox 52"/>
          <p:cNvSpPr txBox="1"/>
          <p:nvPr/>
        </p:nvSpPr>
        <p:spPr>
          <a:xfrm>
            <a:off x="4252557" y="1618181"/>
            <a:ext cx="3931363" cy="4900489"/>
          </a:xfrm>
          <a:prstGeom prst="rect">
            <a:avLst/>
          </a:prstGeom>
          <a:solidFill>
            <a:schemeClr val="accent1"/>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Accelerate development</a:t>
            </a:r>
          </a:p>
        </p:txBody>
      </p:sp>
      <p:sp>
        <p:nvSpPr>
          <p:cNvPr id="54" name="TextBox 53"/>
          <p:cNvSpPr txBox="1"/>
          <p:nvPr/>
        </p:nvSpPr>
        <p:spPr>
          <a:xfrm>
            <a:off x="8229632" y="1618182"/>
            <a:ext cx="3931363" cy="4900489"/>
          </a:xfrm>
          <a:prstGeom prst="rect">
            <a:avLst/>
          </a:prstGeom>
          <a:solidFill>
            <a:schemeClr val="accent1">
              <a:lumMod val="75000"/>
            </a:schemeClr>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Bind into services</a:t>
            </a:r>
          </a:p>
        </p:txBody>
      </p:sp>
      <p:sp useBgFill="1">
        <p:nvSpPr>
          <p:cNvPr id="58" name="Rectangle 57"/>
          <p:cNvSpPr/>
          <p:nvPr/>
        </p:nvSpPr>
        <p:spPr bwMode="auto">
          <a:xfrm>
            <a:off x="883" y="6514673"/>
            <a:ext cx="12434711" cy="4793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23" name="Group 22"/>
          <p:cNvGrpSpPr/>
          <p:nvPr/>
        </p:nvGrpSpPr>
        <p:grpSpPr>
          <a:xfrm>
            <a:off x="8386396" y="5101284"/>
            <a:ext cx="3453318" cy="967259"/>
            <a:chOff x="8386703" y="2300121"/>
            <a:chExt cx="3453807"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1399"/>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1399"/>
                <a:t>OneDrive</a:t>
              </a:r>
            </a:p>
          </p:txBody>
        </p:sp>
        <p:sp>
          <p:nvSpPr>
            <p:cNvPr id="81" name="TextBox 80"/>
            <p:cNvSpPr txBox="1"/>
            <p:nvPr/>
          </p:nvSpPr>
          <p:spPr>
            <a:xfrm>
              <a:off x="11186558" y="2977528"/>
              <a:ext cx="653952"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1399"/>
                <a:t>Twilio</a:t>
              </a:r>
            </a:p>
          </p:txBody>
        </p:sp>
      </p:grpSp>
      <p:sp>
        <p:nvSpPr>
          <p:cNvPr id="66" name="Freeform 12"/>
          <p:cNvSpPr>
            <a:spLocks noChangeAspect="1" noEditPoints="1"/>
          </p:cNvSpPr>
          <p:nvPr/>
        </p:nvSpPr>
        <p:spPr bwMode="auto">
          <a:xfrm>
            <a:off x="8625854" y="3790161"/>
            <a:ext cx="548562" cy="48980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8" name="Picture 7"/>
          <p:cNvPicPr>
            <a:picLocks noChangeAspect="1"/>
          </p:cNvPicPr>
          <p:nvPr/>
        </p:nvPicPr>
        <p:blipFill>
          <a:blip r:embed="rId6"/>
          <a:stretch>
            <a:fillRect/>
          </a:stretch>
        </p:blipFill>
        <p:spPr>
          <a:xfrm>
            <a:off x="9865983" y="3748751"/>
            <a:ext cx="639989" cy="572622"/>
          </a:xfrm>
          <a:prstGeom prst="rect">
            <a:avLst/>
          </a:prstGeom>
        </p:spPr>
      </p:pic>
      <p:sp>
        <p:nvSpPr>
          <p:cNvPr id="82" name="TextBox 81"/>
          <p:cNvSpPr txBox="1"/>
          <p:nvPr/>
        </p:nvSpPr>
        <p:spPr>
          <a:xfrm>
            <a:off x="8437288" y="4393483"/>
            <a:ext cx="890923" cy="28994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1399"/>
              <a:t>Dropbox</a:t>
            </a:r>
          </a:p>
        </p:txBody>
      </p:sp>
      <p:sp>
        <p:nvSpPr>
          <p:cNvPr id="83" name="TextBox 82"/>
          <p:cNvSpPr txBox="1"/>
          <p:nvPr/>
        </p:nvSpPr>
        <p:spPr>
          <a:xfrm>
            <a:off x="9735519" y="4393483"/>
            <a:ext cx="912177" cy="28994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1399"/>
              <a:t>Sendgrid</a:t>
            </a:r>
          </a:p>
        </p:txBody>
      </p:sp>
      <p:sp>
        <p:nvSpPr>
          <p:cNvPr id="84" name="TextBox 83"/>
          <p:cNvSpPr txBox="1"/>
          <p:nvPr/>
        </p:nvSpPr>
        <p:spPr>
          <a:xfrm>
            <a:off x="11083732" y="2975281"/>
            <a:ext cx="812446" cy="487576"/>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1399"/>
              <a:t>Azure</a:t>
            </a:r>
            <a:br>
              <a:rPr lang="en-US" sz="1399"/>
            </a:br>
            <a:r>
              <a:rPr lang="en-US" sz="1399"/>
              <a:t>Storage</a:t>
            </a:r>
          </a:p>
        </p:txBody>
      </p:sp>
      <p:sp>
        <p:nvSpPr>
          <p:cNvPr id="91" name="Rectangle 90"/>
          <p:cNvSpPr>
            <a:spLocks noChangeArrowheads="1"/>
          </p:cNvSpPr>
          <p:nvPr/>
        </p:nvSpPr>
        <p:spPr bwMode="auto">
          <a:xfrm>
            <a:off x="8340757" y="2975281"/>
            <a:ext cx="1090381" cy="487576"/>
          </a:xfrm>
          <a:prstGeom prst="rect">
            <a:avLst/>
          </a:prstGeom>
          <a:noFill/>
          <a:extLst/>
        </p:spPr>
        <p:txBody>
          <a:bodyPr wrap="none" lIns="91427" tIns="45713" rIns="91427" bIns="45713" rtlCol="0" anchor="b">
            <a:spAutoFit/>
          </a:bodyPr>
          <a:lstStyle/>
          <a:p>
            <a:pPr algn="ctr" defTabSz="913489">
              <a:lnSpc>
                <a:spcPct val="90000"/>
              </a:lnSpc>
              <a:defRPr/>
            </a:pPr>
            <a:r>
              <a:rPr lang="en-US" sz="1399" kern="0">
                <a:gradFill>
                  <a:gsLst>
                    <a:gs pos="0">
                      <a:srgbClr val="FFFFFF"/>
                    </a:gs>
                    <a:gs pos="100000">
                      <a:srgbClr val="FFFFFF"/>
                    </a:gs>
                  </a:gsLst>
                  <a:lin ang="5400000" scaled="1"/>
                </a:gradFill>
              </a:rPr>
              <a:t>Azure </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Service Bus</a:t>
            </a:r>
          </a:p>
        </p:txBody>
      </p:sp>
      <p:sp>
        <p:nvSpPr>
          <p:cNvPr id="92" name="Rectangle 91"/>
          <p:cNvSpPr>
            <a:spLocks noChangeArrowheads="1"/>
          </p:cNvSpPr>
          <p:nvPr/>
        </p:nvSpPr>
        <p:spPr bwMode="auto">
          <a:xfrm>
            <a:off x="9688289" y="2975281"/>
            <a:ext cx="1018445" cy="487576"/>
          </a:xfrm>
          <a:prstGeom prst="rect">
            <a:avLst/>
          </a:prstGeom>
          <a:noFill/>
          <a:extLst/>
        </p:spPr>
        <p:txBody>
          <a:bodyPr wrap="none" lIns="91427" tIns="45713" rIns="91427" bIns="45713" rtlCol="0" anchor="b">
            <a:spAutoFit/>
          </a:bodyPr>
          <a:lstStyle/>
          <a:p>
            <a:pPr algn="ctr" defTabSz="913489">
              <a:lnSpc>
                <a:spcPct val="90000"/>
              </a:lnSpc>
              <a:defRPr/>
            </a:pPr>
            <a:r>
              <a:rPr lang="en-US" sz="1399" kern="0">
                <a:gradFill>
                  <a:gsLst>
                    <a:gs pos="0">
                      <a:srgbClr val="FFFFFF"/>
                    </a:gs>
                    <a:gs pos="100000">
                      <a:srgbClr val="FFFFFF"/>
                    </a:gs>
                  </a:gsLst>
                  <a:lin ang="5400000" scaled="1"/>
                </a:gradFill>
              </a:rPr>
              <a:t>Azure</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Event Hub</a:t>
            </a:r>
          </a:p>
        </p:txBody>
      </p:sp>
      <p:pic>
        <p:nvPicPr>
          <p:cNvPr id="9" name="Picture 8"/>
          <p:cNvPicPr>
            <a:picLocks noChangeAspect="1"/>
          </p:cNvPicPr>
          <p:nvPr/>
        </p:nvPicPr>
        <p:blipFill>
          <a:blip r:embed="rId7"/>
          <a:stretch>
            <a:fillRect/>
          </a:stretch>
        </p:blipFill>
        <p:spPr>
          <a:xfrm>
            <a:off x="11260603" y="3652707"/>
            <a:ext cx="493153" cy="602742"/>
          </a:xfrm>
          <a:prstGeom prst="rect">
            <a:avLst/>
          </a:prstGeom>
        </p:spPr>
      </p:pic>
      <p:sp>
        <p:nvSpPr>
          <p:cNvPr id="95" name="Rectangle 94"/>
          <p:cNvSpPr>
            <a:spLocks noChangeArrowheads="1"/>
          </p:cNvSpPr>
          <p:nvPr/>
        </p:nvSpPr>
        <p:spPr bwMode="auto">
          <a:xfrm>
            <a:off x="10905697" y="4382964"/>
            <a:ext cx="1204826" cy="289947"/>
          </a:xfrm>
          <a:prstGeom prst="rect">
            <a:avLst/>
          </a:prstGeom>
          <a:noFill/>
          <a:extLst/>
        </p:spPr>
        <p:txBody>
          <a:bodyPr wrap="none" lIns="91427" tIns="45713" rIns="91427" bIns="45713" rtlCol="0" anchor="b">
            <a:spAutoFit/>
          </a:bodyPr>
          <a:lstStyle/>
          <a:p>
            <a:pPr algn="ctr" defTabSz="913489">
              <a:lnSpc>
                <a:spcPct val="90000"/>
              </a:lnSpc>
              <a:defRPr/>
            </a:pPr>
            <a:r>
              <a:rPr lang="en-US" sz="1399" kern="0">
                <a:gradFill>
                  <a:gsLst>
                    <a:gs pos="0">
                      <a:srgbClr val="FFFFFF"/>
                    </a:gs>
                    <a:gs pos="100000">
                      <a:srgbClr val="FFFFFF"/>
                    </a:gs>
                  </a:gsLst>
                  <a:lin ang="5400000" scaled="1"/>
                </a:gradFill>
              </a:rPr>
              <a:t>AzureDocDb</a:t>
            </a:r>
          </a:p>
        </p:txBody>
      </p:sp>
      <p:grpSp>
        <p:nvGrpSpPr>
          <p:cNvPr id="21" name="Group 20"/>
          <p:cNvGrpSpPr/>
          <p:nvPr/>
        </p:nvGrpSpPr>
        <p:grpSpPr>
          <a:xfrm>
            <a:off x="4581484" y="2546434"/>
            <a:ext cx="1321406" cy="3628558"/>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algn="ctr" defTabSz="914224">
                <a:lnSpc>
                  <a:spcPct val="90000"/>
                </a:lnSpc>
                <a:defRPr/>
              </a:pPr>
              <a:r>
                <a:rPr lang="en-US" sz="2000" ker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Develop </a:t>
              </a:r>
              <a:br>
                <a:rPr lang="en-US" sz="2000" ker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2000" ker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373905" y="3732329"/>
            <a:ext cx="1667507" cy="2442662"/>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14224">
                <a:defRPr/>
              </a:pPr>
              <a:r>
                <a:rPr lang="en-US" kern="0"/>
                <a:t>Local</a:t>
              </a:r>
              <a:br>
                <a:rPr lang="en-US" kern="0"/>
              </a:br>
              <a:r>
                <a:rPr lang="en-US" kern="0"/>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algn="ctr" defTabSz="914224">
                <a:defRPr/>
              </a:pPr>
              <a:r>
                <a:rPr lang="en-US" sz="2400" b="1" kern="0">
                  <a:gradFill>
                    <a:gsLst>
                      <a:gs pos="0">
                        <a:srgbClr val="FFFFFF"/>
                      </a:gs>
                      <a:gs pos="100000">
                        <a:srgbClr val="FFFFFF"/>
                      </a:gs>
                    </a:gsLst>
                    <a:lin ang="5400000" scaled="0"/>
                  </a:gradFill>
                </a:rPr>
                <a:t>&lt;/&gt;</a:t>
              </a:r>
            </a:p>
          </p:txBody>
        </p:sp>
      </p:grpSp>
      <p:grpSp>
        <p:nvGrpSpPr>
          <p:cNvPr id="26" name="Group 25"/>
          <p:cNvGrpSpPr/>
          <p:nvPr/>
        </p:nvGrpSpPr>
        <p:grpSpPr>
          <a:xfrm>
            <a:off x="459395" y="2448587"/>
            <a:ext cx="1603662" cy="3726403"/>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14224">
                <a:defRPr/>
              </a:pPr>
              <a:r>
                <a:rPr lang="en-US" kern="0"/>
                <a:t>Event-driven</a:t>
              </a:r>
              <a:br>
                <a:rPr lang="en-US" kern="0"/>
              </a:br>
              <a:r>
                <a:rPr lang="en-US" kern="0"/>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608141" y="3511756"/>
            <a:ext cx="1240274" cy="2663233"/>
            <a:chOff x="2607629" y="3511758"/>
            <a:chExt cx="1240449" cy="2663612"/>
          </a:xfrm>
        </p:grpSpPr>
        <p:sp>
          <p:nvSpPr>
            <p:cNvPr id="113" name="TextBox 112"/>
            <p:cNvSpPr txBox="1"/>
            <p:nvPr/>
          </p:nvSpPr>
          <p:spPr>
            <a:xfrm>
              <a:off x="2610379"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14224">
                <a:defRPr/>
              </a:pPr>
              <a:r>
                <a:rPr lang="en-US" kern="0"/>
                <a:t>Reduced </a:t>
              </a:r>
              <a:br>
                <a:rPr lang="en-US" kern="0"/>
              </a:br>
              <a:r>
                <a:rPr lang="en-US" kern="0"/>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pic>
        <p:nvPicPr>
          <p:cNvPr id="11" name="Picture 10"/>
          <p:cNvPicPr>
            <a:picLocks noChangeAspect="1"/>
          </p:cNvPicPr>
          <p:nvPr/>
        </p:nvPicPr>
        <p:blipFill>
          <a:blip r:embed="rId12"/>
          <a:stretch>
            <a:fillRect/>
          </a:stretch>
        </p:blipFill>
        <p:spPr>
          <a:xfrm>
            <a:off x="11141848" y="2322473"/>
            <a:ext cx="619188" cy="530506"/>
          </a:xfrm>
          <a:prstGeom prst="rect">
            <a:avLst/>
          </a:prstGeom>
        </p:spPr>
      </p:pic>
      <p:grpSp>
        <p:nvGrpSpPr>
          <p:cNvPr id="36" name="Group 35"/>
          <p:cNvGrpSpPr/>
          <p:nvPr/>
        </p:nvGrpSpPr>
        <p:grpSpPr>
          <a:xfrm>
            <a:off x="9916258" y="2327571"/>
            <a:ext cx="499228" cy="520307"/>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grpSp>
      <p:grpSp>
        <p:nvGrpSpPr>
          <p:cNvPr id="37" name="Group 36"/>
          <p:cNvGrpSpPr/>
          <p:nvPr/>
        </p:nvGrpSpPr>
        <p:grpSpPr>
          <a:xfrm>
            <a:off x="8615973" y="2329507"/>
            <a:ext cx="496266" cy="518371"/>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grpSp>
    </p:spTree>
    <p:extLst>
      <p:ext uri="{BB962C8B-B14F-4D97-AF65-F5344CB8AC3E}">
        <p14:creationId xmlns:p14="http://schemas.microsoft.com/office/powerpoint/2010/main" val="4257506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766" y="994"/>
            <a:ext cx="4312013" cy="69925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6328" y="296184"/>
            <a:ext cx="3808917" cy="917314"/>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defRPr/>
            </a:pPr>
            <a:r>
              <a:rPr lang="en-NZ" sz="4798" spc="-104" dirty="0">
                <a:gradFill>
                  <a:gsLst>
                    <a:gs pos="2917">
                      <a:srgbClr val="FFFFFF"/>
                    </a:gs>
                    <a:gs pos="30000">
                      <a:srgbClr val="FFFFFF"/>
                    </a:gs>
                  </a:gsLst>
                  <a:lin ang="5400000" scaled="0"/>
                </a:gradFill>
                <a:latin typeface="Segoe UI Light"/>
              </a:rPr>
              <a:t>Functions</a:t>
            </a:r>
          </a:p>
        </p:txBody>
      </p:sp>
      <p:sp>
        <p:nvSpPr>
          <p:cNvPr id="8" name="Text Placeholder 2"/>
          <p:cNvSpPr txBox="1">
            <a:spLocks/>
          </p:cNvSpPr>
          <p:nvPr/>
        </p:nvSpPr>
        <p:spPr>
          <a:xfrm>
            <a:off x="269070" y="2405373"/>
            <a:ext cx="3685983" cy="4588656"/>
          </a:xfrm>
          <a:prstGeom prst="rect">
            <a:avLst/>
          </a:prstGeom>
        </p:spPr>
        <p:txBody>
          <a:bodyPr lIns="182725" tIns="146179" rIns="182725"/>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32384">
              <a:spcBef>
                <a:spcPts val="0"/>
              </a:spcBef>
              <a:spcAft>
                <a:spcPts val="1800"/>
              </a:spcAft>
              <a:buNone/>
              <a:defRPr/>
            </a:pPr>
            <a:r>
              <a:rPr lang="en-US" sz="2200" dirty="0">
                <a:gradFill>
                  <a:gsLst>
                    <a:gs pos="2917">
                      <a:srgbClr val="FFFFFF"/>
                    </a:gs>
                    <a:gs pos="30000">
                      <a:srgbClr val="FFFFFF"/>
                    </a:gs>
                  </a:gsLst>
                  <a:lin ang="5400000" scaled="0"/>
                </a:gradFill>
                <a:latin typeface="Segoe UI Semilight"/>
              </a:rPr>
              <a:t>Develop locally using best of class developer tools</a:t>
            </a:r>
          </a:p>
          <a:p>
            <a:pPr marL="0" lvl="1" indent="0" defTabSz="932384">
              <a:spcBef>
                <a:spcPts val="0"/>
              </a:spcBef>
              <a:spcAft>
                <a:spcPts val="1800"/>
              </a:spcAft>
              <a:buNone/>
              <a:defRPr/>
            </a:pPr>
            <a:r>
              <a:rPr lang="en-US" sz="2200" dirty="0">
                <a:gradFill>
                  <a:gsLst>
                    <a:gs pos="2917">
                      <a:srgbClr val="FFFFFF"/>
                    </a:gs>
                    <a:gs pos="30000">
                      <a:srgbClr val="FFFFFF"/>
                    </a:gs>
                  </a:gsLst>
                  <a:lin ang="5400000" scaled="0"/>
                </a:gradFill>
                <a:latin typeface="Segoe UI Semilight"/>
              </a:rPr>
              <a:t>Boost productivity through triggers and bindings</a:t>
            </a:r>
          </a:p>
          <a:p>
            <a:pPr marL="0" lvl="1" indent="0" defTabSz="932384">
              <a:spcBef>
                <a:spcPts val="0"/>
              </a:spcBef>
              <a:spcAft>
                <a:spcPts val="1800"/>
              </a:spcAft>
              <a:buNone/>
              <a:defRPr/>
            </a:pPr>
            <a:r>
              <a:rPr lang="en-US" sz="2200" dirty="0">
                <a:gradFill>
                  <a:gsLst>
                    <a:gs pos="2917">
                      <a:srgbClr val="FFFFFF"/>
                    </a:gs>
                    <a:gs pos="30000">
                      <a:srgbClr val="FFFFFF"/>
                    </a:gs>
                  </a:gsLst>
                  <a:lin ang="5400000" scaled="0"/>
                </a:gradFill>
                <a:latin typeface="Segoe UI Semilight"/>
              </a:rPr>
              <a:t>Choose from a variety of programming languages</a:t>
            </a:r>
          </a:p>
          <a:p>
            <a:pPr marL="0" lvl="1" indent="0" defTabSz="932384">
              <a:spcBef>
                <a:spcPts val="0"/>
              </a:spcBef>
              <a:spcAft>
                <a:spcPts val="1800"/>
              </a:spcAft>
              <a:buNone/>
              <a:defRPr/>
            </a:pPr>
            <a:r>
              <a:rPr lang="en-US" sz="2200" dirty="0">
                <a:gradFill>
                  <a:gsLst>
                    <a:gs pos="2917">
                      <a:srgbClr val="FFFFFF"/>
                    </a:gs>
                    <a:gs pos="30000">
                      <a:srgbClr val="FFFFFF"/>
                    </a:gs>
                  </a:gsLst>
                  <a:lin ang="5400000" scaled="0"/>
                </a:gradFill>
                <a:latin typeface="Segoe UI Semilight"/>
              </a:rPr>
              <a:t>Integrate with existing DevOps processes</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782103" y="4612808"/>
            <a:ext cx="219925" cy="173785"/>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Plus 17">
            <a:extLst>
              <a:ext uri="{FF2B5EF4-FFF2-40B4-BE49-F238E27FC236}">
                <a16:creationId xmlns:a16="http://schemas.microsoft.com/office/drawing/2014/main" id="{F7900C71-79EE-4E7E-BB7D-B084EF1082BF}"/>
              </a:ext>
            </a:extLst>
          </p:cNvPr>
          <p:cNvSpPr/>
          <p:nvPr/>
        </p:nvSpPr>
        <p:spPr bwMode="auto">
          <a:xfrm>
            <a:off x="8322522" y="3466798"/>
            <a:ext cx="819083" cy="711693"/>
          </a:xfrm>
          <a:prstGeom prst="mathPlus">
            <a:avLst>
              <a:gd name="adj1" fmla="val 875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153" tIns="152123" rIns="190153" bIns="152123" numCol="1" spcCol="0" rtlCol="0" fromWordArt="0" anchor="t" anchorCtr="0" forceAA="0" compatLnSpc="1">
            <a:prstTxWarp prst="textNoShape">
              <a:avLst/>
            </a:prstTxWarp>
            <a:noAutofit/>
          </a:bodyPr>
          <a:lstStyle/>
          <a:p>
            <a:pPr algn="ctr" defTabSz="969395" fontAlgn="base">
              <a:lnSpc>
                <a:spcPct val="90000"/>
              </a:lnSpc>
              <a:spcBef>
                <a:spcPct val="0"/>
              </a:spcBef>
              <a:spcAft>
                <a:spcPct val="0"/>
              </a:spcAft>
              <a:defRPr/>
            </a:pPr>
            <a:endParaRPr lang="en-US" sz="187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C3E88B7-86A7-4EDF-BEB4-088D86677001}"/>
              </a:ext>
            </a:extLst>
          </p:cNvPr>
          <p:cNvSpPr txBox="1"/>
          <p:nvPr/>
        </p:nvSpPr>
        <p:spPr>
          <a:xfrm>
            <a:off x="4783440" y="2091327"/>
            <a:ext cx="1941750" cy="589650"/>
          </a:xfrm>
          <a:prstGeom prst="rect">
            <a:avLst/>
          </a:prstGeom>
          <a:noFill/>
        </p:spPr>
        <p:txBody>
          <a:bodyPr wrap="square" lIns="190153" tIns="152123" rIns="190153" bIns="152123" rtlCol="0">
            <a:spAutoFit/>
          </a:bodyPr>
          <a:lstStyle/>
          <a:p>
            <a:pPr algn="ctr" defTabSz="950756">
              <a:lnSpc>
                <a:spcPct val="90000"/>
              </a:lnSpc>
              <a:spcAft>
                <a:spcPts val="624"/>
              </a:spcAft>
              <a:defRPr/>
            </a:pPr>
            <a:r>
              <a:rPr lang="en-US" sz="2040" kern="0" dirty="0">
                <a:gradFill>
                  <a:gsLst>
                    <a:gs pos="2917">
                      <a:srgbClr val="353535"/>
                    </a:gs>
                    <a:gs pos="30000">
                      <a:srgbClr val="353535"/>
                    </a:gs>
                  </a:gsLst>
                  <a:lin ang="5400000" scaled="0"/>
                </a:gradFill>
                <a:latin typeface="Segoe UI"/>
              </a:rPr>
              <a:t>Code</a:t>
            </a:r>
          </a:p>
        </p:txBody>
      </p:sp>
      <p:sp>
        <p:nvSpPr>
          <p:cNvPr id="13" name="TextBox 12">
            <a:extLst>
              <a:ext uri="{FF2B5EF4-FFF2-40B4-BE49-F238E27FC236}">
                <a16:creationId xmlns:a16="http://schemas.microsoft.com/office/drawing/2014/main" id="{C78B42CC-EE9C-477D-944B-715002736FB5}"/>
              </a:ext>
            </a:extLst>
          </p:cNvPr>
          <p:cNvSpPr txBox="1"/>
          <p:nvPr/>
        </p:nvSpPr>
        <p:spPr>
          <a:xfrm>
            <a:off x="10240774" y="2091327"/>
            <a:ext cx="1998631" cy="589730"/>
          </a:xfrm>
          <a:prstGeom prst="rect">
            <a:avLst/>
          </a:prstGeom>
          <a:noFill/>
        </p:spPr>
        <p:txBody>
          <a:bodyPr wrap="square" lIns="190153" tIns="152123" rIns="190153" bIns="152123" rtlCol="0">
            <a:spAutoFit/>
          </a:bodyPr>
          <a:lstStyle/>
          <a:p>
            <a:pPr algn="ctr" defTabSz="950756">
              <a:lnSpc>
                <a:spcPct val="90000"/>
              </a:lnSpc>
              <a:spcAft>
                <a:spcPts val="624"/>
              </a:spcAft>
              <a:defRPr/>
            </a:pPr>
            <a:r>
              <a:rPr lang="en-US" sz="2040" kern="0" dirty="0">
                <a:gradFill>
                  <a:gsLst>
                    <a:gs pos="2917">
                      <a:srgbClr val="353535"/>
                    </a:gs>
                    <a:gs pos="30000">
                      <a:srgbClr val="353535"/>
                    </a:gs>
                  </a:gsLst>
                  <a:lin ang="5400000" scaled="0"/>
                </a:gradFill>
                <a:latin typeface="Segoe UI"/>
              </a:rPr>
              <a:t>Events &amp; Data</a:t>
            </a:r>
          </a:p>
        </p:txBody>
      </p:sp>
      <p:sp>
        <p:nvSpPr>
          <p:cNvPr id="14" name="TextBox 13">
            <a:extLst>
              <a:ext uri="{FF2B5EF4-FFF2-40B4-BE49-F238E27FC236}">
                <a16:creationId xmlns:a16="http://schemas.microsoft.com/office/drawing/2014/main" id="{3B68E272-E13B-415C-B943-DA61490C0734}"/>
              </a:ext>
            </a:extLst>
          </p:cNvPr>
          <p:cNvSpPr txBox="1"/>
          <p:nvPr/>
        </p:nvSpPr>
        <p:spPr>
          <a:xfrm>
            <a:off x="7503300" y="2091327"/>
            <a:ext cx="2285109" cy="589650"/>
          </a:xfrm>
          <a:prstGeom prst="rect">
            <a:avLst/>
          </a:prstGeom>
          <a:noFill/>
        </p:spPr>
        <p:txBody>
          <a:bodyPr wrap="square" lIns="190153" tIns="152123" rIns="190153" bIns="152123" rtlCol="0">
            <a:spAutoFit/>
          </a:bodyPr>
          <a:lstStyle/>
          <a:p>
            <a:pPr algn="ctr" defTabSz="950756">
              <a:lnSpc>
                <a:spcPct val="90000"/>
              </a:lnSpc>
              <a:spcAft>
                <a:spcPts val="624"/>
              </a:spcAft>
              <a:defRPr/>
            </a:pPr>
            <a:r>
              <a:rPr lang="en-US" sz="2040" kern="0" dirty="0">
                <a:gradFill>
                  <a:gsLst>
                    <a:gs pos="2917">
                      <a:srgbClr val="353535"/>
                    </a:gs>
                    <a:gs pos="30000">
                      <a:srgbClr val="353535"/>
                    </a:gs>
                  </a:gsLst>
                  <a:lin ang="5400000" scaled="0"/>
                </a:gradFill>
                <a:latin typeface="Segoe UI"/>
              </a:rPr>
              <a:t>Azure Functions</a:t>
            </a:r>
          </a:p>
        </p:txBody>
      </p:sp>
      <p:pic>
        <p:nvPicPr>
          <p:cNvPr id="15" name="Picture 14">
            <a:extLst>
              <a:ext uri="{FF2B5EF4-FFF2-40B4-BE49-F238E27FC236}">
                <a16:creationId xmlns:a16="http://schemas.microsoft.com/office/drawing/2014/main" id="{695C3787-335E-491D-AF31-F724819729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4322393" y="2444475"/>
            <a:ext cx="1057456" cy="2905765"/>
          </a:xfrm>
          <a:prstGeom prst="rect">
            <a:avLst/>
          </a:prstGeom>
        </p:spPr>
      </p:pic>
      <p:pic>
        <p:nvPicPr>
          <p:cNvPr id="16" name="Picture 15">
            <a:extLst>
              <a:ext uri="{FF2B5EF4-FFF2-40B4-BE49-F238E27FC236}">
                <a16:creationId xmlns:a16="http://schemas.microsoft.com/office/drawing/2014/main" id="{91F56DBA-2069-4669-AF1A-8CD1B52DC2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6336747" y="2431787"/>
            <a:ext cx="1021319" cy="2905765"/>
          </a:xfrm>
          <a:prstGeom prst="rect">
            <a:avLst/>
          </a:prstGeom>
        </p:spPr>
      </p:pic>
      <p:pic>
        <p:nvPicPr>
          <p:cNvPr id="17" name="slash">
            <a:extLst>
              <a:ext uri="{FF2B5EF4-FFF2-40B4-BE49-F238E27FC236}">
                <a16:creationId xmlns:a16="http://schemas.microsoft.com/office/drawing/2014/main" id="{009733A8-9D12-47E7-86C5-DDB130AB0E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5316291" y="2447914"/>
            <a:ext cx="976736" cy="2905765"/>
          </a:xfrm>
          <a:prstGeom prst="rect">
            <a:avLst/>
          </a:prstGeom>
        </p:spPr>
      </p:pic>
      <p:pic>
        <p:nvPicPr>
          <p:cNvPr id="18" name="Picture 17">
            <a:extLst>
              <a:ext uri="{FF2B5EF4-FFF2-40B4-BE49-F238E27FC236}">
                <a16:creationId xmlns:a16="http://schemas.microsoft.com/office/drawing/2014/main" id="{DC70797F-47B5-4602-A6E8-3F13C27BAA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3969" y="2483593"/>
            <a:ext cx="3140522" cy="2771414"/>
          </a:xfrm>
          <a:prstGeom prst="rect">
            <a:avLst/>
          </a:prstGeom>
        </p:spPr>
      </p:pic>
    </p:spTree>
    <p:extLst>
      <p:ext uri="{BB962C8B-B14F-4D97-AF65-F5344CB8AC3E}">
        <p14:creationId xmlns:p14="http://schemas.microsoft.com/office/powerpoint/2010/main" val="31167194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3.54167E-6 -7.40741E-7 L -0.1944 -0.00555 " pathEditMode="relative" rAng="0" ptsTypes="AA">
                                      <p:cBhvr>
                                        <p:cTn id="15" dur="750" fill="hold"/>
                                        <p:tgtEl>
                                          <p:spTgt spid="18"/>
                                        </p:tgtEl>
                                        <p:attrNameLst>
                                          <p:attrName>ppt_x</p:attrName>
                                          <p:attrName>ppt_y</p:attrName>
                                        </p:attrNameLst>
                                      </p:cBhvr>
                                      <p:rCtr x="-9727" y="-278"/>
                                    </p:animMotion>
                                  </p:childTnLst>
                                </p:cTn>
                              </p:par>
                              <p:par>
                                <p:cTn id="16" presetID="42" presetClass="path" presetSubtype="0" decel="100000" fill="hold" nodeType="withEffect">
                                  <p:stCondLst>
                                    <p:cond delay="0"/>
                                  </p:stCondLst>
                                  <p:childTnLst>
                                    <p:animMotion origin="layout" path="M -3.95833E-6 4.07407E-6 L 0.23295 -0.00649 " pathEditMode="relative" rAng="0" ptsTypes="AA">
                                      <p:cBhvr>
                                        <p:cTn id="17" dur="750" fill="hold"/>
                                        <p:tgtEl>
                                          <p:spTgt spid="15"/>
                                        </p:tgtEl>
                                        <p:attrNameLst>
                                          <p:attrName>ppt_x</p:attrName>
                                          <p:attrName>ppt_y</p:attrName>
                                        </p:attrNameLst>
                                      </p:cBhvr>
                                      <p:rCtr x="11641" y="-324"/>
                                    </p:animMotion>
                                  </p:childTnLst>
                                </p:cTn>
                              </p:par>
                              <p:par>
                                <p:cTn id="18" presetID="42" presetClass="path" presetSubtype="0" decel="100000" fill="hold" nodeType="withEffect">
                                  <p:stCondLst>
                                    <p:cond delay="0"/>
                                  </p:stCondLst>
                                  <p:childTnLst>
                                    <p:animMotion origin="layout" path="M -8.33333E-7 -4.07407E-6 L 0.23516 -0.00648 " pathEditMode="relative" rAng="0" ptsTypes="AA">
                                      <p:cBhvr>
                                        <p:cTn id="19" dur="750" fill="hold"/>
                                        <p:tgtEl>
                                          <p:spTgt spid="16"/>
                                        </p:tgtEl>
                                        <p:attrNameLst>
                                          <p:attrName>ppt_x</p:attrName>
                                          <p:attrName>ppt_y</p:attrName>
                                        </p:attrNameLst>
                                      </p:cBhvr>
                                      <p:rCtr x="11758" y="-324"/>
                                    </p:animMotion>
                                  </p:childTnLst>
                                </p:cTn>
                              </p:par>
                              <p:par>
                                <p:cTn id="20" presetID="42" presetClass="path" presetSubtype="0" decel="100000" fill="hold" nodeType="withEffect">
                                  <p:stCondLst>
                                    <p:cond delay="0"/>
                                  </p:stCondLst>
                                  <p:childTnLst>
                                    <p:animMotion origin="layout" path="M 3.33333E-6 1.11111E-6 L 0.23216 -0.00648 " pathEditMode="relative" rAng="0" ptsTypes="AA">
                                      <p:cBhvr>
                                        <p:cTn id="21" dur="750" fill="hold"/>
                                        <p:tgtEl>
                                          <p:spTgt spid="17"/>
                                        </p:tgtEl>
                                        <p:attrNameLst>
                                          <p:attrName>ppt_x</p:attrName>
                                          <p:attrName>ppt_y</p:attrName>
                                        </p:attrNameLst>
                                      </p:cBhvr>
                                      <p:rCtr x="11602" y="-324"/>
                                    </p:animMotion>
                                  </p:childTnLst>
                                </p:cTn>
                              </p:par>
                              <p:par>
                                <p:cTn id="22" presetID="6" presetClass="emph" presetSubtype="0" decel="100000" fill="hold" nodeType="withEffect">
                                  <p:stCondLst>
                                    <p:cond delay="300"/>
                                  </p:stCondLst>
                                  <p:childTnLst>
                                    <p:animScale>
                                      <p:cBhvr>
                                        <p:cTn id="23" dur="450" fill="hold"/>
                                        <p:tgtEl>
                                          <p:spTgt spid="17"/>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42" presetClass="path" presetSubtype="0" decel="100000" fill="hold" grpId="1" nodeType="withEffect">
                                  <p:stCondLst>
                                    <p:cond delay="750"/>
                                  </p:stCondLst>
                                  <p:childTnLst>
                                    <p:animMotion origin="layout" path="M -2.29167E-6 -3.7037E-6 L -2.29167E-6 -0.05439 " pathEditMode="relative" rAng="0" ptsTypes="AA">
                                      <p:cBhvr>
                                        <p:cTn id="28" dur="500" spd="-100000" fill="hold"/>
                                        <p:tgtEl>
                                          <p:spTgt spid="14"/>
                                        </p:tgtEl>
                                        <p:attrNameLst>
                                          <p:attrName>ppt_x</p:attrName>
                                          <p:attrName>ppt_y</p:attrName>
                                        </p:attrNameLst>
                                      </p:cBhvr>
                                      <p:rCtr x="0" y="-2731"/>
                                    </p:animMotion>
                                  </p:childTnLst>
                                </p:cTn>
                              </p:par>
                              <p:par>
                                <p:cTn id="29" presetID="10" presetClass="entr" presetSubtype="0" fill="hold"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animEffect transition="in" filter="fade">
                                      <p:cBhvr>
                                        <p:cTn id="34" dur="500"/>
                                        <p:tgtEl>
                                          <p:spTgt spid="8">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500"/>
                                        <p:tgtEl>
                                          <p:spTgt spid="8">
                                            <p:txEl>
                                              <p:pRg st="2" end="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fade">
                                      <p:cBhvr>
                                        <p:cTn id="4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p:bldP spid="1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Integrations</a:t>
            </a:r>
          </a:p>
        </p:txBody>
      </p:sp>
      <p:graphicFrame>
        <p:nvGraphicFramePr>
          <p:cNvPr id="7" name="Table 6"/>
          <p:cNvGraphicFramePr>
            <a:graphicFrameLocks noGrp="1"/>
          </p:cNvGraphicFramePr>
          <p:nvPr>
            <p:extLst/>
          </p:nvPr>
        </p:nvGraphicFramePr>
        <p:xfrm>
          <a:off x="275481" y="1212708"/>
          <a:ext cx="11887880" cy="5629842"/>
        </p:xfrm>
        <a:graphic>
          <a:graphicData uri="http://schemas.openxmlformats.org/drawingml/2006/table">
            <a:tbl>
              <a:tblPr/>
              <a:tblGrid>
                <a:gridCol w="2377576">
                  <a:extLst>
                    <a:ext uri="{9D8B030D-6E8A-4147-A177-3AD203B41FA5}">
                      <a16:colId xmlns:a16="http://schemas.microsoft.com/office/drawing/2014/main" val="4131483785"/>
                    </a:ext>
                  </a:extLst>
                </a:gridCol>
                <a:gridCol w="2377576">
                  <a:extLst>
                    <a:ext uri="{9D8B030D-6E8A-4147-A177-3AD203B41FA5}">
                      <a16:colId xmlns:a16="http://schemas.microsoft.com/office/drawing/2014/main" val="3882208685"/>
                    </a:ext>
                  </a:extLst>
                </a:gridCol>
                <a:gridCol w="2377576">
                  <a:extLst>
                    <a:ext uri="{9D8B030D-6E8A-4147-A177-3AD203B41FA5}">
                      <a16:colId xmlns:a16="http://schemas.microsoft.com/office/drawing/2014/main" val="1359136582"/>
                    </a:ext>
                  </a:extLst>
                </a:gridCol>
                <a:gridCol w="2377576">
                  <a:extLst>
                    <a:ext uri="{9D8B030D-6E8A-4147-A177-3AD203B41FA5}">
                      <a16:colId xmlns:a16="http://schemas.microsoft.com/office/drawing/2014/main" val="1522284327"/>
                    </a:ext>
                  </a:extLst>
                </a:gridCol>
                <a:gridCol w="2377576">
                  <a:extLst>
                    <a:ext uri="{9D8B030D-6E8A-4147-A177-3AD203B41FA5}">
                      <a16:colId xmlns:a16="http://schemas.microsoft.com/office/drawing/2014/main" val="186926281"/>
                    </a:ext>
                  </a:extLst>
                </a:gridCol>
              </a:tblGrid>
              <a:tr h="294084">
                <a:tc>
                  <a:txBody>
                    <a:bodyPr/>
                    <a:lstStyle/>
                    <a:p>
                      <a:pPr algn="l" fontAlgn="b"/>
                      <a:r>
                        <a:rPr lang="en-US" sz="1600" b="0">
                          <a:effectLst/>
                          <a:latin typeface="segoe-ui_semibold"/>
                        </a:rPr>
                        <a:t>Type</a:t>
                      </a:r>
                    </a:p>
                  </a:txBody>
                  <a:tcPr marL="30260" marR="30260" marT="22695" marB="22695"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algn="l" fontAlgn="b"/>
                      <a:r>
                        <a:rPr lang="en-US" sz="1600" b="0">
                          <a:effectLst/>
                          <a:latin typeface="segoe-ui_semibold"/>
                        </a:rPr>
                        <a:t>Service</a:t>
                      </a:r>
                    </a:p>
                  </a:txBody>
                  <a:tcPr marL="30260" marR="30260" marT="22695" marB="22695"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algn="l" fontAlgn="b"/>
                      <a:r>
                        <a:rPr lang="en-US" sz="1600" b="0">
                          <a:effectLst/>
                          <a:latin typeface="segoe-ui_semibold"/>
                        </a:rPr>
                        <a:t>Trigger</a:t>
                      </a:r>
                    </a:p>
                  </a:txBody>
                  <a:tcPr marL="30260" marR="30260" marT="22695" marB="22695"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algn="l" fontAlgn="b"/>
                      <a:r>
                        <a:rPr lang="en-US" sz="1600" b="0">
                          <a:effectLst/>
                          <a:latin typeface="segoe-ui_semibold"/>
                        </a:rPr>
                        <a:t>Input</a:t>
                      </a:r>
                    </a:p>
                  </a:txBody>
                  <a:tcPr marL="30260" marR="30260" marT="22695" marB="22695"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algn="l" fontAlgn="b"/>
                      <a:r>
                        <a:rPr lang="en-US" sz="1600" b="0">
                          <a:effectLst/>
                          <a:latin typeface="segoe-ui_semibold"/>
                        </a:rPr>
                        <a:t>Output</a:t>
                      </a:r>
                    </a:p>
                  </a:txBody>
                  <a:tcPr marL="30260" marR="30260" marT="22695" marB="22695"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523952547"/>
                  </a:ext>
                </a:extLst>
              </a:tr>
              <a:tr h="407142">
                <a:tc>
                  <a:txBody>
                    <a:bodyPr/>
                    <a:lstStyle/>
                    <a:p>
                      <a:pPr fontAlgn="t"/>
                      <a:r>
                        <a:rPr lang="en-US" sz="1600" u="none" strike="noStrike">
                          <a:solidFill>
                            <a:srgbClr val="007BB8"/>
                          </a:solidFill>
                          <a:effectLst/>
                          <a:hlinkClick r:id="rId3"/>
                        </a:rPr>
                        <a:t>Schedule</a:t>
                      </a:r>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Azure Functions</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837245749"/>
                  </a:ext>
                </a:extLst>
              </a:tr>
              <a:tr h="550008">
                <a:tc>
                  <a:txBody>
                    <a:bodyPr/>
                    <a:lstStyle/>
                    <a:p>
                      <a:pPr fontAlgn="t"/>
                      <a:r>
                        <a:rPr lang="en-US" sz="1600" u="none" strike="noStrike">
                          <a:solidFill>
                            <a:srgbClr val="007BB8"/>
                          </a:solidFill>
                          <a:effectLst/>
                          <a:hlinkClick r:id="rId4"/>
                        </a:rPr>
                        <a:t>HTTP (REST or webhook)</a:t>
                      </a:r>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Azure Functions</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31599755"/>
                  </a:ext>
                </a:extLst>
              </a:tr>
              <a:tr h="407142">
                <a:tc>
                  <a:txBody>
                    <a:bodyPr/>
                    <a:lstStyle/>
                    <a:p>
                      <a:pPr fontAlgn="t"/>
                      <a:r>
                        <a:rPr lang="en-US" sz="1600" u="none" strike="noStrike">
                          <a:solidFill>
                            <a:srgbClr val="007BB8"/>
                          </a:solidFill>
                          <a:effectLst/>
                          <a:hlinkClick r:id="rId5"/>
                        </a:rPr>
                        <a:t>Blob Storage</a:t>
                      </a:r>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Azure Storage</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879097149"/>
                  </a:ext>
                </a:extLst>
              </a:tr>
              <a:tr h="550008">
                <a:tc>
                  <a:txBody>
                    <a:bodyPr/>
                    <a:lstStyle/>
                    <a:p>
                      <a:pPr fontAlgn="t"/>
                      <a:r>
                        <a:rPr lang="en-US" sz="1600" u="none" strike="noStrike">
                          <a:solidFill>
                            <a:srgbClr val="007BB8"/>
                          </a:solidFill>
                          <a:effectLst/>
                          <a:hlinkClick r:id="rId6"/>
                        </a:rPr>
                        <a:t>Events</a:t>
                      </a:r>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Azure Event Hubs</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278840847"/>
                  </a:ext>
                </a:extLst>
              </a:tr>
              <a:tr h="407142">
                <a:tc>
                  <a:txBody>
                    <a:bodyPr/>
                    <a:lstStyle/>
                    <a:p>
                      <a:pPr fontAlgn="t"/>
                      <a:r>
                        <a:rPr lang="en-US" sz="1600" u="none" strike="noStrike">
                          <a:solidFill>
                            <a:srgbClr val="007BB8"/>
                          </a:solidFill>
                          <a:effectLst/>
                          <a:hlinkClick r:id="rId7"/>
                        </a:rPr>
                        <a:t>Queues</a:t>
                      </a:r>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Azure Storage</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012528296"/>
                  </a:ext>
                </a:extLst>
              </a:tr>
              <a:tr h="550008">
                <a:tc>
                  <a:txBody>
                    <a:bodyPr/>
                    <a:lstStyle/>
                    <a:p>
                      <a:pPr fontAlgn="t"/>
                      <a:r>
                        <a:rPr lang="en-US" sz="1600" u="none" strike="noStrike">
                          <a:solidFill>
                            <a:srgbClr val="007BB8"/>
                          </a:solidFill>
                          <a:effectLst/>
                          <a:hlinkClick r:id="rId8"/>
                        </a:rPr>
                        <a:t>Queues and topics</a:t>
                      </a:r>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Azure Service Bus</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4279628415"/>
                  </a:ext>
                </a:extLst>
              </a:tr>
              <a:tr h="407142">
                <a:tc>
                  <a:txBody>
                    <a:bodyPr/>
                    <a:lstStyle/>
                    <a:p>
                      <a:pPr fontAlgn="t"/>
                      <a:r>
                        <a:rPr lang="en-US" sz="1600" u="none" strike="noStrike">
                          <a:solidFill>
                            <a:srgbClr val="007BB8"/>
                          </a:solidFill>
                          <a:effectLst/>
                          <a:hlinkClick r:id="rId9"/>
                        </a:rPr>
                        <a:t>Tables</a:t>
                      </a:r>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Azure Storage</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509996574"/>
                  </a:ext>
                </a:extLst>
              </a:tr>
              <a:tr h="550008">
                <a:tc>
                  <a:txBody>
                    <a:bodyPr/>
                    <a:lstStyle/>
                    <a:p>
                      <a:pPr fontAlgn="t"/>
                      <a:r>
                        <a:rPr lang="en-US" sz="1600" u="none" strike="noStrike">
                          <a:solidFill>
                            <a:srgbClr val="007BB8"/>
                          </a:solidFill>
                          <a:effectLst/>
                          <a:hlinkClick r:id="rId10"/>
                        </a:rPr>
                        <a:t>Tables</a:t>
                      </a:r>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Azure Mobile Apps</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580238020"/>
                  </a:ext>
                </a:extLst>
              </a:tr>
              <a:tr h="550008">
                <a:tc>
                  <a:txBody>
                    <a:bodyPr/>
                    <a:lstStyle/>
                    <a:p>
                      <a:pPr fontAlgn="t"/>
                      <a:r>
                        <a:rPr lang="en-US" sz="1600" u="none" strike="noStrike">
                          <a:solidFill>
                            <a:srgbClr val="007BB8"/>
                          </a:solidFill>
                          <a:effectLst/>
                          <a:hlinkClick r:id="rId11"/>
                        </a:rPr>
                        <a:t>No-SQL DB</a:t>
                      </a:r>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Azure DocumentDB</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4013090922"/>
                  </a:ext>
                </a:extLst>
              </a:tr>
              <a:tr h="550008">
                <a:tc>
                  <a:txBody>
                    <a:bodyPr/>
                    <a:lstStyle/>
                    <a:p>
                      <a:pPr fontAlgn="t"/>
                      <a:r>
                        <a:rPr lang="en-US" sz="1600" u="none" strike="noStrike">
                          <a:solidFill>
                            <a:srgbClr val="007BB8"/>
                          </a:solidFill>
                          <a:effectLst/>
                          <a:hlinkClick r:id="rId12"/>
                        </a:rPr>
                        <a:t>Push Notifications</a:t>
                      </a:r>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Azure Notification Hubs</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600">
                          <a:effectLst/>
                        </a:rPr>
                        <a:t>✔</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413239711"/>
                  </a:ext>
                </a:extLst>
              </a:tr>
              <a:tr h="407142">
                <a:tc>
                  <a:txBody>
                    <a:bodyPr/>
                    <a:lstStyle/>
                    <a:p>
                      <a:pPr fontAlgn="t"/>
                      <a:r>
                        <a:rPr lang="en-US" sz="1600" u="none" strike="noStrike">
                          <a:solidFill>
                            <a:srgbClr val="007BB8"/>
                          </a:solidFill>
                          <a:effectLst/>
                          <a:hlinkClick r:id="rId13"/>
                        </a:rPr>
                        <a:t>Twilio SMS Text</a:t>
                      </a:r>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600">
                          <a:effectLst/>
                        </a:rPr>
                        <a:t>Twilio</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endParaRPr lang="en-US" sz="1600">
                        <a:effectLst/>
                      </a:endParaRP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600">
                          <a:effectLst/>
                        </a:rPr>
                        <a:t>✔</a:t>
                      </a:r>
                    </a:p>
                  </a:txBody>
                  <a:tcPr marL="30260" marR="30260" marT="22695" marB="2269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00692456"/>
                  </a:ext>
                </a:extLst>
              </a:tr>
            </a:tbl>
          </a:graphicData>
        </a:graphic>
      </p:graphicFrame>
    </p:spTree>
    <p:extLst>
      <p:ext uri="{BB962C8B-B14F-4D97-AF65-F5344CB8AC3E}">
        <p14:creationId xmlns:p14="http://schemas.microsoft.com/office/powerpoint/2010/main" val="27200987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 Architecture</a:t>
            </a:r>
          </a:p>
        </p:txBody>
      </p:sp>
      <p:cxnSp>
        <p:nvCxnSpPr>
          <p:cNvPr id="10" name="Straight Arrow Connector 9"/>
          <p:cNvCxnSpPr>
            <a:stCxn id="4" idx="3"/>
            <a:endCxn id="3" idx="1"/>
          </p:cNvCxnSpPr>
          <p:nvPr/>
        </p:nvCxnSpPr>
        <p:spPr>
          <a:xfrm>
            <a:off x="2020490" y="3520174"/>
            <a:ext cx="1005268" cy="0"/>
          </a:xfrm>
          <a:prstGeom prst="straightConnector1">
            <a:avLst/>
          </a:prstGeom>
          <a:ln w="38100">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p:cNvCxnSpPr>
            <a:stCxn id="3" idx="3"/>
            <a:endCxn id="6" idx="1"/>
          </p:cNvCxnSpPr>
          <p:nvPr/>
        </p:nvCxnSpPr>
        <p:spPr>
          <a:xfrm>
            <a:off x="4408922" y="3520174"/>
            <a:ext cx="1005268" cy="2"/>
          </a:xfrm>
          <a:prstGeom prst="straightConnector1">
            <a:avLst/>
          </a:prstGeom>
          <a:ln w="38100">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a:stCxn id="6" idx="3"/>
          </p:cNvCxnSpPr>
          <p:nvPr/>
        </p:nvCxnSpPr>
        <p:spPr>
          <a:xfrm flipV="1">
            <a:off x="6797355" y="3505132"/>
            <a:ext cx="1118580" cy="15044"/>
          </a:xfrm>
          <a:prstGeom prst="straightConnector1">
            <a:avLst/>
          </a:prstGeom>
          <a:ln w="38100">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p:cNvCxnSpPr>
            <a:stCxn id="7" idx="3"/>
            <a:endCxn id="8" idx="1"/>
          </p:cNvCxnSpPr>
          <p:nvPr/>
        </p:nvCxnSpPr>
        <p:spPr>
          <a:xfrm>
            <a:off x="9185786" y="3520174"/>
            <a:ext cx="1005268" cy="0"/>
          </a:xfrm>
          <a:prstGeom prst="straightConnector1">
            <a:avLst/>
          </a:prstGeom>
          <a:ln w="38100">
            <a:headEnd type="none"/>
            <a:tailEnd type="triangle"/>
          </a:ln>
        </p:spPr>
        <p:style>
          <a:lnRef idx="3">
            <a:schemeClr val="accent6"/>
          </a:lnRef>
          <a:fillRef idx="0">
            <a:schemeClr val="accent6"/>
          </a:fillRef>
          <a:effectRef idx="2">
            <a:schemeClr val="accent6"/>
          </a:effectRef>
          <a:fontRef idx="minor">
            <a:schemeClr val="tx1"/>
          </a:fontRef>
        </p:style>
      </p:cxnSp>
      <p:grpSp>
        <p:nvGrpSpPr>
          <p:cNvPr id="23" name="Group 22"/>
          <p:cNvGrpSpPr/>
          <p:nvPr/>
        </p:nvGrpSpPr>
        <p:grpSpPr>
          <a:xfrm>
            <a:off x="637325" y="2828591"/>
            <a:ext cx="1383165" cy="2030330"/>
            <a:chOff x="624021" y="2773381"/>
            <a:chExt cx="1356167" cy="199070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21" y="2773381"/>
              <a:ext cx="1356167" cy="1356167"/>
            </a:xfrm>
            <a:prstGeom prst="rect">
              <a:avLst/>
            </a:prstGeom>
          </p:spPr>
        </p:pic>
        <p:sp>
          <p:nvSpPr>
            <p:cNvPr id="14" name="TextBox 13"/>
            <p:cNvSpPr txBox="1"/>
            <p:nvPr/>
          </p:nvSpPr>
          <p:spPr>
            <a:xfrm>
              <a:off x="777603" y="4129548"/>
              <a:ext cx="992204" cy="634533"/>
            </a:xfrm>
            <a:prstGeom prst="rect">
              <a:avLst/>
            </a:prstGeom>
            <a:noFill/>
          </p:spPr>
          <p:txBody>
            <a:bodyPr wrap="square" lIns="186521" tIns="149217" rIns="186521" bIns="149217" rtlCol="0">
              <a:spAutoFit/>
            </a:bodyPr>
            <a:lstStyle/>
            <a:p>
              <a:pPr algn="ctr">
                <a:lnSpc>
                  <a:spcPct val="90000"/>
                </a:lnSpc>
                <a:spcAft>
                  <a:spcPts val="612"/>
                </a:spcAft>
              </a:pPr>
              <a:r>
                <a:rPr lang="en-US" sz="2448">
                  <a:gradFill>
                    <a:gsLst>
                      <a:gs pos="2917">
                        <a:schemeClr val="tx1"/>
                      </a:gs>
                      <a:gs pos="30000">
                        <a:schemeClr val="tx1"/>
                      </a:gs>
                    </a:gsLst>
                    <a:lin ang="5400000" scaled="0"/>
                  </a:gradFill>
                </a:rPr>
                <a:t>UFO </a:t>
              </a:r>
            </a:p>
          </p:txBody>
        </p:sp>
      </p:grpSp>
      <p:grpSp>
        <p:nvGrpSpPr>
          <p:cNvPr id="22" name="Group 21"/>
          <p:cNvGrpSpPr/>
          <p:nvPr/>
        </p:nvGrpSpPr>
        <p:grpSpPr>
          <a:xfrm>
            <a:off x="2744212" y="2828591"/>
            <a:ext cx="1946254" cy="2030330"/>
            <a:chOff x="2689784" y="2773381"/>
            <a:chExt cx="1908265" cy="199070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5834" y="2773381"/>
              <a:ext cx="1356167" cy="1356167"/>
            </a:xfrm>
            <a:prstGeom prst="rect">
              <a:avLst/>
            </a:prstGeom>
          </p:spPr>
        </p:pic>
        <p:sp>
          <p:nvSpPr>
            <p:cNvPr id="15" name="TextBox 14"/>
            <p:cNvSpPr txBox="1"/>
            <p:nvPr/>
          </p:nvSpPr>
          <p:spPr>
            <a:xfrm>
              <a:off x="2689784" y="4129548"/>
              <a:ext cx="1908265" cy="634533"/>
            </a:xfrm>
            <a:prstGeom prst="rect">
              <a:avLst/>
            </a:prstGeom>
            <a:noFill/>
          </p:spPr>
          <p:txBody>
            <a:bodyPr wrap="square" lIns="186521" tIns="149217" rIns="186521" bIns="149217" rtlCol="0">
              <a:spAutoFit/>
            </a:bodyPr>
            <a:lstStyle/>
            <a:p>
              <a:pPr algn="ctr">
                <a:lnSpc>
                  <a:spcPct val="90000"/>
                </a:lnSpc>
                <a:spcAft>
                  <a:spcPts val="612"/>
                </a:spcAft>
              </a:pPr>
              <a:r>
                <a:rPr lang="en-US" sz="2448">
                  <a:gradFill>
                    <a:gsLst>
                      <a:gs pos="2917">
                        <a:schemeClr val="tx1"/>
                      </a:gs>
                      <a:gs pos="30000">
                        <a:schemeClr val="tx1"/>
                      </a:gs>
                    </a:gsLst>
                    <a:lin ang="5400000" scaled="0"/>
                  </a:gradFill>
                </a:rPr>
                <a:t>Functions </a:t>
              </a:r>
            </a:p>
          </p:txBody>
        </p:sp>
      </p:grpSp>
      <p:grpSp>
        <p:nvGrpSpPr>
          <p:cNvPr id="21" name="Group 20"/>
          <p:cNvGrpSpPr/>
          <p:nvPr/>
        </p:nvGrpSpPr>
        <p:grpSpPr>
          <a:xfrm>
            <a:off x="5132647" y="2828594"/>
            <a:ext cx="1992388" cy="2376145"/>
            <a:chOff x="5031599" y="2773383"/>
            <a:chExt cx="1953499" cy="2329765"/>
          </a:xfrm>
        </p:grpSpPr>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7647" y="2773383"/>
              <a:ext cx="1356167" cy="1356167"/>
            </a:xfrm>
            <a:prstGeom prst="rect">
              <a:avLst/>
            </a:prstGeom>
          </p:spPr>
        </p:pic>
        <p:sp>
          <p:nvSpPr>
            <p:cNvPr id="16" name="TextBox 15"/>
            <p:cNvSpPr txBox="1"/>
            <p:nvPr/>
          </p:nvSpPr>
          <p:spPr>
            <a:xfrm>
              <a:off x="5031599" y="4129548"/>
              <a:ext cx="1953499" cy="973600"/>
            </a:xfrm>
            <a:prstGeom prst="rect">
              <a:avLst/>
            </a:prstGeom>
            <a:noFill/>
          </p:spPr>
          <p:txBody>
            <a:bodyPr wrap="square" lIns="186521" tIns="149217" rIns="186521" bIns="149217" rtlCol="0">
              <a:spAutoFit/>
            </a:bodyPr>
            <a:lstStyle/>
            <a:p>
              <a:pPr algn="ctr">
                <a:lnSpc>
                  <a:spcPct val="90000"/>
                </a:lnSpc>
                <a:spcAft>
                  <a:spcPts val="612"/>
                </a:spcAft>
              </a:pPr>
              <a:r>
                <a:rPr lang="en-US" sz="2448">
                  <a:gradFill>
                    <a:gsLst>
                      <a:gs pos="2917">
                        <a:schemeClr val="tx1"/>
                      </a:gs>
                      <a:gs pos="30000">
                        <a:schemeClr val="tx1"/>
                      </a:gs>
                    </a:gsLst>
                    <a:lin ang="5400000" scaled="0"/>
                  </a:gradFill>
                </a:rPr>
                <a:t>Storage queue </a:t>
              </a:r>
            </a:p>
          </p:txBody>
        </p:sp>
      </p:grpSp>
      <p:grpSp>
        <p:nvGrpSpPr>
          <p:cNvPr id="20" name="Group 19"/>
          <p:cNvGrpSpPr/>
          <p:nvPr/>
        </p:nvGrpSpPr>
        <p:grpSpPr>
          <a:xfrm>
            <a:off x="7463829" y="2828591"/>
            <a:ext cx="2060751" cy="2030330"/>
            <a:chOff x="7317279" y="2773381"/>
            <a:chExt cx="2020528" cy="1990700"/>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9459" y="2773381"/>
              <a:ext cx="1356167" cy="1356167"/>
            </a:xfrm>
            <a:prstGeom prst="rect">
              <a:avLst/>
            </a:prstGeom>
          </p:spPr>
        </p:pic>
        <p:sp>
          <p:nvSpPr>
            <p:cNvPr id="17" name="TextBox 16"/>
            <p:cNvSpPr txBox="1"/>
            <p:nvPr/>
          </p:nvSpPr>
          <p:spPr>
            <a:xfrm>
              <a:off x="7317279" y="4129548"/>
              <a:ext cx="2020528" cy="634533"/>
            </a:xfrm>
            <a:prstGeom prst="rect">
              <a:avLst/>
            </a:prstGeom>
            <a:noFill/>
          </p:spPr>
          <p:txBody>
            <a:bodyPr wrap="square" lIns="186521" tIns="149217" rIns="186521" bIns="149217" rtlCol="0">
              <a:spAutoFit/>
            </a:bodyPr>
            <a:lstStyle/>
            <a:p>
              <a:pPr algn="ctr">
                <a:lnSpc>
                  <a:spcPct val="90000"/>
                </a:lnSpc>
                <a:spcAft>
                  <a:spcPts val="612"/>
                </a:spcAft>
              </a:pPr>
              <a:r>
                <a:rPr lang="en-US" sz="2448">
                  <a:gradFill>
                    <a:gsLst>
                      <a:gs pos="2917">
                        <a:schemeClr val="tx1"/>
                      </a:gs>
                      <a:gs pos="30000">
                        <a:schemeClr val="tx1"/>
                      </a:gs>
                    </a:gsLst>
                    <a:lin ang="5400000" scaled="0"/>
                  </a:gradFill>
                </a:rPr>
                <a:t>Functions</a:t>
              </a:r>
            </a:p>
          </p:txBody>
        </p:sp>
      </p:grpSp>
      <p:grpSp>
        <p:nvGrpSpPr>
          <p:cNvPr id="19" name="Group 18"/>
          <p:cNvGrpSpPr/>
          <p:nvPr/>
        </p:nvGrpSpPr>
        <p:grpSpPr>
          <a:xfrm>
            <a:off x="10025242" y="2828592"/>
            <a:ext cx="1714787" cy="2376147"/>
            <a:chOff x="9828697" y="2773381"/>
            <a:chExt cx="1681316" cy="2329767"/>
          </a:xfrm>
        </p:grpSpPr>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91272" y="2773381"/>
              <a:ext cx="1356167" cy="1356167"/>
            </a:xfrm>
            <a:prstGeom prst="rect">
              <a:avLst/>
            </a:prstGeom>
          </p:spPr>
        </p:pic>
        <p:sp>
          <p:nvSpPr>
            <p:cNvPr id="18" name="TextBox 17"/>
            <p:cNvSpPr txBox="1"/>
            <p:nvPr/>
          </p:nvSpPr>
          <p:spPr>
            <a:xfrm>
              <a:off x="9828697" y="4129548"/>
              <a:ext cx="1681316" cy="973600"/>
            </a:xfrm>
            <a:prstGeom prst="rect">
              <a:avLst/>
            </a:prstGeom>
            <a:noFill/>
          </p:spPr>
          <p:txBody>
            <a:bodyPr wrap="square" lIns="186521" tIns="149217" rIns="186521" bIns="149217" rtlCol="0">
              <a:spAutoFit/>
            </a:bodyPr>
            <a:lstStyle/>
            <a:p>
              <a:pPr algn="ctr">
                <a:lnSpc>
                  <a:spcPct val="90000"/>
                </a:lnSpc>
                <a:spcAft>
                  <a:spcPts val="612"/>
                </a:spcAft>
              </a:pPr>
              <a:r>
                <a:rPr lang="en-US" sz="2448">
                  <a:gradFill>
                    <a:gsLst>
                      <a:gs pos="2917">
                        <a:schemeClr val="tx1"/>
                      </a:gs>
                      <a:gs pos="30000">
                        <a:schemeClr val="tx1"/>
                      </a:gs>
                    </a:gsLst>
                    <a:lin ang="5400000" scaled="0"/>
                  </a:gradFill>
                </a:rPr>
                <a:t>Table storage </a:t>
              </a:r>
            </a:p>
          </p:txBody>
        </p:sp>
      </p:grpSp>
      <p:sp>
        <p:nvSpPr>
          <p:cNvPr id="30" name="TextBox 29"/>
          <p:cNvSpPr txBox="1"/>
          <p:nvPr/>
        </p:nvSpPr>
        <p:spPr>
          <a:xfrm>
            <a:off x="2709416" y="4626115"/>
            <a:ext cx="1946254" cy="647165"/>
          </a:xfrm>
          <a:prstGeom prst="rect">
            <a:avLst/>
          </a:prstGeom>
          <a:noFill/>
        </p:spPr>
        <p:txBody>
          <a:bodyPr wrap="square" lIns="186521" tIns="149217" rIns="186521" bIns="149217" rtlCol="0">
            <a:spAutoFit/>
          </a:bodyPr>
          <a:lstStyle/>
          <a:p>
            <a:pPr algn="ctr">
              <a:lnSpc>
                <a:spcPct val="90000"/>
              </a:lnSpc>
              <a:spcAft>
                <a:spcPts val="612"/>
              </a:spcAft>
            </a:pPr>
            <a:r>
              <a:rPr lang="en-US" sz="2448" err="1">
                <a:gradFill>
                  <a:gsLst>
                    <a:gs pos="2917">
                      <a:schemeClr val="tx1"/>
                    </a:gs>
                    <a:gs pos="30000">
                      <a:schemeClr val="tx1"/>
                    </a:gs>
                  </a:gsLst>
                  <a:lin ang="5400000" scaled="0"/>
                </a:gradFill>
              </a:rPr>
              <a:t>js</a:t>
            </a:r>
            <a:r>
              <a:rPr lang="en-US" sz="2448">
                <a:gradFill>
                  <a:gsLst>
                    <a:gs pos="2917">
                      <a:schemeClr val="tx1"/>
                    </a:gs>
                    <a:gs pos="30000">
                      <a:schemeClr val="tx1"/>
                    </a:gs>
                  </a:gsLst>
                  <a:lin ang="5400000" scaled="0"/>
                </a:gradFill>
              </a:rPr>
              <a:t> </a:t>
            </a:r>
          </a:p>
        </p:txBody>
      </p:sp>
      <p:sp>
        <p:nvSpPr>
          <p:cNvPr id="31" name="TextBox 30"/>
          <p:cNvSpPr txBox="1"/>
          <p:nvPr/>
        </p:nvSpPr>
        <p:spPr>
          <a:xfrm>
            <a:off x="7602012" y="4626115"/>
            <a:ext cx="1946254" cy="647165"/>
          </a:xfrm>
          <a:prstGeom prst="rect">
            <a:avLst/>
          </a:prstGeom>
          <a:noFill/>
        </p:spPr>
        <p:txBody>
          <a:bodyPr wrap="square" lIns="186521" tIns="149217" rIns="186521" bIns="149217" rtlCol="0">
            <a:spAutoFit/>
          </a:bodyPr>
          <a:lstStyle/>
          <a:p>
            <a:pPr algn="ctr">
              <a:lnSpc>
                <a:spcPct val="90000"/>
              </a:lnSpc>
              <a:spcAft>
                <a:spcPts val="612"/>
              </a:spcAft>
            </a:pPr>
            <a:r>
              <a:rPr lang="en-US" sz="2448">
                <a:gradFill>
                  <a:gsLst>
                    <a:gs pos="2917">
                      <a:schemeClr val="tx1"/>
                    </a:gs>
                    <a:gs pos="30000">
                      <a:schemeClr val="tx1"/>
                    </a:gs>
                  </a:gsLst>
                  <a:lin ang="5400000" scaled="0"/>
                </a:gradFill>
              </a:rPr>
              <a:t>C# </a:t>
            </a:r>
          </a:p>
        </p:txBody>
      </p:sp>
    </p:spTree>
    <p:extLst>
      <p:ext uri="{BB962C8B-B14F-4D97-AF65-F5344CB8AC3E}">
        <p14:creationId xmlns:p14="http://schemas.microsoft.com/office/powerpoint/2010/main" val="372760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Agenda</a:t>
            </a:r>
          </a:p>
        </p:txBody>
      </p:sp>
      <p:sp>
        <p:nvSpPr>
          <p:cNvPr id="3" name="Text Placeholder 2"/>
          <p:cNvSpPr>
            <a:spLocks noGrp="1"/>
          </p:cNvSpPr>
          <p:nvPr>
            <p:ph type="body" sz="quarter" idx="10"/>
          </p:nvPr>
        </p:nvSpPr>
        <p:spPr>
          <a:xfrm>
            <a:off x="274638" y="1212850"/>
            <a:ext cx="11887200" cy="4124206"/>
          </a:xfrm>
        </p:spPr>
        <p:txBody>
          <a:bodyPr/>
          <a:lstStyle/>
          <a:p>
            <a:pPr marL="571500" indent="-571500">
              <a:buFont typeface="Wingdings" panose="05000000000000000000" pitchFamily="2" charset="2"/>
              <a:buChar char="§"/>
            </a:pPr>
            <a:r>
              <a:rPr lang="en-US">
                <a:cs typeface="Segoe UI Light" panose="020B0502040204020203" pitchFamily="34" charset="0"/>
              </a:rPr>
              <a:t>Background Jobs triggers &amp; types</a:t>
            </a:r>
          </a:p>
          <a:p>
            <a:pPr marL="571500" indent="-571500">
              <a:buFont typeface="Wingdings" panose="05000000000000000000" pitchFamily="2" charset="2"/>
              <a:buChar char="§"/>
            </a:pPr>
            <a:r>
              <a:rPr lang="en-US">
                <a:cs typeface="Segoe UI Light" panose="020B0502040204020203" pitchFamily="34" charset="0"/>
              </a:rPr>
              <a:t>Azure Web Jobs</a:t>
            </a:r>
          </a:p>
          <a:p>
            <a:pPr marL="571500" indent="-571500">
              <a:buFont typeface="Wingdings" panose="05000000000000000000" pitchFamily="2" charset="2"/>
              <a:buChar char="§"/>
            </a:pPr>
            <a:r>
              <a:rPr lang="en-US">
                <a:cs typeface="Segoe UI Light" panose="020B0502040204020203" pitchFamily="34" charset="0"/>
              </a:rPr>
              <a:t>Azure Functions</a:t>
            </a:r>
          </a:p>
          <a:p>
            <a:pPr marL="571500" indent="-571500">
              <a:buFont typeface="Wingdings" panose="05000000000000000000" pitchFamily="2" charset="2"/>
              <a:buChar char="§"/>
            </a:pPr>
            <a:r>
              <a:rPr lang="en-US">
                <a:cs typeface="Segoe UI Light" panose="020B0502040204020203" pitchFamily="34" charset="0"/>
              </a:rPr>
              <a:t>Logic Apps</a:t>
            </a:r>
          </a:p>
          <a:p>
            <a:pPr marL="571500" indent="-571500">
              <a:buFont typeface="Wingdings" panose="05000000000000000000" pitchFamily="2" charset="2"/>
              <a:buChar char="§"/>
            </a:pPr>
            <a:r>
              <a:rPr lang="en-US">
                <a:cs typeface="Segoe UI Light" panose="020B0502040204020203" pitchFamily="34" charset="0"/>
              </a:rPr>
              <a:t>Azure Batch</a:t>
            </a:r>
          </a:p>
          <a:p>
            <a:r>
              <a:rPr lang="en-US"/>
              <a:t> </a:t>
            </a:r>
          </a:p>
        </p:txBody>
      </p:sp>
    </p:spTree>
    <p:extLst>
      <p:ext uri="{BB962C8B-B14F-4D97-AF65-F5344CB8AC3E}">
        <p14:creationId xmlns:p14="http://schemas.microsoft.com/office/powerpoint/2010/main" val="34532284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26460" y="1229311"/>
            <a:ext cx="11383554" cy="5251036"/>
            <a:chOff x="518698" y="1205317"/>
            <a:chExt cx="11161360" cy="5148542"/>
          </a:xfrm>
        </p:grpSpPr>
        <p:sp>
          <p:nvSpPr>
            <p:cNvPr id="75" name="Right Arrow 74"/>
            <p:cNvSpPr/>
            <p:nvPr/>
          </p:nvSpPr>
          <p:spPr>
            <a:xfrm rot="10800000">
              <a:off x="6946561" y="4812901"/>
              <a:ext cx="546608" cy="3726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a:solidFill>
                  <a:srgbClr val="505050"/>
                </a:solidFill>
              </a:endParaRPr>
            </a:p>
          </p:txBody>
        </p:sp>
        <p:sp>
          <p:nvSpPr>
            <p:cNvPr id="71" name="Right Arrow 70"/>
            <p:cNvSpPr/>
            <p:nvPr/>
          </p:nvSpPr>
          <p:spPr>
            <a:xfrm rot="13394679">
              <a:off x="6035743" y="3703114"/>
              <a:ext cx="1721472" cy="3726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a:solidFill>
                  <a:srgbClr val="505050"/>
                </a:solidFill>
              </a:endParaRPr>
            </a:p>
          </p:txBody>
        </p:sp>
        <p:sp>
          <p:nvSpPr>
            <p:cNvPr id="74" name="Right Arrow 73"/>
            <p:cNvSpPr/>
            <p:nvPr/>
          </p:nvSpPr>
          <p:spPr>
            <a:xfrm rot="5400000">
              <a:off x="7707860" y="3318438"/>
              <a:ext cx="1090106" cy="1021594"/>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a:solidFill>
                  <a:srgbClr val="505050"/>
                </a:solidFill>
              </a:endParaRPr>
            </a:p>
          </p:txBody>
        </p:sp>
        <p:sp>
          <p:nvSpPr>
            <p:cNvPr id="68" name="Right Arrow 67"/>
            <p:cNvSpPr/>
            <p:nvPr/>
          </p:nvSpPr>
          <p:spPr>
            <a:xfrm>
              <a:off x="2103736" y="2000307"/>
              <a:ext cx="8631024" cy="1021594"/>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a:solidFill>
                  <a:srgbClr val="505050"/>
                </a:solidFill>
              </a:endParaRPr>
            </a:p>
          </p:txBody>
        </p:sp>
        <p:sp>
          <p:nvSpPr>
            <p:cNvPr id="66" name="Rounded Rectangle 65"/>
            <p:cNvSpPr/>
            <p:nvPr/>
          </p:nvSpPr>
          <p:spPr>
            <a:xfrm>
              <a:off x="534104" y="1711117"/>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err="1">
                <a:solidFill>
                  <a:srgbClr val="505050"/>
                </a:solidFill>
              </a:endParaRPr>
            </a:p>
          </p:txBody>
        </p:sp>
        <p:sp>
          <p:nvSpPr>
            <p:cNvPr id="4" name="TextBox 12"/>
            <p:cNvSpPr txBox="1"/>
            <p:nvPr/>
          </p:nvSpPr>
          <p:spPr>
            <a:xfrm>
              <a:off x="518698" y="1240673"/>
              <a:ext cx="1203421" cy="380946"/>
            </a:xfrm>
            <a:prstGeom prst="rect">
              <a:avLst/>
            </a:prstGeom>
          </p:spPr>
          <p:txBody>
            <a:bodyPr vert="horz" wrap="square" lIns="93247" tIns="93247" rIns="93247" bIns="93247" rtlCol="0" anchor="t">
              <a:noAutofit/>
            </a:bodyPr>
            <a:lstStyle/>
            <a:p>
              <a:pPr marL="237961" indent="-237961" defTabSz="932563">
                <a:defRPr/>
              </a:pPr>
              <a:r>
                <a:rPr lang="en-US" sz="1632">
                  <a:solidFill>
                    <a:srgbClr val="505050"/>
                  </a:solidFill>
                  <a:ea typeface="Segoe UI" pitchFamily="34" charset="0"/>
                  <a:cs typeface="Segoe UI" pitchFamily="34" charset="0"/>
                </a:rPr>
                <a:t>1) Trigger</a:t>
              </a:r>
            </a:p>
          </p:txBody>
        </p:sp>
        <p:sp>
          <p:nvSpPr>
            <p:cNvPr id="5" name="TextBox 24"/>
            <p:cNvSpPr txBox="1"/>
            <p:nvPr/>
          </p:nvSpPr>
          <p:spPr>
            <a:xfrm>
              <a:off x="4583706" y="5486449"/>
              <a:ext cx="1855096" cy="380946"/>
            </a:xfrm>
            <a:prstGeom prst="rect">
              <a:avLst/>
            </a:prstGeom>
          </p:spPr>
          <p:txBody>
            <a:bodyPr vert="horz" wrap="square" lIns="93247" tIns="93247" rIns="93247" bIns="93247" rtlCol="0" anchor="t">
              <a:noAutofit/>
            </a:bodyPr>
            <a:lstStyle/>
            <a:p>
              <a:pPr defTabSz="932563">
                <a:defRPr/>
              </a:pPr>
              <a:r>
                <a:rPr lang="en-US" sz="1632">
                  <a:solidFill>
                    <a:srgbClr val="505050"/>
                  </a:solidFill>
                  <a:ea typeface="Segoe UI" pitchFamily="34" charset="0"/>
                  <a:cs typeface="Segoe UI" pitchFamily="34" charset="0"/>
                </a:rPr>
                <a:t>7) Develop Locally</a:t>
              </a:r>
            </a:p>
          </p:txBody>
        </p:sp>
        <p:sp>
          <p:nvSpPr>
            <p:cNvPr id="6" name="TextBox 25"/>
            <p:cNvSpPr txBox="1"/>
            <p:nvPr/>
          </p:nvSpPr>
          <p:spPr>
            <a:xfrm>
              <a:off x="4583706" y="1240673"/>
              <a:ext cx="1980919" cy="380946"/>
            </a:xfrm>
            <a:prstGeom prst="rect">
              <a:avLst/>
            </a:prstGeom>
          </p:spPr>
          <p:txBody>
            <a:bodyPr vert="horz" wrap="square" lIns="93247" tIns="93247" rIns="93247" bIns="93247" rtlCol="0" anchor="t">
              <a:noAutofit/>
            </a:bodyPr>
            <a:lstStyle/>
            <a:p>
              <a:pPr marL="237961" indent="-237961" defTabSz="932563">
                <a:defRPr/>
              </a:pPr>
              <a:r>
                <a:rPr lang="en-US" sz="1632">
                  <a:solidFill>
                    <a:srgbClr val="505050"/>
                  </a:solidFill>
                  <a:ea typeface="Segoe UI" pitchFamily="34" charset="0"/>
                  <a:cs typeface="Segoe UI" pitchFamily="34" charset="0"/>
                </a:rPr>
                <a:t>3) Develop</a:t>
              </a:r>
            </a:p>
          </p:txBody>
        </p:sp>
        <p:sp>
          <p:nvSpPr>
            <p:cNvPr id="7" name="TextBox 30"/>
            <p:cNvSpPr txBox="1"/>
            <p:nvPr/>
          </p:nvSpPr>
          <p:spPr>
            <a:xfrm>
              <a:off x="7452926" y="1205317"/>
              <a:ext cx="1607606" cy="380946"/>
            </a:xfrm>
            <a:prstGeom prst="rect">
              <a:avLst/>
            </a:prstGeom>
          </p:spPr>
          <p:txBody>
            <a:bodyPr vert="horz" wrap="square" lIns="93247" tIns="93247" rIns="93247" bIns="93247" rtlCol="0" anchor="t">
              <a:noAutofit/>
            </a:bodyPr>
            <a:lstStyle/>
            <a:p>
              <a:pPr marL="237961" indent="-237961" defTabSz="932563">
                <a:defRPr/>
              </a:pPr>
              <a:r>
                <a:rPr lang="en-US" sz="1632">
                  <a:solidFill>
                    <a:srgbClr val="505050"/>
                  </a:solidFill>
                  <a:ea typeface="Segoe UI" pitchFamily="34" charset="0"/>
                  <a:cs typeface="Segoe UI" pitchFamily="34" charset="0"/>
                </a:rPr>
                <a:t>4) Execute</a:t>
              </a:r>
            </a:p>
          </p:txBody>
        </p:sp>
        <p:sp>
          <p:nvSpPr>
            <p:cNvPr id="11" name="TextBox 10"/>
            <p:cNvSpPr txBox="1"/>
            <p:nvPr/>
          </p:nvSpPr>
          <p:spPr>
            <a:xfrm>
              <a:off x="7180370" y="5972913"/>
              <a:ext cx="2447018" cy="380946"/>
            </a:xfrm>
            <a:prstGeom prst="rect">
              <a:avLst/>
            </a:prstGeom>
          </p:spPr>
          <p:txBody>
            <a:bodyPr vert="horz" wrap="square" lIns="93247" tIns="93247" rIns="93247" bIns="93247" rtlCol="0" anchor="t">
              <a:noAutofit/>
            </a:bodyPr>
            <a:lstStyle/>
            <a:p>
              <a:pPr defTabSz="932563">
                <a:defRPr/>
              </a:pPr>
              <a:r>
                <a:rPr lang="en-US" sz="1632">
                  <a:solidFill>
                    <a:srgbClr val="505050"/>
                  </a:solidFill>
                  <a:ea typeface="Segoe UI" pitchFamily="34" charset="0"/>
                  <a:cs typeface="Segoe UI" pitchFamily="34" charset="0"/>
                </a:rPr>
                <a:t>6) Monitor and Improve</a:t>
              </a:r>
            </a:p>
          </p:txBody>
        </p:sp>
        <p:sp>
          <p:nvSpPr>
            <p:cNvPr id="12" name="Rounded Rectangle 11"/>
            <p:cNvSpPr/>
            <p:nvPr/>
          </p:nvSpPr>
          <p:spPr>
            <a:xfrm>
              <a:off x="7493169" y="4385531"/>
              <a:ext cx="1635977"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err="1">
                <a:solidFill>
                  <a:srgbClr val="505050"/>
                </a:solidFill>
              </a:endParaRPr>
            </a:p>
          </p:txBody>
        </p:sp>
        <p:sp>
          <p:nvSpPr>
            <p:cNvPr id="40" name="Rounded Rectangle 39"/>
            <p:cNvSpPr/>
            <p:nvPr/>
          </p:nvSpPr>
          <p:spPr>
            <a:xfrm>
              <a:off x="4685456" y="1698389"/>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err="1">
                <a:solidFill>
                  <a:srgbClr val="505050"/>
                </a:solidFill>
              </a:endParaRPr>
            </a:p>
          </p:txBody>
        </p:sp>
        <p:sp>
          <p:nvSpPr>
            <p:cNvPr id="41" name="Rounded Rectangle 40"/>
            <p:cNvSpPr/>
            <p:nvPr/>
          </p:nvSpPr>
          <p:spPr>
            <a:xfrm>
              <a:off x="7452926" y="1672251"/>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err="1">
                <a:solidFill>
                  <a:srgbClr val="505050"/>
                </a:solidFill>
              </a:endParaRPr>
            </a:p>
          </p:txBody>
        </p:sp>
        <p:sp>
          <p:nvSpPr>
            <p:cNvPr id="45" name="Rounded Rectangle 44"/>
            <p:cNvSpPr/>
            <p:nvPr/>
          </p:nvSpPr>
          <p:spPr>
            <a:xfrm>
              <a:off x="2536286" y="1695454"/>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err="1">
                <a:solidFill>
                  <a:srgbClr val="505050"/>
                </a:solidFill>
              </a:endParaRPr>
            </a:p>
          </p:txBody>
        </p:sp>
        <p:sp>
          <p:nvSpPr>
            <p:cNvPr id="56" name="TextBox 55"/>
            <p:cNvSpPr txBox="1"/>
            <p:nvPr/>
          </p:nvSpPr>
          <p:spPr>
            <a:xfrm>
              <a:off x="2492408" y="1231455"/>
              <a:ext cx="1678801" cy="380946"/>
            </a:xfrm>
            <a:prstGeom prst="rect">
              <a:avLst/>
            </a:prstGeom>
          </p:spPr>
          <p:txBody>
            <a:bodyPr vert="horz" wrap="square" lIns="93247" tIns="93247" rIns="93247" bIns="93247" rtlCol="0" anchor="t">
              <a:noAutofit/>
            </a:bodyPr>
            <a:lstStyle/>
            <a:p>
              <a:pPr marL="237961" indent="-237961" defTabSz="932563">
                <a:defRPr/>
              </a:pPr>
              <a:r>
                <a:rPr lang="en-US" sz="1632">
                  <a:solidFill>
                    <a:srgbClr val="505050"/>
                  </a:solidFill>
                  <a:ea typeface="Segoe UI" pitchFamily="34" charset="0"/>
                  <a:cs typeface="Segoe UI" pitchFamily="34" charset="0"/>
                </a:rPr>
                <a:t>2) Input Binding</a:t>
              </a:r>
            </a:p>
          </p:txBody>
        </p:sp>
        <p:pic>
          <p:nvPicPr>
            <p:cNvPr id="39" name="Picture 38"/>
            <p:cNvPicPr>
              <a:picLocks noChangeAspect="1"/>
            </p:cNvPicPr>
            <p:nvPr/>
          </p:nvPicPr>
          <p:blipFill>
            <a:blip r:embed="rId3"/>
            <a:stretch>
              <a:fillRect/>
            </a:stretch>
          </p:blipFill>
          <p:spPr>
            <a:xfrm>
              <a:off x="5595336" y="3369788"/>
              <a:ext cx="9525" cy="9525"/>
            </a:xfrm>
            <a:prstGeom prst="rect">
              <a:avLst/>
            </a:prstGeom>
          </p:spPr>
        </p:pic>
        <p:grpSp>
          <p:nvGrpSpPr>
            <p:cNvPr id="15" name="Group 14"/>
            <p:cNvGrpSpPr/>
            <p:nvPr/>
          </p:nvGrpSpPr>
          <p:grpSpPr>
            <a:xfrm>
              <a:off x="4750345" y="1800062"/>
              <a:ext cx="1507362" cy="1328386"/>
              <a:chOff x="5361799" y="1370854"/>
              <a:chExt cx="1507362" cy="1328386"/>
            </a:xfrm>
          </p:grpSpPr>
          <p:grpSp>
            <p:nvGrpSpPr>
              <p:cNvPr id="14" name="Group 13"/>
              <p:cNvGrpSpPr/>
              <p:nvPr/>
            </p:nvGrpSpPr>
            <p:grpSpPr>
              <a:xfrm>
                <a:off x="5361799" y="1559283"/>
                <a:ext cx="1423049" cy="1139957"/>
                <a:chOff x="8055949" y="4551928"/>
                <a:chExt cx="1938825" cy="1416061"/>
              </a:xfrm>
            </p:grpSpPr>
            <p:pic>
              <p:nvPicPr>
                <p:cNvPr id="28" name="Picture 27"/>
                <p:cNvPicPr>
                  <a:picLocks noChangeAspect="1"/>
                </p:cNvPicPr>
                <p:nvPr/>
              </p:nvPicPr>
              <p:blipFill>
                <a:blip r:embed="rId4"/>
                <a:stretch>
                  <a:fillRect/>
                </a:stretch>
              </p:blipFill>
              <p:spPr>
                <a:xfrm>
                  <a:off x="8055949" y="4551928"/>
                  <a:ext cx="1938825" cy="1416061"/>
                </a:xfrm>
                <a:prstGeom prst="rect">
                  <a:avLst/>
                </a:prstGeom>
                <a:ln>
                  <a:solidFill>
                    <a:schemeClr val="tx2">
                      <a:lumMod val="50000"/>
                    </a:schemeClr>
                  </a:solidFill>
                </a:ln>
              </p:spPr>
            </p:pic>
            <p:pic>
              <p:nvPicPr>
                <p:cNvPr id="2050" name="Picture 2" descr="Azure Functions screenshot"/>
                <p:cNvPicPr>
                  <a:picLocks noChangeAspect="1" noChangeArrowheads="1"/>
                </p:cNvPicPr>
                <p:nvPr/>
              </p:nvPicPr>
              <p:blipFill rotWithShape="1">
                <a:blip r:embed="rId5">
                  <a:extLst>
                    <a:ext uri="{28A0092B-C50C-407E-A947-70E740481C1C}">
                      <a14:useLocalDpi xmlns:a14="http://schemas.microsoft.com/office/drawing/2010/main" val="0"/>
                    </a:ext>
                  </a:extLst>
                </a:blip>
                <a:srcRect l="15981" t="20881" r="52709" b="41924"/>
                <a:stretch/>
              </p:blipFill>
              <p:spPr bwMode="auto">
                <a:xfrm>
                  <a:off x="8121790" y="4838850"/>
                  <a:ext cx="1809940" cy="1048398"/>
                </a:xfrm>
                <a:prstGeom prst="rect">
                  <a:avLst/>
                </a:prstGeom>
                <a:noFill/>
                <a:extLst>
                  <a:ext uri="{909E8E84-426E-40DD-AFC4-6F175D3DCCD1}">
                    <a14:hiddenFill xmlns:a14="http://schemas.microsoft.com/office/drawing/2010/main">
                      <a:solidFill>
                        <a:srgbClr val="FFFFFF"/>
                      </a:solidFill>
                    </a14:hiddenFill>
                  </a:ext>
                </a:extLst>
              </p:spPr>
            </p:pic>
          </p:grpSp>
          <p:pic>
            <p:nvPicPr>
              <p:cNvPr id="62" name="Picture 61"/>
              <p:cNvPicPr>
                <a:picLocks noChangeAspect="1"/>
              </p:cNvPicPr>
              <p:nvPr/>
            </p:nvPicPr>
            <p:blipFill>
              <a:blip r:embed="rId6"/>
              <a:stretch>
                <a:fillRect/>
              </a:stretch>
            </p:blipFill>
            <p:spPr>
              <a:xfrm>
                <a:off x="6259051" y="1370854"/>
                <a:ext cx="610110" cy="610109"/>
              </a:xfrm>
              <a:prstGeom prst="rect">
                <a:avLst/>
              </a:prstGeom>
            </p:spPr>
          </p:pic>
        </p:grpSp>
        <p:sp>
          <p:nvSpPr>
            <p:cNvPr id="72" name="TextBox 71"/>
            <p:cNvSpPr txBox="1"/>
            <p:nvPr/>
          </p:nvSpPr>
          <p:spPr>
            <a:xfrm>
              <a:off x="9866743" y="1215730"/>
              <a:ext cx="1813315" cy="380946"/>
            </a:xfrm>
            <a:prstGeom prst="rect">
              <a:avLst/>
            </a:prstGeom>
          </p:spPr>
          <p:txBody>
            <a:bodyPr vert="horz" wrap="square" lIns="93247" tIns="93247" rIns="93247" bIns="93247" rtlCol="0" anchor="t">
              <a:noAutofit/>
            </a:bodyPr>
            <a:lstStyle/>
            <a:p>
              <a:pPr defTabSz="932563">
                <a:defRPr/>
              </a:pPr>
              <a:r>
                <a:rPr lang="en-US" sz="1632">
                  <a:solidFill>
                    <a:srgbClr val="505050"/>
                  </a:solidFill>
                  <a:ea typeface="Segoe UI" pitchFamily="34" charset="0"/>
                  <a:cs typeface="Segoe UI" pitchFamily="34" charset="0"/>
                </a:rPr>
                <a:t>5) Output Binding</a:t>
              </a:r>
            </a:p>
          </p:txBody>
        </p:sp>
        <p:sp>
          <p:nvSpPr>
            <p:cNvPr id="73" name="Rounded Rectangle 72"/>
            <p:cNvSpPr/>
            <p:nvPr/>
          </p:nvSpPr>
          <p:spPr>
            <a:xfrm>
              <a:off x="9965905" y="1683240"/>
              <a:ext cx="1635977"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err="1">
                <a:solidFill>
                  <a:srgbClr val="505050"/>
                </a:solidFill>
              </a:endParaRPr>
            </a:p>
          </p:txBody>
        </p:sp>
        <p:grpSp>
          <p:nvGrpSpPr>
            <p:cNvPr id="47" name="Group 46"/>
            <p:cNvGrpSpPr/>
            <p:nvPr/>
          </p:nvGrpSpPr>
          <p:grpSpPr>
            <a:xfrm>
              <a:off x="3992036" y="3374550"/>
              <a:ext cx="2939666" cy="2169945"/>
              <a:chOff x="4161075" y="3745154"/>
              <a:chExt cx="2939666" cy="2169945"/>
            </a:xfrm>
          </p:grpSpPr>
          <p:grpSp>
            <p:nvGrpSpPr>
              <p:cNvPr id="44" name="Group 43"/>
              <p:cNvGrpSpPr/>
              <p:nvPr/>
            </p:nvGrpSpPr>
            <p:grpSpPr>
              <a:xfrm>
                <a:off x="4161075" y="3745154"/>
                <a:ext cx="2939666" cy="2169945"/>
                <a:chOff x="4577261" y="2941066"/>
                <a:chExt cx="2939666" cy="2169945"/>
              </a:xfrm>
            </p:grpSpPr>
            <p:grpSp>
              <p:nvGrpSpPr>
                <p:cNvPr id="43" name="Group 42"/>
                <p:cNvGrpSpPr/>
                <p:nvPr/>
              </p:nvGrpSpPr>
              <p:grpSpPr>
                <a:xfrm>
                  <a:off x="4577261" y="2941066"/>
                  <a:ext cx="2939666" cy="2169945"/>
                  <a:chOff x="4577261" y="2941066"/>
                  <a:chExt cx="2939666" cy="2169945"/>
                </a:xfrm>
              </p:grpSpPr>
              <p:grpSp>
                <p:nvGrpSpPr>
                  <p:cNvPr id="33" name="Group 32"/>
                  <p:cNvGrpSpPr/>
                  <p:nvPr/>
                </p:nvGrpSpPr>
                <p:grpSpPr>
                  <a:xfrm>
                    <a:off x="4577261" y="2941066"/>
                    <a:ext cx="2939666" cy="2169945"/>
                    <a:chOff x="4577261" y="2941066"/>
                    <a:chExt cx="2939666" cy="2169945"/>
                  </a:xfrm>
                </p:grpSpPr>
                <p:sp>
                  <p:nvSpPr>
                    <p:cNvPr id="65" name="Rounded Rectangle 64"/>
                    <p:cNvSpPr/>
                    <p:nvPr/>
                  </p:nvSpPr>
                  <p:spPr>
                    <a:xfrm>
                      <a:off x="4577261" y="3952047"/>
                      <a:ext cx="2939666" cy="1158964"/>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err="1">
                        <a:solidFill>
                          <a:srgbClr val="505050"/>
                        </a:solidFill>
                      </a:endParaRPr>
                    </a:p>
                  </p:txBody>
                </p:sp>
                <p:sp>
                  <p:nvSpPr>
                    <p:cNvPr id="19" name="Right Arrow 18"/>
                    <p:cNvSpPr/>
                    <p:nvPr/>
                  </p:nvSpPr>
                  <p:spPr>
                    <a:xfrm rot="16200000">
                      <a:off x="5343692" y="3765936"/>
                      <a:ext cx="2044456" cy="3947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err="1">
                        <a:solidFill>
                          <a:srgbClr val="505050"/>
                        </a:solidFill>
                      </a:endParaRPr>
                    </a:p>
                  </p:txBody>
                </p:sp>
                <p:sp>
                  <p:nvSpPr>
                    <p:cNvPr id="20" name="Right Arrow 19"/>
                    <p:cNvSpPr/>
                    <p:nvPr/>
                  </p:nvSpPr>
                  <p:spPr>
                    <a:xfrm rot="16200000">
                      <a:off x="4724612" y="3719195"/>
                      <a:ext cx="1950974" cy="3947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err="1">
                        <a:solidFill>
                          <a:srgbClr val="505050"/>
                        </a:solidFill>
                      </a:endParaRPr>
                    </a:p>
                  </p:txBody>
                </p:sp>
              </p:grpSp>
              <p:pic>
                <p:nvPicPr>
                  <p:cNvPr id="22" name="Picture 21"/>
                  <p:cNvPicPr>
                    <a:picLocks noChangeAspect="1"/>
                  </p:cNvPicPr>
                  <p:nvPr/>
                </p:nvPicPr>
                <p:blipFill>
                  <a:blip r:embed="rId7"/>
                  <a:stretch>
                    <a:fillRect/>
                  </a:stretch>
                </p:blipFill>
                <p:spPr>
                  <a:xfrm>
                    <a:off x="4647332" y="4039954"/>
                    <a:ext cx="2784565" cy="945568"/>
                  </a:xfrm>
                  <a:prstGeom prst="rect">
                    <a:avLst/>
                  </a:prstGeom>
                  <a:solidFill>
                    <a:schemeClr val="accent1">
                      <a:lumMod val="60000"/>
                      <a:lumOff val="40000"/>
                    </a:schemeClr>
                  </a:solidFill>
                </p:spPr>
              </p:pic>
            </p:grpSp>
            <p:pic>
              <p:nvPicPr>
                <p:cNvPr id="42" name="Picture 41"/>
                <p:cNvPicPr>
                  <a:picLocks noChangeAspect="1"/>
                </p:cNvPicPr>
                <p:nvPr/>
              </p:nvPicPr>
              <p:blipFill>
                <a:blip r:embed="rId8"/>
                <a:stretch>
                  <a:fillRect/>
                </a:stretch>
              </p:blipFill>
              <p:spPr>
                <a:xfrm>
                  <a:off x="6136751" y="3671631"/>
                  <a:ext cx="492565" cy="515475"/>
                </a:xfrm>
                <a:prstGeom prst="rect">
                  <a:avLst/>
                </a:prstGeom>
                <a:ln>
                  <a:solidFill>
                    <a:schemeClr val="tx1">
                      <a:lumMod val="50000"/>
                    </a:schemeClr>
                  </a:solidFill>
                </a:ln>
              </p:spPr>
            </p:pic>
            <p:pic>
              <p:nvPicPr>
                <p:cNvPr id="21" name="Picture 20"/>
                <p:cNvPicPr>
                  <a:picLocks noChangeAspect="1"/>
                </p:cNvPicPr>
                <p:nvPr/>
              </p:nvPicPr>
              <p:blipFill>
                <a:blip r:embed="rId8"/>
                <a:stretch>
                  <a:fillRect/>
                </a:stretch>
              </p:blipFill>
              <p:spPr>
                <a:xfrm>
                  <a:off x="5465621" y="3671631"/>
                  <a:ext cx="492565" cy="515475"/>
                </a:xfrm>
                <a:prstGeom prst="rect">
                  <a:avLst/>
                </a:prstGeom>
                <a:ln>
                  <a:solidFill>
                    <a:schemeClr val="tx1">
                      <a:lumMod val="50000"/>
                    </a:schemeClr>
                  </a:solidFill>
                </a:ln>
              </p:spPr>
            </p:pic>
          </p:grpSp>
          <p:pic>
            <p:nvPicPr>
              <p:cNvPr id="13" name="Picture 12"/>
              <p:cNvPicPr>
                <a:picLocks noChangeAspect="1"/>
              </p:cNvPicPr>
              <p:nvPr/>
            </p:nvPicPr>
            <p:blipFill>
              <a:blip r:embed="rId9"/>
              <a:stretch>
                <a:fillRect/>
              </a:stretch>
            </p:blipFill>
            <p:spPr>
              <a:xfrm>
                <a:off x="6221343" y="5183217"/>
                <a:ext cx="419100" cy="304800"/>
              </a:xfrm>
              <a:prstGeom prst="rect">
                <a:avLst/>
              </a:prstGeom>
            </p:spPr>
          </p:pic>
          <p:pic>
            <p:nvPicPr>
              <p:cNvPr id="25" name="Picture 24"/>
              <p:cNvPicPr>
                <a:picLocks noChangeAspect="1"/>
              </p:cNvPicPr>
              <p:nvPr/>
            </p:nvPicPr>
            <p:blipFill>
              <a:blip r:embed="rId10"/>
              <a:stretch>
                <a:fillRect/>
              </a:stretch>
            </p:blipFill>
            <p:spPr>
              <a:xfrm>
                <a:off x="5107700" y="5176973"/>
                <a:ext cx="352425" cy="333375"/>
              </a:xfrm>
              <a:prstGeom prst="rect">
                <a:avLst/>
              </a:prstGeom>
            </p:spPr>
          </p:pic>
        </p:grpSp>
        <p:grpSp>
          <p:nvGrpSpPr>
            <p:cNvPr id="84" name="Group 83"/>
            <p:cNvGrpSpPr/>
            <p:nvPr/>
          </p:nvGrpSpPr>
          <p:grpSpPr>
            <a:xfrm>
              <a:off x="1349356" y="1798133"/>
              <a:ext cx="929095" cy="562678"/>
              <a:chOff x="1542307" y="1978562"/>
              <a:chExt cx="929095" cy="562678"/>
            </a:xfrm>
          </p:grpSpPr>
          <p:pic>
            <p:nvPicPr>
              <p:cNvPr id="50" name="Picture 49"/>
              <p:cNvPicPr>
                <a:picLocks noChangeAspect="1"/>
              </p:cNvPicPr>
              <p:nvPr/>
            </p:nvPicPr>
            <p:blipFill rotWithShape="1">
              <a:blip r:embed="rId11"/>
              <a:srcRect t="9057"/>
              <a:stretch/>
            </p:blipFill>
            <p:spPr>
              <a:xfrm>
                <a:off x="1804190" y="1978562"/>
                <a:ext cx="447675" cy="407130"/>
              </a:xfrm>
              <a:prstGeom prst="rect">
                <a:avLst/>
              </a:prstGeom>
            </p:spPr>
          </p:pic>
          <p:sp>
            <p:nvSpPr>
              <p:cNvPr id="86" name="TextBox 85"/>
              <p:cNvSpPr txBox="1"/>
              <p:nvPr/>
            </p:nvSpPr>
            <p:spPr>
              <a:xfrm>
                <a:off x="1542307" y="2253776"/>
                <a:ext cx="929095" cy="287464"/>
              </a:xfrm>
              <a:prstGeom prst="rect">
                <a:avLst/>
              </a:prstGeom>
            </p:spPr>
            <p:txBody>
              <a:bodyPr vert="horz" wrap="square" lIns="93247" tIns="93247" rIns="93247" bIns="93247" rtlCol="0" anchor="t">
                <a:noAutofit/>
              </a:bodyPr>
              <a:lstStyle/>
              <a:p>
                <a:pPr marL="237961" indent="-237961" algn="ctr" defTabSz="932563">
                  <a:defRPr/>
                </a:pPr>
                <a:r>
                  <a:rPr lang="en-US" sz="1122">
                    <a:solidFill>
                      <a:srgbClr val="505050"/>
                    </a:solidFill>
                    <a:ea typeface="Segoe UI" pitchFamily="34" charset="0"/>
                    <a:cs typeface="Segoe UI" pitchFamily="34" charset="0"/>
                  </a:rPr>
                  <a:t>Web </a:t>
                </a:r>
              </a:p>
              <a:p>
                <a:pPr marL="237961" indent="-237961" algn="ctr" defTabSz="932563">
                  <a:defRPr/>
                </a:pPr>
                <a:r>
                  <a:rPr lang="en-US" sz="1122">
                    <a:solidFill>
                      <a:srgbClr val="505050"/>
                    </a:solidFill>
                    <a:ea typeface="Segoe UI" pitchFamily="34" charset="0"/>
                    <a:cs typeface="Segoe UI" pitchFamily="34" charset="0"/>
                  </a:rPr>
                  <a:t>Hooks</a:t>
                </a:r>
              </a:p>
            </p:txBody>
          </p:sp>
        </p:grpSp>
        <p:grpSp>
          <p:nvGrpSpPr>
            <p:cNvPr id="88" name="Group 87"/>
            <p:cNvGrpSpPr/>
            <p:nvPr/>
          </p:nvGrpSpPr>
          <p:grpSpPr>
            <a:xfrm>
              <a:off x="543700" y="1819576"/>
              <a:ext cx="1085684" cy="1422476"/>
              <a:chOff x="790884" y="1495706"/>
              <a:chExt cx="1085684" cy="1422476"/>
            </a:xfrm>
          </p:grpSpPr>
          <p:grpSp>
            <p:nvGrpSpPr>
              <p:cNvPr id="87" name="Group 86"/>
              <p:cNvGrpSpPr/>
              <p:nvPr/>
            </p:nvGrpSpPr>
            <p:grpSpPr>
              <a:xfrm>
                <a:off x="790884" y="1912252"/>
                <a:ext cx="1085684" cy="1005930"/>
                <a:chOff x="746014" y="1462061"/>
                <a:chExt cx="1085684" cy="1005930"/>
              </a:xfrm>
            </p:grpSpPr>
            <p:grpSp>
              <p:nvGrpSpPr>
                <p:cNvPr id="51" name="Group 50"/>
                <p:cNvGrpSpPr/>
                <p:nvPr/>
              </p:nvGrpSpPr>
              <p:grpSpPr>
                <a:xfrm>
                  <a:off x="861774" y="1462061"/>
                  <a:ext cx="801016" cy="793924"/>
                  <a:chOff x="955490" y="1460989"/>
                  <a:chExt cx="801016" cy="793924"/>
                </a:xfrm>
              </p:grpSpPr>
              <p:pic>
                <p:nvPicPr>
                  <p:cNvPr id="78" name="Picture 77" descr="Storage queu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955490" y="1476192"/>
                    <a:ext cx="361147" cy="361148"/>
                  </a:xfrm>
                  <a:prstGeom prst="rect">
                    <a:avLst/>
                  </a:prstGeom>
                  <a:solidFill>
                    <a:schemeClr val="bg2">
                      <a:lumMod val="75000"/>
                    </a:schemeClr>
                  </a:solidFill>
                </p:spPr>
              </p:pic>
              <p:pic>
                <p:nvPicPr>
                  <p:cNvPr id="79" name="Picture 78"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55490" y="1887456"/>
                    <a:ext cx="367455" cy="367457"/>
                  </a:xfrm>
                  <a:prstGeom prst="rect">
                    <a:avLst/>
                  </a:prstGeom>
                  <a:solidFill>
                    <a:srgbClr val="005AA1"/>
                  </a:solidFill>
                </p:spPr>
              </p:pic>
              <p:pic>
                <p:nvPicPr>
                  <p:cNvPr id="80" name="Picture 79"/>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382572" y="1872954"/>
                    <a:ext cx="373934" cy="373934"/>
                  </a:xfrm>
                  <a:prstGeom prst="rect">
                    <a:avLst/>
                  </a:prstGeom>
                  <a:solidFill>
                    <a:srgbClr val="005AA1"/>
                  </a:solidFill>
                </p:spPr>
              </p:pic>
              <p:pic>
                <p:nvPicPr>
                  <p:cNvPr id="81" name="Picture 80"/>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398871" y="1460989"/>
                    <a:ext cx="357634" cy="362902"/>
                  </a:xfrm>
                  <a:prstGeom prst="rect">
                    <a:avLst/>
                  </a:prstGeom>
                  <a:solidFill>
                    <a:srgbClr val="005AA1"/>
                  </a:solidFill>
                </p:spPr>
              </p:pic>
            </p:grpSp>
            <p:sp>
              <p:nvSpPr>
                <p:cNvPr id="85" name="TextBox 84"/>
                <p:cNvSpPr txBox="1"/>
                <p:nvPr/>
              </p:nvSpPr>
              <p:spPr>
                <a:xfrm>
                  <a:off x="746014" y="2180527"/>
                  <a:ext cx="1085684" cy="287464"/>
                </a:xfrm>
                <a:prstGeom prst="rect">
                  <a:avLst/>
                </a:prstGeom>
              </p:spPr>
              <p:txBody>
                <a:bodyPr vert="horz" wrap="square" lIns="93247" tIns="93247" rIns="93247" bIns="93247" rtlCol="0" anchor="t">
                  <a:noAutofit/>
                </a:bodyPr>
                <a:lstStyle/>
                <a:p>
                  <a:pPr marL="237961" indent="-237961" defTabSz="932563">
                    <a:defRPr/>
                  </a:pPr>
                  <a:r>
                    <a:rPr lang="en-US" sz="1122">
                      <a:solidFill>
                        <a:srgbClr val="505050"/>
                      </a:solidFill>
                      <a:ea typeface="Segoe UI" pitchFamily="34" charset="0"/>
                      <a:cs typeface="Segoe UI" pitchFamily="34" charset="0"/>
                    </a:rPr>
                    <a:t>Azure Services</a:t>
                  </a:r>
                </a:p>
              </p:txBody>
            </p:sp>
          </p:grpSp>
          <p:pic>
            <p:nvPicPr>
              <p:cNvPr id="98" name="Picture 97" descr="Service Bus.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3367" y="1495706"/>
                <a:ext cx="370431" cy="370431"/>
              </a:xfrm>
              <a:prstGeom prst="rect">
                <a:avLst/>
              </a:prstGeom>
              <a:solidFill>
                <a:srgbClr val="005AA1"/>
              </a:solidFill>
            </p:spPr>
          </p:pic>
        </p:grpSp>
        <p:grpSp>
          <p:nvGrpSpPr>
            <p:cNvPr id="114" name="Group 113"/>
            <p:cNvGrpSpPr/>
            <p:nvPr/>
          </p:nvGrpSpPr>
          <p:grpSpPr>
            <a:xfrm>
              <a:off x="2785607" y="1798133"/>
              <a:ext cx="1085684" cy="1440947"/>
              <a:chOff x="2950495" y="1474263"/>
              <a:chExt cx="1085684" cy="1440947"/>
            </a:xfrm>
          </p:grpSpPr>
          <p:sp>
            <p:nvSpPr>
              <p:cNvPr id="91" name="TextBox 90"/>
              <p:cNvSpPr txBox="1"/>
              <p:nvPr/>
            </p:nvSpPr>
            <p:spPr>
              <a:xfrm>
                <a:off x="2950495" y="2627746"/>
                <a:ext cx="1085684" cy="287464"/>
              </a:xfrm>
              <a:prstGeom prst="rect">
                <a:avLst/>
              </a:prstGeom>
            </p:spPr>
            <p:txBody>
              <a:bodyPr vert="horz" wrap="square" lIns="93247" tIns="93247" rIns="93247" bIns="93247" rtlCol="0" anchor="t">
                <a:noAutofit/>
              </a:bodyPr>
              <a:lstStyle/>
              <a:p>
                <a:pPr marL="237961" indent="-237961" defTabSz="932563">
                  <a:defRPr/>
                </a:pPr>
                <a:r>
                  <a:rPr lang="en-US" sz="1122">
                    <a:solidFill>
                      <a:srgbClr val="505050"/>
                    </a:solidFill>
                    <a:ea typeface="Segoe UI" pitchFamily="34" charset="0"/>
                    <a:cs typeface="Segoe UI" pitchFamily="34" charset="0"/>
                  </a:rPr>
                  <a:t>Azure Services</a:t>
                </a:r>
              </a:p>
            </p:txBody>
          </p:sp>
          <p:grpSp>
            <p:nvGrpSpPr>
              <p:cNvPr id="99" name="Group 98"/>
              <p:cNvGrpSpPr/>
              <p:nvPr/>
            </p:nvGrpSpPr>
            <p:grpSpPr>
              <a:xfrm>
                <a:off x="3121300" y="1474263"/>
                <a:ext cx="802784" cy="1208251"/>
                <a:chOff x="2969480" y="1482016"/>
                <a:chExt cx="802784" cy="1208251"/>
              </a:xfrm>
            </p:grpSpPr>
            <p:pic>
              <p:nvPicPr>
                <p:cNvPr id="92" name="Picture 91" descr="Storage queu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2971248" y="1484743"/>
                  <a:ext cx="361147" cy="361148"/>
                </a:xfrm>
                <a:prstGeom prst="rect">
                  <a:avLst/>
                </a:prstGeom>
                <a:solidFill>
                  <a:schemeClr val="bg2">
                    <a:lumMod val="75000"/>
                  </a:schemeClr>
                </a:solidFill>
              </p:spPr>
            </p:pic>
            <p:pic>
              <p:nvPicPr>
                <p:cNvPr id="93" name="Picture 92"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2971248" y="1896007"/>
                  <a:ext cx="367455" cy="367457"/>
                </a:xfrm>
                <a:prstGeom prst="rect">
                  <a:avLst/>
                </a:prstGeom>
                <a:solidFill>
                  <a:srgbClr val="005AA1"/>
                </a:solidFill>
              </p:spPr>
            </p:pic>
            <p:pic>
              <p:nvPicPr>
                <p:cNvPr id="94" name="Picture 93"/>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398330" y="1881505"/>
                  <a:ext cx="373934" cy="373934"/>
                </a:xfrm>
                <a:prstGeom prst="rect">
                  <a:avLst/>
                </a:prstGeom>
                <a:solidFill>
                  <a:srgbClr val="005AA1"/>
                </a:solidFill>
              </p:spPr>
            </p:pic>
            <p:pic>
              <p:nvPicPr>
                <p:cNvPr id="96" name="Picture 95"/>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3372122" y="1482016"/>
                  <a:ext cx="393021" cy="358628"/>
                </a:xfrm>
                <a:prstGeom prst="rect">
                  <a:avLst/>
                </a:prstGeom>
                <a:solidFill>
                  <a:srgbClr val="005AA1"/>
                </a:solidFill>
              </p:spPr>
            </p:pic>
            <p:pic>
              <p:nvPicPr>
                <p:cNvPr id="97" name="Picture 96"/>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2969480" y="2318229"/>
                  <a:ext cx="372037" cy="372038"/>
                </a:xfrm>
                <a:prstGeom prst="rect">
                  <a:avLst/>
                </a:prstGeom>
                <a:solidFill>
                  <a:srgbClr val="005AA1"/>
                </a:solidFill>
              </p:spPr>
            </p:pic>
            <p:pic>
              <p:nvPicPr>
                <p:cNvPr id="100" name="Picture 99" descr="Storage tab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3406406" y="2311700"/>
                  <a:ext cx="331908" cy="378567"/>
                </a:xfrm>
                <a:prstGeom prst="rect">
                  <a:avLst/>
                </a:prstGeom>
                <a:solidFill>
                  <a:srgbClr val="005AA1"/>
                </a:solidFill>
              </p:spPr>
            </p:pic>
          </p:grpSp>
        </p:grpSp>
        <p:grpSp>
          <p:nvGrpSpPr>
            <p:cNvPr id="101" name="Group 100"/>
            <p:cNvGrpSpPr/>
            <p:nvPr/>
          </p:nvGrpSpPr>
          <p:grpSpPr>
            <a:xfrm>
              <a:off x="7651112" y="1902222"/>
              <a:ext cx="1085684" cy="1040130"/>
              <a:chOff x="9695591" y="3636098"/>
              <a:chExt cx="1085684" cy="1040130"/>
            </a:xfrm>
          </p:grpSpPr>
          <p:grpSp>
            <p:nvGrpSpPr>
              <p:cNvPr id="103" name="Group 102"/>
              <p:cNvGrpSpPr/>
              <p:nvPr/>
            </p:nvGrpSpPr>
            <p:grpSpPr>
              <a:xfrm>
                <a:off x="9807936" y="3636098"/>
                <a:ext cx="918421" cy="846402"/>
                <a:chOff x="827088" y="-3463925"/>
                <a:chExt cx="3833812" cy="3816350"/>
              </a:xfrm>
            </p:grpSpPr>
            <p:sp>
              <p:nvSpPr>
                <p:cNvPr id="104"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endParaRPr>
                </a:p>
              </p:txBody>
            </p:sp>
            <p:sp>
              <p:nvSpPr>
                <p:cNvPr id="105"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endParaRPr>
                </a:p>
              </p:txBody>
            </p:sp>
            <p:sp>
              <p:nvSpPr>
                <p:cNvPr id="106"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endParaRPr>
                </a:p>
              </p:txBody>
            </p:sp>
            <p:sp>
              <p:nvSpPr>
                <p:cNvPr id="107"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endParaRPr>
                </a:p>
              </p:txBody>
            </p:sp>
            <p:sp>
              <p:nvSpPr>
                <p:cNvPr id="108"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endParaRPr>
                </a:p>
              </p:txBody>
            </p:sp>
            <p:sp>
              <p:nvSpPr>
                <p:cNvPr id="109"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endParaRPr>
                </a:p>
              </p:txBody>
            </p:sp>
            <p:sp>
              <p:nvSpPr>
                <p:cNvPr id="110"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endParaRPr>
                </a:p>
              </p:txBody>
            </p:sp>
            <p:sp>
              <p:nvSpPr>
                <p:cNvPr id="111"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endParaRPr>
                </a:p>
              </p:txBody>
            </p:sp>
          </p:grpSp>
          <p:sp>
            <p:nvSpPr>
              <p:cNvPr id="113" name="TextBox 112"/>
              <p:cNvSpPr txBox="1"/>
              <p:nvPr/>
            </p:nvSpPr>
            <p:spPr>
              <a:xfrm>
                <a:off x="9695591" y="4388764"/>
                <a:ext cx="1085684" cy="287464"/>
              </a:xfrm>
              <a:prstGeom prst="rect">
                <a:avLst/>
              </a:prstGeom>
            </p:spPr>
            <p:txBody>
              <a:bodyPr vert="horz" wrap="square" lIns="93247" tIns="93247" rIns="93247" bIns="93247" rtlCol="0" anchor="t">
                <a:noAutofit/>
              </a:bodyPr>
              <a:lstStyle/>
              <a:p>
                <a:pPr marL="237961" indent="-237961" algn="ctr" defTabSz="932563">
                  <a:defRPr/>
                </a:pPr>
                <a:r>
                  <a:rPr lang="en-US" sz="1122">
                    <a:solidFill>
                      <a:srgbClr val="505050"/>
                    </a:solidFill>
                    <a:ea typeface="Segoe UI" pitchFamily="34" charset="0"/>
                    <a:cs typeface="Segoe UI" pitchFamily="34" charset="0"/>
                  </a:rPr>
                  <a:t>App Services</a:t>
                </a:r>
              </a:p>
              <a:p>
                <a:pPr marL="237961" indent="-237961" algn="ctr" defTabSz="932563">
                  <a:defRPr/>
                </a:pPr>
                <a:r>
                  <a:rPr lang="en-US" sz="1122">
                    <a:solidFill>
                      <a:srgbClr val="505050"/>
                    </a:solidFill>
                    <a:ea typeface="Segoe UI" pitchFamily="34" charset="0"/>
                    <a:cs typeface="Segoe UI" pitchFamily="34" charset="0"/>
                  </a:rPr>
                  <a:t>Hosting Plans</a:t>
                </a:r>
              </a:p>
            </p:txBody>
          </p:sp>
        </p:grpSp>
        <p:grpSp>
          <p:nvGrpSpPr>
            <p:cNvPr id="116" name="Group 115"/>
            <p:cNvGrpSpPr/>
            <p:nvPr/>
          </p:nvGrpSpPr>
          <p:grpSpPr>
            <a:xfrm>
              <a:off x="9986779" y="1790629"/>
              <a:ext cx="1085684" cy="1440947"/>
              <a:chOff x="2950495" y="1474263"/>
              <a:chExt cx="1085684" cy="1440947"/>
            </a:xfrm>
          </p:grpSpPr>
          <p:sp>
            <p:nvSpPr>
              <p:cNvPr id="117" name="TextBox 116"/>
              <p:cNvSpPr txBox="1"/>
              <p:nvPr/>
            </p:nvSpPr>
            <p:spPr>
              <a:xfrm>
                <a:off x="2950495" y="2627746"/>
                <a:ext cx="1085684" cy="287464"/>
              </a:xfrm>
              <a:prstGeom prst="rect">
                <a:avLst/>
              </a:prstGeom>
            </p:spPr>
            <p:txBody>
              <a:bodyPr vert="horz" wrap="square" lIns="93247" tIns="93247" rIns="93247" bIns="93247" rtlCol="0" anchor="t">
                <a:noAutofit/>
              </a:bodyPr>
              <a:lstStyle/>
              <a:p>
                <a:pPr marL="237961" indent="-237961" defTabSz="932563">
                  <a:defRPr/>
                </a:pPr>
                <a:r>
                  <a:rPr lang="en-US" sz="1122">
                    <a:solidFill>
                      <a:srgbClr val="505050"/>
                    </a:solidFill>
                    <a:ea typeface="Segoe UI" pitchFamily="34" charset="0"/>
                    <a:cs typeface="Segoe UI" pitchFamily="34" charset="0"/>
                  </a:rPr>
                  <a:t>Azure Services</a:t>
                </a:r>
              </a:p>
            </p:txBody>
          </p:sp>
          <p:grpSp>
            <p:nvGrpSpPr>
              <p:cNvPr id="118" name="Group 117"/>
              <p:cNvGrpSpPr/>
              <p:nvPr/>
            </p:nvGrpSpPr>
            <p:grpSpPr>
              <a:xfrm>
                <a:off x="3121300" y="1474263"/>
                <a:ext cx="802784" cy="1208251"/>
                <a:chOff x="2969480" y="1482016"/>
                <a:chExt cx="802784" cy="1208251"/>
              </a:xfrm>
            </p:grpSpPr>
            <p:pic>
              <p:nvPicPr>
                <p:cNvPr id="119" name="Picture 118" descr="Storage queu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2971248" y="1484743"/>
                  <a:ext cx="361147" cy="361148"/>
                </a:xfrm>
                <a:prstGeom prst="rect">
                  <a:avLst/>
                </a:prstGeom>
                <a:solidFill>
                  <a:schemeClr val="bg2">
                    <a:lumMod val="75000"/>
                  </a:schemeClr>
                </a:solidFill>
              </p:spPr>
            </p:pic>
            <p:pic>
              <p:nvPicPr>
                <p:cNvPr id="120" name="Picture 119"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2971248" y="1896007"/>
                  <a:ext cx="367455" cy="367457"/>
                </a:xfrm>
                <a:prstGeom prst="rect">
                  <a:avLst/>
                </a:prstGeom>
                <a:solidFill>
                  <a:srgbClr val="005AA1"/>
                </a:solidFill>
              </p:spPr>
            </p:pic>
            <p:pic>
              <p:nvPicPr>
                <p:cNvPr id="121" name="Picture 120"/>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398330" y="1881505"/>
                  <a:ext cx="373934" cy="373934"/>
                </a:xfrm>
                <a:prstGeom prst="rect">
                  <a:avLst/>
                </a:prstGeom>
                <a:solidFill>
                  <a:srgbClr val="005AA1"/>
                </a:solidFill>
              </p:spPr>
            </p:pic>
            <p:pic>
              <p:nvPicPr>
                <p:cNvPr id="122" name="Picture 12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3372122" y="1482016"/>
                  <a:ext cx="393021" cy="358628"/>
                </a:xfrm>
                <a:prstGeom prst="rect">
                  <a:avLst/>
                </a:prstGeom>
                <a:solidFill>
                  <a:srgbClr val="005AA1"/>
                </a:solidFill>
              </p:spPr>
            </p:pic>
            <p:pic>
              <p:nvPicPr>
                <p:cNvPr id="123" name="Picture 122"/>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2969480" y="2318229"/>
                  <a:ext cx="372037" cy="372038"/>
                </a:xfrm>
                <a:prstGeom prst="rect">
                  <a:avLst/>
                </a:prstGeom>
                <a:solidFill>
                  <a:srgbClr val="005AA1"/>
                </a:solidFill>
              </p:spPr>
            </p:pic>
            <p:pic>
              <p:nvPicPr>
                <p:cNvPr id="124" name="Picture 123" descr="Storage tab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3406406" y="2311700"/>
                  <a:ext cx="331908" cy="378567"/>
                </a:xfrm>
                <a:prstGeom prst="rect">
                  <a:avLst/>
                </a:prstGeom>
                <a:solidFill>
                  <a:srgbClr val="005AA1"/>
                </a:solidFill>
              </p:spPr>
            </p:pic>
          </p:grpSp>
        </p:grpSp>
        <p:pic>
          <p:nvPicPr>
            <p:cNvPr id="125" name="Picture 124"/>
            <p:cNvPicPr>
              <a:picLocks noChangeAspect="1"/>
            </p:cNvPicPr>
            <p:nvPr/>
          </p:nvPicPr>
          <p:blipFill>
            <a:blip r:embed="rId20"/>
            <a:stretch>
              <a:fillRect/>
            </a:stretch>
          </p:blipFill>
          <p:spPr>
            <a:xfrm rot="19807083">
              <a:off x="10978974" y="2243927"/>
              <a:ext cx="610838" cy="305419"/>
            </a:xfrm>
            <a:prstGeom prst="rect">
              <a:avLst/>
            </a:prstGeom>
          </p:spPr>
        </p:pic>
        <p:pic>
          <p:nvPicPr>
            <p:cNvPr id="127" name="Picture 126"/>
            <p:cNvPicPr>
              <a:picLocks noChangeAspect="1"/>
            </p:cNvPicPr>
            <p:nvPr/>
          </p:nvPicPr>
          <p:blipFill>
            <a:blip r:embed="rId20"/>
            <a:stretch>
              <a:fillRect/>
            </a:stretch>
          </p:blipFill>
          <p:spPr>
            <a:xfrm rot="20391909">
              <a:off x="1471452" y="2645211"/>
              <a:ext cx="610838" cy="305419"/>
            </a:xfrm>
            <a:prstGeom prst="rect">
              <a:avLst/>
            </a:prstGeom>
          </p:spPr>
        </p:pic>
        <p:pic>
          <p:nvPicPr>
            <p:cNvPr id="130" name="Picture 129"/>
            <p:cNvPicPr>
              <a:picLocks noChangeAspect="1"/>
            </p:cNvPicPr>
            <p:nvPr/>
          </p:nvPicPr>
          <p:blipFill>
            <a:blip r:embed="rId4"/>
            <a:stretch>
              <a:fillRect/>
            </a:stretch>
          </p:blipFill>
          <p:spPr>
            <a:xfrm>
              <a:off x="7523944" y="4455150"/>
              <a:ext cx="1586914" cy="1523310"/>
            </a:xfrm>
            <a:prstGeom prst="rect">
              <a:avLst/>
            </a:prstGeom>
            <a:ln>
              <a:noFill/>
            </a:ln>
          </p:spPr>
        </p:pic>
      </p:grpSp>
    </p:spTree>
    <p:extLst>
      <p:ext uri="{BB962C8B-B14F-4D97-AF65-F5344CB8AC3E}">
        <p14:creationId xmlns:p14="http://schemas.microsoft.com/office/powerpoint/2010/main" val="26877463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1899A-599D-46DB-ABEA-A23254774D05}"/>
              </a:ext>
            </a:extLst>
          </p:cNvPr>
          <p:cNvSpPr>
            <a:spLocks noGrp="1"/>
          </p:cNvSpPr>
          <p:nvPr>
            <p:ph type="title"/>
          </p:nvPr>
        </p:nvSpPr>
        <p:spPr/>
        <p:txBody>
          <a:bodyPr/>
          <a:lstStyle/>
          <a:p>
            <a:r>
              <a:rPr lang="en-US"/>
              <a:t>Demo</a:t>
            </a:r>
          </a:p>
        </p:txBody>
      </p:sp>
    </p:spTree>
    <p:extLst>
      <p:ext uri="{BB962C8B-B14F-4D97-AF65-F5344CB8AC3E}">
        <p14:creationId xmlns:p14="http://schemas.microsoft.com/office/powerpoint/2010/main" val="19137287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B7B9EA-04F0-45CA-A7F1-318445AFC824}"/>
              </a:ext>
            </a:extLst>
          </p:cNvPr>
          <p:cNvSpPr>
            <a:spLocks noGrp="1"/>
          </p:cNvSpPr>
          <p:nvPr>
            <p:ph type="title"/>
          </p:nvPr>
        </p:nvSpPr>
        <p:spPr/>
        <p:txBody>
          <a:bodyPr/>
          <a:lstStyle/>
          <a:p>
            <a:r>
              <a:rPr lang="en-US"/>
              <a:t>Use Cases</a:t>
            </a:r>
          </a:p>
        </p:txBody>
      </p:sp>
    </p:spTree>
    <p:extLst>
      <p:ext uri="{BB962C8B-B14F-4D97-AF65-F5344CB8AC3E}">
        <p14:creationId xmlns:p14="http://schemas.microsoft.com/office/powerpoint/2010/main" val="3183165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241720" y="2486942"/>
            <a:ext cx="7953034" cy="2020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3" name="Group 2"/>
          <p:cNvGrpSpPr/>
          <p:nvPr/>
        </p:nvGrpSpPr>
        <p:grpSpPr>
          <a:xfrm>
            <a:off x="2244958" y="2763809"/>
            <a:ext cx="1732441" cy="1697498"/>
            <a:chOff x="2200275" y="2709863"/>
            <a:chExt cx="1698626" cy="1664365"/>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4" name="Rectangle 92"/>
            <p:cNvSpPr>
              <a:spLocks noChangeArrowheads="1"/>
            </p:cNvSpPr>
            <p:nvPr/>
          </p:nvSpPr>
          <p:spPr bwMode="auto">
            <a:xfrm>
              <a:off x="2200275" y="4154488"/>
              <a:ext cx="267702"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Eve</a:t>
              </a:r>
              <a:endParaRPr lang="en-US" altLang="en-US" sz="1836" kern="0"/>
            </a:p>
          </p:txBody>
        </p:sp>
        <p:sp>
          <p:nvSpPr>
            <p:cNvPr id="95" name="Rectangle 93"/>
            <p:cNvSpPr>
              <a:spLocks noChangeArrowheads="1"/>
            </p:cNvSpPr>
            <p:nvPr/>
          </p:nvSpPr>
          <p:spPr bwMode="auto">
            <a:xfrm>
              <a:off x="2463800" y="4154488"/>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r</a:t>
              </a:r>
              <a:endParaRPr lang="en-US" altLang="en-US" sz="1836" kern="0"/>
            </a:p>
          </p:txBody>
        </p:sp>
        <p:sp>
          <p:nvSpPr>
            <p:cNvPr id="96" name="Rectangle 94"/>
            <p:cNvSpPr>
              <a:spLocks noChangeArrowheads="1"/>
            </p:cNvSpPr>
            <p:nvPr/>
          </p:nvSpPr>
          <p:spPr bwMode="auto">
            <a:xfrm>
              <a:off x="2535238" y="4154488"/>
              <a:ext cx="944169"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y 15 minutes</a:t>
              </a:r>
              <a:endParaRPr lang="en-US" altLang="en-US" sz="1836" kern="0"/>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4" name="Group 3"/>
          <p:cNvGrpSpPr/>
          <p:nvPr/>
        </p:nvGrpSpPr>
        <p:grpSpPr>
          <a:xfrm>
            <a:off x="7976584" y="2483704"/>
            <a:ext cx="2221410" cy="1977604"/>
            <a:chOff x="7820025" y="2435225"/>
            <a:chExt cx="2178051" cy="1939003"/>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8" name="Rectangle 96"/>
            <p:cNvSpPr>
              <a:spLocks noChangeArrowheads="1"/>
            </p:cNvSpPr>
            <p:nvPr/>
          </p:nvSpPr>
          <p:spPr bwMode="auto">
            <a:xfrm>
              <a:off x="8751888" y="4154488"/>
              <a:ext cx="857607"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Clean table</a:t>
              </a:r>
              <a:endParaRPr lang="en-US" altLang="en-US" sz="1836" kern="0"/>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2" name="Group 1"/>
          <p:cNvGrpSpPr/>
          <p:nvPr/>
        </p:nvGrpSpPr>
        <p:grpSpPr>
          <a:xfrm>
            <a:off x="4100450" y="2483704"/>
            <a:ext cx="3615458" cy="1977604"/>
            <a:chOff x="4019550" y="2435225"/>
            <a:chExt cx="3544888" cy="1939003"/>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7" name="Rectangle 95"/>
            <p:cNvSpPr>
              <a:spLocks noChangeArrowheads="1"/>
            </p:cNvSpPr>
            <p:nvPr/>
          </p:nvSpPr>
          <p:spPr bwMode="auto">
            <a:xfrm>
              <a:off x="4800600" y="4154488"/>
              <a:ext cx="2031005"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Find and clean invalid data</a:t>
              </a:r>
              <a:endParaRPr lang="en-US" altLang="en-US" sz="1836" kern="0"/>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106" name="Title 1"/>
          <p:cNvSpPr txBox="1">
            <a:spLocks/>
          </p:cNvSpPr>
          <p:nvPr/>
        </p:nvSpPr>
        <p:spPr>
          <a:xfrm>
            <a:off x="275481" y="295274"/>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spc="-102">
                <a:gradFill>
                  <a:gsLst>
                    <a:gs pos="1250">
                      <a:srgbClr val="505050"/>
                    </a:gs>
                    <a:gs pos="100000">
                      <a:srgbClr val="505050"/>
                    </a:gs>
                  </a:gsLst>
                  <a:lin ang="5400000" scaled="0"/>
                </a:gradFill>
                <a:latin typeface="Segoe UI Light"/>
              </a:rPr>
              <a:t>Applications</a:t>
            </a:r>
          </a:p>
        </p:txBody>
      </p:sp>
      <p:sp>
        <p:nvSpPr>
          <p:cNvPr id="107" name="Text Placeholder 2"/>
          <p:cNvSpPr txBox="1">
            <a:spLocks/>
          </p:cNvSpPr>
          <p:nvPr/>
        </p:nvSpPr>
        <p:spPr>
          <a:xfrm>
            <a:off x="275481" y="1212850"/>
            <a:ext cx="11885514" cy="753238"/>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3999">
                <a:gradFill>
                  <a:gsLst>
                    <a:gs pos="1250">
                      <a:srgbClr val="0078D7"/>
                    </a:gs>
                    <a:gs pos="99000">
                      <a:srgbClr val="0078D7"/>
                    </a:gs>
                  </a:gsLst>
                  <a:lin ang="5400000" scaled="0"/>
                </a:gradFill>
                <a:latin typeface="Segoe UI Light"/>
              </a:rPr>
              <a:t>Example: Timer based processing</a:t>
            </a:r>
          </a:p>
        </p:txBody>
      </p:sp>
    </p:spTree>
    <p:extLst>
      <p:ext uri="{BB962C8B-B14F-4D97-AF65-F5344CB8AC3E}">
        <p14:creationId xmlns:p14="http://schemas.microsoft.com/office/powerpoint/2010/main" val="14956416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76572" y="1942923"/>
            <a:ext cx="8283331" cy="310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2" name="Group 1"/>
          <p:cNvGrpSpPr/>
          <p:nvPr/>
        </p:nvGrpSpPr>
        <p:grpSpPr>
          <a:xfrm>
            <a:off x="2076571" y="1946162"/>
            <a:ext cx="1806919" cy="3065641"/>
            <a:chOff x="2035175" y="1908175"/>
            <a:chExt cx="1771650" cy="3005803"/>
          </a:xfrm>
        </p:grpSpPr>
        <p:sp>
          <p:nvSpPr>
            <p:cNvPr id="6" name="Rectangle 5"/>
            <p:cNvSpPr>
              <a:spLocks noChangeArrowheads="1"/>
            </p:cNvSpPr>
            <p:nvPr/>
          </p:nvSpPr>
          <p:spPr bwMode="auto">
            <a:xfrm>
              <a:off x="2147888" y="4475163"/>
              <a:ext cx="998671"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File added to</a:t>
              </a:r>
              <a:endParaRPr lang="en-US" altLang="en-US" sz="1836" kern="0"/>
            </a:p>
          </p:txBody>
        </p:sp>
        <p:sp>
          <p:nvSpPr>
            <p:cNvPr id="7" name="Rectangle 6"/>
            <p:cNvSpPr>
              <a:spLocks noChangeArrowheads="1"/>
            </p:cNvSpPr>
            <p:nvPr/>
          </p:nvSpPr>
          <p:spPr bwMode="auto">
            <a:xfrm>
              <a:off x="2155825" y="4694238"/>
              <a:ext cx="985847"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Blob Storage</a:t>
              </a:r>
              <a:endParaRPr lang="en-US" altLang="en-US" sz="1836" kern="0"/>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3" name="Group 2"/>
          <p:cNvGrpSpPr/>
          <p:nvPr/>
        </p:nvGrpSpPr>
        <p:grpSpPr>
          <a:xfrm>
            <a:off x="4006543" y="2814001"/>
            <a:ext cx="3991089" cy="1974365"/>
            <a:chOff x="3927475" y="2759075"/>
            <a:chExt cx="3913188" cy="193582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 name="Rectangle 56"/>
            <p:cNvSpPr>
              <a:spLocks noChangeArrowheads="1"/>
            </p:cNvSpPr>
            <p:nvPr/>
          </p:nvSpPr>
          <p:spPr bwMode="auto">
            <a:xfrm>
              <a:off x="4854575" y="4475163"/>
              <a:ext cx="9297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T</a:t>
              </a:r>
              <a:endParaRPr lang="en-US" altLang="en-US" sz="1836" kern="0"/>
            </a:p>
          </p:txBody>
        </p:sp>
        <p:sp>
          <p:nvSpPr>
            <p:cNvPr id="58" name="Rectangle 57"/>
            <p:cNvSpPr>
              <a:spLocks noChangeArrowheads="1"/>
            </p:cNvSpPr>
            <p:nvPr/>
          </p:nvSpPr>
          <p:spPr bwMode="auto">
            <a:xfrm>
              <a:off x="4922838" y="4475163"/>
              <a:ext cx="47288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ransfo</a:t>
              </a:r>
              <a:endParaRPr lang="en-US" altLang="en-US" sz="1836" kern="0"/>
            </a:p>
          </p:txBody>
        </p:sp>
        <p:sp>
          <p:nvSpPr>
            <p:cNvPr id="59" name="Rectangle 58"/>
            <p:cNvSpPr>
              <a:spLocks noChangeArrowheads="1"/>
            </p:cNvSpPr>
            <p:nvPr/>
          </p:nvSpPr>
          <p:spPr bwMode="auto">
            <a:xfrm>
              <a:off x="5387975" y="4475163"/>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60" name="Rectangle 59"/>
            <p:cNvSpPr>
              <a:spLocks noChangeArrowheads="1"/>
            </p:cNvSpPr>
            <p:nvPr/>
          </p:nvSpPr>
          <p:spPr bwMode="auto">
            <a:xfrm>
              <a:off x="5448300" y="4475163"/>
              <a:ext cx="1109278"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m CSV to data</a:t>
              </a:r>
              <a:endParaRPr lang="en-US" altLang="en-US" sz="1836" kern="0"/>
            </a:p>
          </p:txBody>
        </p:sp>
        <p:sp>
          <p:nvSpPr>
            <p:cNvPr id="61" name="Rectangle 60"/>
            <p:cNvSpPr>
              <a:spLocks noChangeArrowheads="1"/>
            </p:cNvSpPr>
            <p:nvPr/>
          </p:nvSpPr>
          <p:spPr bwMode="auto">
            <a:xfrm>
              <a:off x="6589713" y="4475163"/>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62" name="Rectangle 61"/>
            <p:cNvSpPr>
              <a:spLocks noChangeArrowheads="1"/>
            </p:cNvSpPr>
            <p:nvPr/>
          </p:nvSpPr>
          <p:spPr bwMode="auto">
            <a:xfrm>
              <a:off x="6646863" y="4475163"/>
              <a:ext cx="29655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ows</a:t>
              </a:r>
              <a:endParaRPr lang="en-US" altLang="en-US" sz="1836" kern="0"/>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 name="Rectangle 79"/>
            <p:cNvSpPr>
              <a:spLocks noChangeArrowheads="1"/>
            </p:cNvSpPr>
            <p:nvPr/>
          </p:nvSpPr>
          <p:spPr bwMode="auto">
            <a:xfrm>
              <a:off x="4821238" y="3549650"/>
              <a:ext cx="299762" cy="188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224" b="1" kern="0">
                  <a:solidFill>
                    <a:srgbClr val="0072C6"/>
                  </a:solidFill>
                  <a:latin typeface="Segoe UI Black" panose="020B0A02040204020203" pitchFamily="34" charset="0"/>
                </a:rPr>
                <a:t>CSV</a:t>
              </a:r>
              <a:endParaRPr lang="en-US" altLang="en-US" sz="1836" kern="0"/>
            </a:p>
          </p:txBody>
        </p:sp>
      </p:grpSp>
      <p:grpSp>
        <p:nvGrpSpPr>
          <p:cNvPr id="92" name="Group 91"/>
          <p:cNvGrpSpPr/>
          <p:nvPr/>
        </p:nvGrpSpPr>
        <p:grpSpPr>
          <a:xfrm>
            <a:off x="8143351" y="2814001"/>
            <a:ext cx="2219790" cy="2197802"/>
            <a:chOff x="7983538" y="2759075"/>
            <a:chExt cx="2176462" cy="215490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 name="Rectangle 8"/>
            <p:cNvSpPr>
              <a:spLocks noChangeArrowheads="1"/>
            </p:cNvSpPr>
            <p:nvPr/>
          </p:nvSpPr>
          <p:spPr bwMode="auto">
            <a:xfrm>
              <a:off x="9012238" y="4475163"/>
              <a:ext cx="9938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P</a:t>
              </a:r>
              <a:endParaRPr lang="en-US" altLang="en-US" sz="1836" kern="0"/>
            </a:p>
          </p:txBody>
        </p:sp>
        <p:sp>
          <p:nvSpPr>
            <p:cNvPr id="10" name="Rectangle 9"/>
            <p:cNvSpPr>
              <a:spLocks noChangeArrowheads="1"/>
            </p:cNvSpPr>
            <p:nvPr/>
          </p:nvSpPr>
          <p:spPr bwMode="auto">
            <a:xfrm>
              <a:off x="9097963" y="4475163"/>
              <a:ext cx="570669"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ower BI</a:t>
              </a:r>
              <a:endParaRPr lang="en-US" altLang="en-US" sz="1836" kern="0"/>
            </a:p>
          </p:txBody>
        </p:sp>
        <p:sp>
          <p:nvSpPr>
            <p:cNvPr id="11" name="Rectangle 10"/>
            <p:cNvSpPr>
              <a:spLocks noChangeArrowheads="1"/>
            </p:cNvSpPr>
            <p:nvPr/>
          </p:nvSpPr>
          <p:spPr bwMode="auto">
            <a:xfrm>
              <a:off x="8820150" y="4694238"/>
              <a:ext cx="301365"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Cha</a:t>
              </a:r>
              <a:endParaRPr lang="en-US" altLang="en-US" sz="1836" kern="0"/>
            </a:p>
          </p:txBody>
        </p:sp>
        <p:sp>
          <p:nvSpPr>
            <p:cNvPr id="12" name="Rectangle 11"/>
            <p:cNvSpPr>
              <a:spLocks noChangeArrowheads="1"/>
            </p:cNvSpPr>
            <p:nvPr/>
          </p:nvSpPr>
          <p:spPr bwMode="auto">
            <a:xfrm>
              <a:off x="9117013" y="4694238"/>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13" name="Rectangle 12"/>
            <p:cNvSpPr>
              <a:spLocks noChangeArrowheads="1"/>
            </p:cNvSpPr>
            <p:nvPr/>
          </p:nvSpPr>
          <p:spPr bwMode="auto">
            <a:xfrm>
              <a:off x="9185275" y="4694238"/>
              <a:ext cx="676467"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t graphic</a:t>
              </a:r>
              <a:endParaRPr lang="en-US" altLang="en-US" sz="1836" kern="0"/>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90" name="Title 1"/>
          <p:cNvSpPr txBox="1">
            <a:spLocks/>
          </p:cNvSpPr>
          <p:nvPr/>
        </p:nvSpPr>
        <p:spPr>
          <a:xfrm>
            <a:off x="275481" y="295274"/>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spc="-102">
                <a:gradFill>
                  <a:gsLst>
                    <a:gs pos="1250">
                      <a:srgbClr val="505050"/>
                    </a:gs>
                    <a:gs pos="100000">
                      <a:srgbClr val="505050"/>
                    </a:gs>
                  </a:gsLst>
                  <a:lin ang="5400000" scaled="0"/>
                </a:gradFill>
                <a:latin typeface="Segoe UI Light"/>
              </a:rPr>
              <a:t>Applications</a:t>
            </a:r>
          </a:p>
        </p:txBody>
      </p:sp>
      <p:sp>
        <p:nvSpPr>
          <p:cNvPr id="91" name="Text Placeholder 2"/>
          <p:cNvSpPr txBox="1">
            <a:spLocks/>
          </p:cNvSpPr>
          <p:nvPr/>
        </p:nvSpPr>
        <p:spPr>
          <a:xfrm>
            <a:off x="275481" y="1212850"/>
            <a:ext cx="11885514" cy="753238"/>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3999">
                <a:gradFill>
                  <a:gsLst>
                    <a:gs pos="1250">
                      <a:srgbClr val="0078D7"/>
                    </a:gs>
                    <a:gs pos="99000">
                      <a:srgbClr val="0078D7"/>
                    </a:gs>
                  </a:gsLst>
                  <a:lin ang="5400000" scaled="0"/>
                </a:gradFill>
                <a:latin typeface="Segoe UI Light"/>
              </a:rPr>
              <a:t>Example: Azure service event processing</a:t>
            </a:r>
          </a:p>
        </p:txBody>
      </p:sp>
    </p:spTree>
    <p:extLst>
      <p:ext uri="{BB962C8B-B14F-4D97-AF65-F5344CB8AC3E}">
        <p14:creationId xmlns:p14="http://schemas.microsoft.com/office/powerpoint/2010/main" val="2880559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99239" y="1942923"/>
            <a:ext cx="8237996" cy="310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2" name="Group 1"/>
          <p:cNvGrpSpPr/>
          <p:nvPr/>
        </p:nvGrpSpPr>
        <p:grpSpPr>
          <a:xfrm>
            <a:off x="2099240" y="1942923"/>
            <a:ext cx="1761585" cy="3060783"/>
            <a:chOff x="2057400" y="1905000"/>
            <a:chExt cx="1727201" cy="3001040"/>
          </a:xfrm>
        </p:grpSpPr>
        <p:sp>
          <p:nvSpPr>
            <p:cNvPr id="6" name="Rectangle 5"/>
            <p:cNvSpPr>
              <a:spLocks noChangeArrowheads="1"/>
            </p:cNvSpPr>
            <p:nvPr/>
          </p:nvSpPr>
          <p:spPr bwMode="auto">
            <a:xfrm>
              <a:off x="2057400" y="4471988"/>
              <a:ext cx="1136530"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Excel file saved</a:t>
              </a:r>
              <a:endParaRPr lang="en-US" altLang="en-US" sz="1836" kern="0"/>
            </a:p>
          </p:txBody>
        </p:sp>
        <p:sp>
          <p:nvSpPr>
            <p:cNvPr id="7" name="Rectangle 6"/>
            <p:cNvSpPr>
              <a:spLocks noChangeArrowheads="1"/>
            </p:cNvSpPr>
            <p:nvPr/>
          </p:nvSpPr>
          <p:spPr bwMode="auto">
            <a:xfrm>
              <a:off x="2159000" y="4686300"/>
              <a:ext cx="934551"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to OneDrive</a:t>
              </a:r>
              <a:endParaRPr lang="en-US" altLang="en-US" sz="1836" kern="0"/>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3" name="Group 2"/>
          <p:cNvGrpSpPr/>
          <p:nvPr/>
        </p:nvGrpSpPr>
        <p:grpSpPr>
          <a:xfrm>
            <a:off x="3983875" y="2810762"/>
            <a:ext cx="3991089" cy="1974365"/>
            <a:chOff x="3905250" y="2755900"/>
            <a:chExt cx="3913188" cy="193582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 name="Rectangle 55"/>
            <p:cNvSpPr>
              <a:spLocks noChangeArrowheads="1"/>
            </p:cNvSpPr>
            <p:nvPr/>
          </p:nvSpPr>
          <p:spPr bwMode="auto">
            <a:xfrm>
              <a:off x="4460875" y="4471988"/>
              <a:ext cx="270908"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Mic</a:t>
              </a:r>
              <a:endParaRPr lang="en-US" altLang="en-US" sz="1836" kern="0"/>
            </a:p>
          </p:txBody>
        </p:sp>
        <p:sp>
          <p:nvSpPr>
            <p:cNvPr id="57" name="Rectangle 56"/>
            <p:cNvSpPr>
              <a:spLocks noChangeArrowheads="1"/>
            </p:cNvSpPr>
            <p:nvPr/>
          </p:nvSpPr>
          <p:spPr bwMode="auto">
            <a:xfrm>
              <a:off x="4730750" y="4471988"/>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58" name="Rectangle 57"/>
            <p:cNvSpPr>
              <a:spLocks noChangeArrowheads="1"/>
            </p:cNvSpPr>
            <p:nvPr/>
          </p:nvSpPr>
          <p:spPr bwMode="auto">
            <a:xfrm>
              <a:off x="4783138" y="4471988"/>
              <a:ext cx="17312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os</a:t>
              </a:r>
              <a:endParaRPr lang="en-US" altLang="en-US" sz="1836" kern="0"/>
            </a:p>
          </p:txBody>
        </p:sp>
        <p:sp>
          <p:nvSpPr>
            <p:cNvPr id="59" name="Rectangle 58"/>
            <p:cNvSpPr>
              <a:spLocks noChangeArrowheads="1"/>
            </p:cNvSpPr>
            <p:nvPr/>
          </p:nvSpPr>
          <p:spPr bwMode="auto">
            <a:xfrm>
              <a:off x="4956175" y="4471988"/>
              <a:ext cx="102592"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o</a:t>
              </a:r>
              <a:endParaRPr lang="en-US" altLang="en-US" sz="1836" kern="0"/>
            </a:p>
          </p:txBody>
        </p:sp>
        <p:sp>
          <p:nvSpPr>
            <p:cNvPr id="60" name="Rectangle 59"/>
            <p:cNvSpPr>
              <a:spLocks noChangeArrowheads="1"/>
            </p:cNvSpPr>
            <p:nvPr/>
          </p:nvSpPr>
          <p:spPr bwMode="auto">
            <a:xfrm>
              <a:off x="5054600" y="4471988"/>
              <a:ext cx="5129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f</a:t>
              </a:r>
              <a:endParaRPr lang="en-US" altLang="en-US" sz="1836" kern="0"/>
            </a:p>
          </p:txBody>
        </p:sp>
        <p:sp>
          <p:nvSpPr>
            <p:cNvPr id="61" name="Rectangle 60"/>
            <p:cNvSpPr>
              <a:spLocks noChangeArrowheads="1"/>
            </p:cNvSpPr>
            <p:nvPr/>
          </p:nvSpPr>
          <p:spPr bwMode="auto">
            <a:xfrm>
              <a:off x="5106988" y="4471988"/>
              <a:ext cx="2210542"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t Graph API analyzes content</a:t>
              </a:r>
              <a:endParaRPr lang="en-US" altLang="en-US" sz="1836" kern="0"/>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94" name="Group 93"/>
          <p:cNvGrpSpPr/>
          <p:nvPr/>
        </p:nvGrpSpPr>
        <p:grpSpPr>
          <a:xfrm>
            <a:off x="8120683" y="2810762"/>
            <a:ext cx="2219790" cy="2192944"/>
            <a:chOff x="7961313" y="2755900"/>
            <a:chExt cx="2176462" cy="215014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 name="Rectangle 8"/>
            <p:cNvSpPr>
              <a:spLocks noChangeArrowheads="1"/>
            </p:cNvSpPr>
            <p:nvPr/>
          </p:nvSpPr>
          <p:spPr bwMode="auto">
            <a:xfrm>
              <a:off x="8591550" y="4471988"/>
              <a:ext cx="1138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C</a:t>
              </a:r>
              <a:endParaRPr lang="en-US" altLang="en-US" sz="1836" kern="0"/>
            </a:p>
          </p:txBody>
        </p:sp>
        <p:sp>
          <p:nvSpPr>
            <p:cNvPr id="10" name="Rectangle 9"/>
            <p:cNvSpPr>
              <a:spLocks noChangeArrowheads="1"/>
            </p:cNvSpPr>
            <p:nvPr/>
          </p:nvSpPr>
          <p:spPr bwMode="auto">
            <a:xfrm>
              <a:off x="8704263" y="4471988"/>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11" name="Rectangle 10"/>
            <p:cNvSpPr>
              <a:spLocks noChangeArrowheads="1"/>
            </p:cNvSpPr>
            <p:nvPr/>
          </p:nvSpPr>
          <p:spPr bwMode="auto">
            <a:xfrm>
              <a:off x="8759825" y="4471988"/>
              <a:ext cx="129362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eates new sheets</a:t>
              </a:r>
              <a:endParaRPr lang="en-US" altLang="en-US" sz="1836" kern="0"/>
            </a:p>
          </p:txBody>
        </p:sp>
        <p:sp>
          <p:nvSpPr>
            <p:cNvPr id="12" name="Rectangle 11"/>
            <p:cNvSpPr>
              <a:spLocks noChangeArrowheads="1"/>
            </p:cNvSpPr>
            <p:nvPr/>
          </p:nvSpPr>
          <p:spPr bwMode="auto">
            <a:xfrm>
              <a:off x="8907463" y="4686300"/>
              <a:ext cx="631583"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with cha</a:t>
              </a:r>
              <a:endParaRPr lang="en-US" altLang="en-US" sz="1836" kern="0"/>
            </a:p>
          </p:txBody>
        </p:sp>
        <p:sp>
          <p:nvSpPr>
            <p:cNvPr id="13" name="Rectangle 12"/>
            <p:cNvSpPr>
              <a:spLocks noChangeArrowheads="1"/>
            </p:cNvSpPr>
            <p:nvPr/>
          </p:nvSpPr>
          <p:spPr bwMode="auto">
            <a:xfrm>
              <a:off x="9529763" y="4686300"/>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14" name="Rectangle 13"/>
            <p:cNvSpPr>
              <a:spLocks noChangeArrowheads="1"/>
            </p:cNvSpPr>
            <p:nvPr/>
          </p:nvSpPr>
          <p:spPr bwMode="auto">
            <a:xfrm>
              <a:off x="9598025" y="4686300"/>
              <a:ext cx="12503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ts</a:t>
              </a:r>
              <a:endParaRPr lang="en-US" altLang="en-US" sz="1836" kern="0"/>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92" name="Title 1"/>
          <p:cNvSpPr txBox="1">
            <a:spLocks/>
          </p:cNvSpPr>
          <p:nvPr/>
        </p:nvSpPr>
        <p:spPr>
          <a:xfrm>
            <a:off x="275481" y="295274"/>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spc="-102">
                <a:gradFill>
                  <a:gsLst>
                    <a:gs pos="1250">
                      <a:srgbClr val="505050"/>
                    </a:gs>
                    <a:gs pos="100000">
                      <a:srgbClr val="505050"/>
                    </a:gs>
                  </a:gsLst>
                  <a:lin ang="5400000" scaled="0"/>
                </a:gradFill>
                <a:latin typeface="Segoe UI Light"/>
              </a:rPr>
              <a:t>Applications</a:t>
            </a:r>
          </a:p>
        </p:txBody>
      </p:sp>
      <p:sp>
        <p:nvSpPr>
          <p:cNvPr id="93" name="Text Placeholder 2"/>
          <p:cNvSpPr txBox="1">
            <a:spLocks/>
          </p:cNvSpPr>
          <p:nvPr/>
        </p:nvSpPr>
        <p:spPr>
          <a:xfrm>
            <a:off x="275481" y="1212850"/>
            <a:ext cx="11885514" cy="753238"/>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3999">
                <a:gradFill>
                  <a:gsLst>
                    <a:gs pos="1250">
                      <a:srgbClr val="0078D7"/>
                    </a:gs>
                    <a:gs pos="99000">
                      <a:srgbClr val="0078D7"/>
                    </a:gs>
                  </a:gsLst>
                  <a:lin ang="5400000" scaled="0"/>
                </a:gradFill>
                <a:latin typeface="Segoe UI Light"/>
              </a:rPr>
              <a:t>Example: SaaS event processing </a:t>
            </a:r>
          </a:p>
        </p:txBody>
      </p:sp>
    </p:spTree>
    <p:extLst>
      <p:ext uri="{BB962C8B-B14F-4D97-AF65-F5344CB8AC3E}">
        <p14:creationId xmlns:p14="http://schemas.microsoft.com/office/powerpoint/2010/main" val="57674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44574" y="2326652"/>
            <a:ext cx="8147326" cy="2341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2" name="Group 1"/>
          <p:cNvGrpSpPr/>
          <p:nvPr/>
        </p:nvGrpSpPr>
        <p:grpSpPr>
          <a:xfrm>
            <a:off x="2141336" y="2318557"/>
            <a:ext cx="1933209" cy="2304661"/>
            <a:chOff x="2098675" y="2273301"/>
            <a:chExt cx="1895475" cy="2259677"/>
          </a:xfrm>
        </p:grpSpPr>
        <p:sp>
          <p:nvSpPr>
            <p:cNvPr id="5" name="Rectangle 5"/>
            <p:cNvSpPr>
              <a:spLocks noChangeArrowheads="1"/>
            </p:cNvSpPr>
            <p:nvPr/>
          </p:nvSpPr>
          <p:spPr bwMode="auto">
            <a:xfrm>
              <a:off x="2098675" y="4098926"/>
              <a:ext cx="138018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Loaded web page</a:t>
              </a:r>
              <a:endParaRPr lang="en-US" altLang="en-US" sz="1836" kern="0"/>
            </a:p>
          </p:txBody>
        </p:sp>
        <p:sp>
          <p:nvSpPr>
            <p:cNvPr id="6" name="Rectangle 6"/>
            <p:cNvSpPr>
              <a:spLocks noChangeArrowheads="1"/>
            </p:cNvSpPr>
            <p:nvPr/>
          </p:nvSpPr>
          <p:spPr bwMode="auto">
            <a:xfrm>
              <a:off x="2222500" y="4313238"/>
              <a:ext cx="315792"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calls</a:t>
              </a:r>
              <a:endParaRPr lang="en-US" altLang="en-US" sz="1836" kern="0"/>
            </a:p>
          </p:txBody>
        </p:sp>
        <p:sp>
          <p:nvSpPr>
            <p:cNvPr id="7" name="Rectangle 7"/>
            <p:cNvSpPr>
              <a:spLocks noChangeArrowheads="1"/>
            </p:cNvSpPr>
            <p:nvPr/>
          </p:nvSpPr>
          <p:spPr bwMode="auto">
            <a:xfrm>
              <a:off x="2586038" y="4313238"/>
              <a:ext cx="16350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W</a:t>
              </a:r>
              <a:endParaRPr lang="en-US" altLang="en-US" sz="1836" kern="0"/>
            </a:p>
          </p:txBody>
        </p:sp>
        <p:sp>
          <p:nvSpPr>
            <p:cNvPr id="8" name="Rectangle 8"/>
            <p:cNvSpPr>
              <a:spLocks noChangeArrowheads="1"/>
            </p:cNvSpPr>
            <p:nvPr/>
          </p:nvSpPr>
          <p:spPr bwMode="auto">
            <a:xfrm>
              <a:off x="2740025" y="4313238"/>
              <a:ext cx="605935"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ebHook</a:t>
              </a:r>
              <a:endParaRPr lang="en-US" altLang="en-US" sz="1836" kern="0"/>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98" name="Group 97"/>
          <p:cNvGrpSpPr/>
          <p:nvPr/>
        </p:nvGrpSpPr>
        <p:grpSpPr>
          <a:xfrm>
            <a:off x="8073729" y="2427036"/>
            <a:ext cx="2221409" cy="1977604"/>
            <a:chOff x="7915275" y="2379663"/>
            <a:chExt cx="2178050" cy="193900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3" name="Rectangle 13"/>
            <p:cNvSpPr>
              <a:spLocks noChangeArrowheads="1"/>
            </p:cNvSpPr>
            <p:nvPr/>
          </p:nvSpPr>
          <p:spPr bwMode="auto">
            <a:xfrm>
              <a:off x="8637588" y="4098926"/>
              <a:ext cx="1287212"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Completed page</a:t>
              </a:r>
              <a:endParaRPr lang="en-US" altLang="en-US" sz="1836" kern="0"/>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97" name="Group 96"/>
          <p:cNvGrpSpPr/>
          <p:nvPr/>
        </p:nvGrpSpPr>
        <p:grpSpPr>
          <a:xfrm>
            <a:off x="4197597" y="2427036"/>
            <a:ext cx="3754700" cy="1977604"/>
            <a:chOff x="4114800" y="2379663"/>
            <a:chExt cx="3681413" cy="193900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 name="Rectangle 28"/>
            <p:cNvSpPr>
              <a:spLocks noChangeArrowheads="1"/>
            </p:cNvSpPr>
            <p:nvPr/>
          </p:nvSpPr>
          <p:spPr bwMode="auto">
            <a:xfrm>
              <a:off x="4787900" y="4098926"/>
              <a:ext cx="1138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C</a:t>
              </a:r>
              <a:endParaRPr lang="en-US" altLang="en-US" sz="1836" kern="0"/>
            </a:p>
          </p:txBody>
        </p:sp>
        <p:sp>
          <p:nvSpPr>
            <p:cNvPr id="29" name="Rectangle 29"/>
            <p:cNvSpPr>
              <a:spLocks noChangeArrowheads="1"/>
            </p:cNvSpPr>
            <p:nvPr/>
          </p:nvSpPr>
          <p:spPr bwMode="auto">
            <a:xfrm>
              <a:off x="4900613" y="4098926"/>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30" name="Rectangle 30"/>
            <p:cNvSpPr>
              <a:spLocks noChangeArrowheads="1"/>
            </p:cNvSpPr>
            <p:nvPr/>
          </p:nvSpPr>
          <p:spPr bwMode="auto">
            <a:xfrm>
              <a:off x="4953000" y="4098926"/>
              <a:ext cx="1854675"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eate ad based on user p</a:t>
              </a:r>
              <a:endParaRPr lang="en-US" altLang="en-US" sz="1836" kern="0"/>
            </a:p>
          </p:txBody>
        </p:sp>
        <p:sp>
          <p:nvSpPr>
            <p:cNvPr id="31" name="Rectangle 31"/>
            <p:cNvSpPr>
              <a:spLocks noChangeArrowheads="1"/>
            </p:cNvSpPr>
            <p:nvPr/>
          </p:nvSpPr>
          <p:spPr bwMode="auto">
            <a:xfrm>
              <a:off x="6784975" y="4098926"/>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32" name="Rectangle 32"/>
            <p:cNvSpPr>
              <a:spLocks noChangeArrowheads="1"/>
            </p:cNvSpPr>
            <p:nvPr/>
          </p:nvSpPr>
          <p:spPr bwMode="auto">
            <a:xfrm>
              <a:off x="6837363" y="4098926"/>
              <a:ext cx="102592"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o</a:t>
              </a:r>
              <a:endParaRPr lang="en-US" altLang="en-US" sz="1836" kern="0"/>
            </a:p>
          </p:txBody>
        </p:sp>
        <p:sp>
          <p:nvSpPr>
            <p:cNvPr id="33" name="Rectangle 33"/>
            <p:cNvSpPr>
              <a:spLocks noChangeArrowheads="1"/>
            </p:cNvSpPr>
            <p:nvPr/>
          </p:nvSpPr>
          <p:spPr bwMode="auto">
            <a:xfrm>
              <a:off x="6935788" y="4098926"/>
              <a:ext cx="218008"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file</a:t>
              </a:r>
              <a:endParaRPr lang="en-US" altLang="en-US" sz="1836" kern="0"/>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95" name="Title 1"/>
          <p:cNvSpPr txBox="1">
            <a:spLocks/>
          </p:cNvSpPr>
          <p:nvPr/>
        </p:nvSpPr>
        <p:spPr>
          <a:xfrm>
            <a:off x="275481" y="295274"/>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spc="-102">
                <a:gradFill>
                  <a:gsLst>
                    <a:gs pos="1250">
                      <a:srgbClr val="505050"/>
                    </a:gs>
                    <a:gs pos="100000">
                      <a:srgbClr val="505050"/>
                    </a:gs>
                  </a:gsLst>
                  <a:lin ang="5400000" scaled="0"/>
                </a:gradFill>
                <a:latin typeface="Segoe UI Light"/>
              </a:rPr>
              <a:t>Applications</a:t>
            </a:r>
          </a:p>
        </p:txBody>
      </p:sp>
      <p:sp>
        <p:nvSpPr>
          <p:cNvPr id="96" name="Text Placeholder 2"/>
          <p:cNvSpPr txBox="1">
            <a:spLocks/>
          </p:cNvSpPr>
          <p:nvPr/>
        </p:nvSpPr>
        <p:spPr>
          <a:xfrm>
            <a:off x="275481" y="1212850"/>
            <a:ext cx="11885514" cy="753238"/>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3999">
                <a:gradFill>
                  <a:gsLst>
                    <a:gs pos="1250">
                      <a:srgbClr val="0078D7"/>
                    </a:gs>
                    <a:gs pos="99000">
                      <a:srgbClr val="0078D7"/>
                    </a:gs>
                  </a:gsLst>
                  <a:lin ang="5400000" scaled="0"/>
                </a:gradFill>
                <a:latin typeface="Segoe UI Light"/>
              </a:rPr>
              <a:t>Example: Serverless Web Applications architectures</a:t>
            </a:r>
          </a:p>
        </p:txBody>
      </p:sp>
    </p:spTree>
    <p:extLst>
      <p:ext uri="{BB962C8B-B14F-4D97-AF65-F5344CB8AC3E}">
        <p14:creationId xmlns:p14="http://schemas.microsoft.com/office/powerpoint/2010/main" val="680781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002093" y="2206838"/>
            <a:ext cx="8432288" cy="258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2" name="Group 1"/>
          <p:cNvGrpSpPr/>
          <p:nvPr/>
        </p:nvGrpSpPr>
        <p:grpSpPr>
          <a:xfrm>
            <a:off x="2005331" y="2198743"/>
            <a:ext cx="1996355" cy="2541050"/>
            <a:chOff x="1965325" y="2155826"/>
            <a:chExt cx="1957388" cy="2491452"/>
          </a:xfrm>
        </p:grpSpPr>
        <p:sp>
          <p:nvSpPr>
            <p:cNvPr id="5" name="Rectangle 5"/>
            <p:cNvSpPr>
              <a:spLocks noChangeArrowheads="1"/>
            </p:cNvSpPr>
            <p:nvPr/>
          </p:nvSpPr>
          <p:spPr bwMode="auto">
            <a:xfrm>
              <a:off x="1965325" y="4208463"/>
              <a:ext cx="126316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Photo taken and</a:t>
              </a:r>
              <a:endParaRPr lang="en-US" altLang="en-US" sz="1836" kern="0"/>
            </a:p>
          </p:txBody>
        </p:sp>
        <p:sp>
          <p:nvSpPr>
            <p:cNvPr id="6" name="Rectangle 6"/>
            <p:cNvSpPr>
              <a:spLocks noChangeArrowheads="1"/>
            </p:cNvSpPr>
            <p:nvPr/>
          </p:nvSpPr>
          <p:spPr bwMode="auto">
            <a:xfrm>
              <a:off x="1970088" y="4427538"/>
              <a:ext cx="16350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W</a:t>
              </a:r>
              <a:endParaRPr lang="en-US" altLang="en-US" sz="1836" kern="0"/>
            </a:p>
          </p:txBody>
        </p:sp>
        <p:sp>
          <p:nvSpPr>
            <p:cNvPr id="7" name="Rectangle 7"/>
            <p:cNvSpPr>
              <a:spLocks noChangeArrowheads="1"/>
            </p:cNvSpPr>
            <p:nvPr/>
          </p:nvSpPr>
          <p:spPr bwMode="auto">
            <a:xfrm>
              <a:off x="2127250" y="4427538"/>
              <a:ext cx="109645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ebHook called</a:t>
              </a:r>
              <a:endParaRPr lang="en-US" altLang="en-US" sz="1836" kern="0"/>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15" name="Group 114"/>
          <p:cNvGrpSpPr/>
          <p:nvPr/>
        </p:nvGrpSpPr>
        <p:grpSpPr>
          <a:xfrm>
            <a:off x="4119880" y="2682854"/>
            <a:ext cx="3066581" cy="1972746"/>
            <a:chOff x="4038600" y="2630488"/>
            <a:chExt cx="3006725" cy="193424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 name="Rectangle 27"/>
            <p:cNvSpPr>
              <a:spLocks noChangeArrowheads="1"/>
            </p:cNvSpPr>
            <p:nvPr/>
          </p:nvSpPr>
          <p:spPr bwMode="auto">
            <a:xfrm>
              <a:off x="4732338" y="4344988"/>
              <a:ext cx="24846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Sto</a:t>
              </a:r>
              <a:endParaRPr lang="en-US" altLang="en-US" sz="1836" kern="0"/>
            </a:p>
          </p:txBody>
        </p:sp>
        <p:sp>
          <p:nvSpPr>
            <p:cNvPr id="28" name="Rectangle 28"/>
            <p:cNvSpPr>
              <a:spLocks noChangeArrowheads="1"/>
            </p:cNvSpPr>
            <p:nvPr/>
          </p:nvSpPr>
          <p:spPr bwMode="auto">
            <a:xfrm>
              <a:off x="4976813" y="4344988"/>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29" name="Rectangle 29"/>
            <p:cNvSpPr>
              <a:spLocks noChangeArrowheads="1"/>
            </p:cNvSpPr>
            <p:nvPr/>
          </p:nvSpPr>
          <p:spPr bwMode="auto">
            <a:xfrm>
              <a:off x="5033963" y="4344988"/>
              <a:ext cx="1365758"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es in blob storage</a:t>
              </a:r>
              <a:endParaRPr lang="en-US" altLang="en-US" sz="1836" kern="0"/>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16" name="Group 115"/>
          <p:cNvGrpSpPr/>
          <p:nvPr/>
        </p:nvGrpSpPr>
        <p:grpSpPr>
          <a:xfrm>
            <a:off x="7309512" y="2682854"/>
            <a:ext cx="3124870" cy="1972746"/>
            <a:chOff x="7165975" y="2630488"/>
            <a:chExt cx="3063876" cy="193424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 name="Rectangle 71"/>
            <p:cNvSpPr>
              <a:spLocks noChangeArrowheads="1"/>
            </p:cNvSpPr>
            <p:nvPr/>
          </p:nvSpPr>
          <p:spPr bwMode="auto">
            <a:xfrm>
              <a:off x="8074025" y="4344988"/>
              <a:ext cx="9938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P</a:t>
              </a:r>
              <a:endParaRPr lang="en-US" altLang="en-US" sz="1836" kern="0"/>
            </a:p>
          </p:txBody>
        </p:sp>
        <p:sp>
          <p:nvSpPr>
            <p:cNvPr id="72" name="Rectangle 72"/>
            <p:cNvSpPr>
              <a:spLocks noChangeArrowheads="1"/>
            </p:cNvSpPr>
            <p:nvPr/>
          </p:nvSpPr>
          <p:spPr bwMode="auto">
            <a:xfrm>
              <a:off x="8172450" y="4344988"/>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73" name="Rectangle 73"/>
            <p:cNvSpPr>
              <a:spLocks noChangeArrowheads="1"/>
            </p:cNvSpPr>
            <p:nvPr/>
          </p:nvSpPr>
          <p:spPr bwMode="auto">
            <a:xfrm>
              <a:off x="8228013" y="4344988"/>
              <a:ext cx="1665521"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oduces scaled images</a:t>
              </a:r>
              <a:endParaRPr lang="en-US" altLang="en-US" sz="1836" kern="0"/>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113" name="Title 2"/>
          <p:cNvSpPr txBox="1">
            <a:spLocks/>
          </p:cNvSpPr>
          <p:nvPr/>
        </p:nvSpPr>
        <p:spPr>
          <a:xfrm>
            <a:off x="275481" y="295274"/>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spc="-102">
                <a:gradFill>
                  <a:gsLst>
                    <a:gs pos="1250">
                      <a:srgbClr val="505050"/>
                    </a:gs>
                    <a:gs pos="100000">
                      <a:srgbClr val="505050"/>
                    </a:gs>
                  </a:gsLst>
                  <a:lin ang="5400000" scaled="0"/>
                </a:gradFill>
                <a:latin typeface="Segoe UI Light"/>
              </a:rPr>
              <a:t>Async background processing</a:t>
            </a:r>
          </a:p>
        </p:txBody>
      </p:sp>
      <p:sp>
        <p:nvSpPr>
          <p:cNvPr id="114" name="Text Placeholder 3"/>
          <p:cNvSpPr txBox="1">
            <a:spLocks/>
          </p:cNvSpPr>
          <p:nvPr/>
        </p:nvSpPr>
        <p:spPr>
          <a:xfrm>
            <a:off x="275481" y="1212850"/>
            <a:ext cx="11885514" cy="753238"/>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3999">
                <a:gradFill>
                  <a:gsLst>
                    <a:gs pos="1250">
                      <a:srgbClr val="0078D7"/>
                    </a:gs>
                    <a:gs pos="99000">
                      <a:srgbClr val="0078D7"/>
                    </a:gs>
                  </a:gsLst>
                  <a:lin ang="5400000" scaled="0"/>
                </a:gradFill>
                <a:latin typeface="Segoe UI Light"/>
              </a:rPr>
              <a:t>Example: Serverless Mobile back ends</a:t>
            </a:r>
          </a:p>
        </p:txBody>
      </p:sp>
    </p:spTree>
    <p:extLst>
      <p:ext uri="{BB962C8B-B14F-4D97-AF65-F5344CB8AC3E}">
        <p14:creationId xmlns:p14="http://schemas.microsoft.com/office/powerpoint/2010/main" val="2451597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94848" y="2378463"/>
            <a:ext cx="8846779" cy="223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128" name="Group 127"/>
          <p:cNvGrpSpPr/>
          <p:nvPr/>
        </p:nvGrpSpPr>
        <p:grpSpPr>
          <a:xfrm>
            <a:off x="2364772" y="4128713"/>
            <a:ext cx="1793005" cy="442693"/>
            <a:chOff x="2317750" y="4048126"/>
            <a:chExt cx="1758008" cy="434052"/>
          </a:xfrm>
        </p:grpSpPr>
        <p:sp>
          <p:nvSpPr>
            <p:cNvPr id="5" name="Rectangle 5"/>
            <p:cNvSpPr>
              <a:spLocks noChangeArrowheads="1"/>
            </p:cNvSpPr>
            <p:nvPr/>
          </p:nvSpPr>
          <p:spPr bwMode="auto">
            <a:xfrm>
              <a:off x="2317750" y="4048126"/>
              <a:ext cx="570669"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Millions</a:t>
              </a:r>
              <a:endParaRPr lang="en-US" altLang="en-US" sz="1836" kern="0"/>
            </a:p>
          </p:txBody>
        </p:sp>
        <p:sp>
          <p:nvSpPr>
            <p:cNvPr id="6" name="Rectangle 6"/>
            <p:cNvSpPr>
              <a:spLocks noChangeArrowheads="1"/>
            </p:cNvSpPr>
            <p:nvPr/>
          </p:nvSpPr>
          <p:spPr bwMode="auto">
            <a:xfrm>
              <a:off x="2930525" y="4048126"/>
              <a:ext cx="102592"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o</a:t>
              </a:r>
              <a:endParaRPr lang="en-US" altLang="en-US" sz="1836" kern="0"/>
            </a:p>
          </p:txBody>
        </p:sp>
        <p:sp>
          <p:nvSpPr>
            <p:cNvPr id="7" name="Rectangle 7"/>
            <p:cNvSpPr>
              <a:spLocks noChangeArrowheads="1"/>
            </p:cNvSpPr>
            <p:nvPr/>
          </p:nvSpPr>
          <p:spPr bwMode="auto">
            <a:xfrm>
              <a:off x="3024188" y="4048126"/>
              <a:ext cx="1051570"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f devices feed</a:t>
              </a:r>
              <a:endParaRPr lang="en-US" altLang="en-US" sz="1836" kern="0"/>
            </a:p>
          </p:txBody>
        </p:sp>
        <p:sp>
          <p:nvSpPr>
            <p:cNvPr id="8" name="Rectangle 8"/>
            <p:cNvSpPr>
              <a:spLocks noChangeArrowheads="1"/>
            </p:cNvSpPr>
            <p:nvPr/>
          </p:nvSpPr>
          <p:spPr bwMode="auto">
            <a:xfrm>
              <a:off x="2405063" y="4262438"/>
              <a:ext cx="487313"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into St</a:t>
              </a:r>
              <a:endParaRPr lang="en-US" altLang="en-US" sz="1836" kern="0"/>
            </a:p>
          </p:txBody>
        </p:sp>
        <p:sp>
          <p:nvSpPr>
            <p:cNvPr id="9" name="Rectangle 9"/>
            <p:cNvSpPr>
              <a:spLocks noChangeArrowheads="1"/>
            </p:cNvSpPr>
            <p:nvPr/>
          </p:nvSpPr>
          <p:spPr bwMode="auto">
            <a:xfrm>
              <a:off x="2881313" y="4262438"/>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r</a:t>
              </a:r>
              <a:endParaRPr lang="en-US" altLang="en-US" sz="1836" kern="0"/>
            </a:p>
          </p:txBody>
        </p:sp>
        <p:sp>
          <p:nvSpPr>
            <p:cNvPr id="10" name="Rectangle 10"/>
            <p:cNvSpPr>
              <a:spLocks noChangeArrowheads="1"/>
            </p:cNvSpPr>
            <p:nvPr/>
          </p:nvSpPr>
          <p:spPr bwMode="auto">
            <a:xfrm>
              <a:off x="2938463" y="4262438"/>
              <a:ext cx="1049967"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eam Analytics</a:t>
              </a:r>
              <a:endParaRPr lang="en-US" altLang="en-US" sz="1836" kern="0"/>
            </a:p>
          </p:txBody>
        </p:sp>
      </p:grpSp>
      <p:grpSp>
        <p:nvGrpSpPr>
          <p:cNvPr id="2" name="Group 1"/>
          <p:cNvGrpSpPr/>
          <p:nvPr/>
        </p:nvGrpSpPr>
        <p:grpSpPr>
          <a:xfrm>
            <a:off x="1791609" y="2621328"/>
            <a:ext cx="1347094" cy="1172232"/>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25" name="Group 124"/>
          <p:cNvGrpSpPr/>
          <p:nvPr/>
        </p:nvGrpSpPr>
        <p:grpSpPr>
          <a:xfrm>
            <a:off x="3247184" y="2836669"/>
            <a:ext cx="1484717" cy="738311"/>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27" name="Group 126"/>
          <p:cNvGrpSpPr/>
          <p:nvPr/>
        </p:nvGrpSpPr>
        <p:grpSpPr>
          <a:xfrm>
            <a:off x="8454219" y="2375225"/>
            <a:ext cx="2190646" cy="2196182"/>
            <a:chOff x="8288338" y="2328863"/>
            <a:chExt cx="2147887" cy="215331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 name="Rectangle 26"/>
            <p:cNvSpPr>
              <a:spLocks noChangeArrowheads="1"/>
            </p:cNvSpPr>
            <p:nvPr/>
          </p:nvSpPr>
          <p:spPr bwMode="auto">
            <a:xfrm>
              <a:off x="9134475" y="4048126"/>
              <a:ext cx="24846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Sto</a:t>
              </a:r>
              <a:endParaRPr lang="en-US" altLang="en-US" sz="1836" kern="0"/>
            </a:p>
          </p:txBody>
        </p:sp>
        <p:sp>
          <p:nvSpPr>
            <p:cNvPr id="27" name="Rectangle 27"/>
            <p:cNvSpPr>
              <a:spLocks noChangeArrowheads="1"/>
            </p:cNvSpPr>
            <p:nvPr/>
          </p:nvSpPr>
          <p:spPr bwMode="auto">
            <a:xfrm>
              <a:off x="9377363" y="4048126"/>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28" name="Rectangle 28"/>
            <p:cNvSpPr>
              <a:spLocks noChangeArrowheads="1"/>
            </p:cNvSpPr>
            <p:nvPr/>
          </p:nvSpPr>
          <p:spPr bwMode="auto">
            <a:xfrm>
              <a:off x="9434513" y="4048126"/>
              <a:ext cx="663643"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e data in</a:t>
              </a:r>
              <a:endParaRPr lang="en-US" altLang="en-US" sz="1836" kern="0"/>
            </a:p>
          </p:txBody>
        </p:sp>
        <p:sp>
          <p:nvSpPr>
            <p:cNvPr id="29" name="Rectangle 29"/>
            <p:cNvSpPr>
              <a:spLocks noChangeArrowheads="1"/>
            </p:cNvSpPr>
            <p:nvPr/>
          </p:nvSpPr>
          <p:spPr bwMode="auto">
            <a:xfrm>
              <a:off x="9186863" y="4262438"/>
              <a:ext cx="864019"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SQL Online</a:t>
              </a:r>
              <a:endParaRPr lang="en-US" altLang="en-US" sz="1836" kern="0"/>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26" name="Group 125"/>
          <p:cNvGrpSpPr/>
          <p:nvPr/>
        </p:nvGrpSpPr>
        <p:grpSpPr>
          <a:xfrm>
            <a:off x="4900288" y="2375224"/>
            <a:ext cx="3463262" cy="1977604"/>
            <a:chOff x="4803775" y="2328863"/>
            <a:chExt cx="3395663" cy="193900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 name="Rectangle 30"/>
            <p:cNvSpPr>
              <a:spLocks noChangeArrowheads="1"/>
            </p:cNvSpPr>
            <p:nvPr/>
          </p:nvSpPr>
          <p:spPr bwMode="auto">
            <a:xfrm>
              <a:off x="5708650" y="4048126"/>
              <a:ext cx="9297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T</a:t>
              </a:r>
              <a:endParaRPr lang="en-US" altLang="en-US" sz="1836" kern="0"/>
            </a:p>
          </p:txBody>
        </p:sp>
        <p:sp>
          <p:nvSpPr>
            <p:cNvPr id="31" name="Rectangle 31"/>
            <p:cNvSpPr>
              <a:spLocks noChangeArrowheads="1"/>
            </p:cNvSpPr>
            <p:nvPr/>
          </p:nvSpPr>
          <p:spPr bwMode="auto">
            <a:xfrm>
              <a:off x="5780088" y="4048126"/>
              <a:ext cx="47288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ransfo</a:t>
              </a:r>
              <a:endParaRPr lang="en-US" altLang="en-US" sz="1836" kern="0"/>
            </a:p>
          </p:txBody>
        </p:sp>
        <p:sp>
          <p:nvSpPr>
            <p:cNvPr id="32" name="Rectangle 32"/>
            <p:cNvSpPr>
              <a:spLocks noChangeArrowheads="1"/>
            </p:cNvSpPr>
            <p:nvPr/>
          </p:nvSpPr>
          <p:spPr bwMode="auto">
            <a:xfrm>
              <a:off x="6246813" y="4048126"/>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33" name="Rectangle 33"/>
            <p:cNvSpPr>
              <a:spLocks noChangeArrowheads="1"/>
            </p:cNvSpPr>
            <p:nvPr/>
          </p:nvSpPr>
          <p:spPr bwMode="auto">
            <a:xfrm>
              <a:off x="6302375" y="4048126"/>
              <a:ext cx="924933"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m to structu</a:t>
              </a:r>
              <a:endParaRPr lang="en-US" altLang="en-US" sz="1836" kern="0"/>
            </a:p>
          </p:txBody>
        </p:sp>
        <p:sp>
          <p:nvSpPr>
            <p:cNvPr id="34" name="Rectangle 34"/>
            <p:cNvSpPr>
              <a:spLocks noChangeArrowheads="1"/>
            </p:cNvSpPr>
            <p:nvPr/>
          </p:nvSpPr>
          <p:spPr bwMode="auto">
            <a:xfrm>
              <a:off x="7215188" y="4048126"/>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35" name="Rectangle 35"/>
            <p:cNvSpPr>
              <a:spLocks noChangeArrowheads="1"/>
            </p:cNvSpPr>
            <p:nvPr/>
          </p:nvSpPr>
          <p:spPr bwMode="auto">
            <a:xfrm>
              <a:off x="7270750" y="4048126"/>
              <a:ext cx="581891"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ed data</a:t>
              </a:r>
              <a:endParaRPr lang="en-US" altLang="en-US" sz="1836" kern="0"/>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123" name="Title 1"/>
          <p:cNvSpPr txBox="1">
            <a:spLocks/>
          </p:cNvSpPr>
          <p:nvPr/>
        </p:nvSpPr>
        <p:spPr>
          <a:xfrm>
            <a:off x="275481" y="295274"/>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spc="-102">
                <a:gradFill>
                  <a:gsLst>
                    <a:gs pos="1250">
                      <a:srgbClr val="505050"/>
                    </a:gs>
                    <a:gs pos="100000">
                      <a:srgbClr val="505050"/>
                    </a:gs>
                  </a:gsLst>
                  <a:lin ang="5400000" scaled="0"/>
                </a:gradFill>
                <a:latin typeface="Segoe UI Light"/>
              </a:rPr>
              <a:t>Applications</a:t>
            </a:r>
          </a:p>
        </p:txBody>
      </p:sp>
      <p:sp>
        <p:nvSpPr>
          <p:cNvPr id="124" name="Text Placeholder 2"/>
          <p:cNvSpPr txBox="1">
            <a:spLocks/>
          </p:cNvSpPr>
          <p:nvPr/>
        </p:nvSpPr>
        <p:spPr>
          <a:xfrm>
            <a:off x="275481" y="1212850"/>
            <a:ext cx="11885514" cy="753238"/>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3999">
                <a:gradFill>
                  <a:gsLst>
                    <a:gs pos="1250">
                      <a:srgbClr val="0078D7"/>
                    </a:gs>
                    <a:gs pos="99000">
                      <a:srgbClr val="0078D7"/>
                    </a:gs>
                  </a:gsLst>
                  <a:lin ang="5400000" scaled="0"/>
                </a:gradFill>
                <a:latin typeface="Segoe UI Light"/>
              </a:rPr>
              <a:t>Example: Real-time stream processing </a:t>
            </a:r>
          </a:p>
        </p:txBody>
      </p:sp>
    </p:spTree>
    <p:extLst>
      <p:ext uri="{BB962C8B-B14F-4D97-AF65-F5344CB8AC3E}">
        <p14:creationId xmlns:p14="http://schemas.microsoft.com/office/powerpoint/2010/main" val="8428028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90982" y="2232624"/>
            <a:ext cx="6654513" cy="3487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7207" name="Group 7206"/>
          <p:cNvGrpSpPr/>
          <p:nvPr/>
        </p:nvGrpSpPr>
        <p:grpSpPr>
          <a:xfrm>
            <a:off x="8442886" y="2247196"/>
            <a:ext cx="1071846" cy="1588341"/>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7203" name="Group 7202"/>
          <p:cNvGrpSpPr/>
          <p:nvPr/>
        </p:nvGrpSpPr>
        <p:grpSpPr>
          <a:xfrm>
            <a:off x="2924983" y="2247196"/>
            <a:ext cx="1073466" cy="1075084"/>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 name="Rectangle 29"/>
            <p:cNvSpPr>
              <a:spLocks noChangeArrowheads="1"/>
            </p:cNvSpPr>
            <p:nvPr/>
          </p:nvSpPr>
          <p:spPr bwMode="auto">
            <a:xfrm>
              <a:off x="3265488" y="2233496"/>
              <a:ext cx="246862" cy="674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4386" b="1" kern="0">
                  <a:solidFill>
                    <a:srgbClr val="FFFFFF"/>
                  </a:solidFill>
                  <a:latin typeface="Segoe UI" panose="020B0502040204020203" pitchFamily="34" charset="0"/>
                </a:rPr>
                <a:t>?</a:t>
              </a:r>
              <a:endParaRPr lang="en-US" altLang="en-US" sz="1836" kern="0"/>
            </a:p>
          </p:txBody>
        </p:sp>
      </p:grpSp>
      <p:sp>
        <p:nvSpPr>
          <p:cNvPr id="34" name="Rectangle 33"/>
          <p:cNvSpPr>
            <a:spLocks noChangeArrowheads="1"/>
          </p:cNvSpPr>
          <p:nvPr/>
        </p:nvSpPr>
        <p:spPr bwMode="auto">
          <a:xfrm>
            <a:off x="8756991" y="2107953"/>
            <a:ext cx="465951" cy="688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4386" b="1" kern="0">
                <a:solidFill>
                  <a:srgbClr val="FFFFFF"/>
                </a:solidFill>
                <a:latin typeface="Segoe UI" panose="020B0502040204020203" pitchFamily="34" charset="0"/>
              </a:rPr>
              <a:t>...</a:t>
            </a:r>
            <a:endParaRPr lang="en-US" altLang="en-US" sz="1836" kern="0"/>
          </a:p>
        </p:txBody>
      </p:sp>
      <p:grpSp>
        <p:nvGrpSpPr>
          <p:cNvPr id="7205" name="Group 7204"/>
          <p:cNvGrpSpPr/>
          <p:nvPr/>
        </p:nvGrpSpPr>
        <p:grpSpPr>
          <a:xfrm>
            <a:off x="4110166" y="3487430"/>
            <a:ext cx="3631649" cy="1967888"/>
            <a:chOff x="4029076" y="3419359"/>
            <a:chExt cx="3560763" cy="192947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 name="Rectangle 21"/>
            <p:cNvSpPr>
              <a:spLocks noChangeArrowheads="1"/>
            </p:cNvSpPr>
            <p:nvPr/>
          </p:nvSpPr>
          <p:spPr bwMode="auto">
            <a:xfrm>
              <a:off x="4733926" y="5129096"/>
              <a:ext cx="21640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Co</a:t>
              </a:r>
              <a:endParaRPr lang="en-US" altLang="en-US" sz="1836" kern="0"/>
            </a:p>
          </p:txBody>
        </p:sp>
        <p:sp>
          <p:nvSpPr>
            <p:cNvPr id="23" name="Rectangle 22"/>
            <p:cNvSpPr>
              <a:spLocks noChangeArrowheads="1"/>
            </p:cNvSpPr>
            <p:nvPr/>
          </p:nvSpPr>
          <p:spPr bwMode="auto">
            <a:xfrm>
              <a:off x="4948238" y="5129096"/>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24" name="Rectangle 23"/>
            <p:cNvSpPr>
              <a:spLocks noChangeArrowheads="1"/>
            </p:cNvSpPr>
            <p:nvPr/>
          </p:nvSpPr>
          <p:spPr bwMode="auto">
            <a:xfrm>
              <a:off x="5016501" y="5129096"/>
              <a:ext cx="157254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tana Analytics answe</a:t>
              </a:r>
              <a:endParaRPr lang="en-US" altLang="en-US" sz="1836" kern="0"/>
            </a:p>
          </p:txBody>
        </p:sp>
        <p:sp>
          <p:nvSpPr>
            <p:cNvPr id="25" name="Rectangle 24"/>
            <p:cNvSpPr>
              <a:spLocks noChangeArrowheads="1"/>
            </p:cNvSpPr>
            <p:nvPr/>
          </p:nvSpPr>
          <p:spPr bwMode="auto">
            <a:xfrm>
              <a:off x="6567488" y="5129096"/>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26" name="Rectangle 25"/>
            <p:cNvSpPr>
              <a:spLocks noChangeArrowheads="1"/>
            </p:cNvSpPr>
            <p:nvPr/>
          </p:nvSpPr>
          <p:spPr bwMode="auto">
            <a:xfrm>
              <a:off x="6630988" y="5129096"/>
              <a:ext cx="84638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s questions</a:t>
              </a:r>
              <a:endParaRPr lang="en-US" altLang="en-US" sz="1836" kern="0"/>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94219" y="3425904"/>
            <a:ext cx="1134992" cy="2252850"/>
            <a:chOff x="2836863" y="3359034"/>
            <a:chExt cx="1112838" cy="2208877"/>
          </a:xfrm>
        </p:grpSpPr>
        <p:sp>
          <p:nvSpPr>
            <p:cNvPr id="50" name="Rectangle 50"/>
            <p:cNvSpPr>
              <a:spLocks noChangeArrowheads="1"/>
            </p:cNvSpPr>
            <p:nvPr/>
          </p:nvSpPr>
          <p:spPr bwMode="auto">
            <a:xfrm>
              <a:off x="2890838" y="5133859"/>
              <a:ext cx="1037143"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Message sent</a:t>
              </a:r>
              <a:endParaRPr lang="en-US" altLang="en-US" sz="1836" kern="0"/>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 name="Rectangle 51"/>
            <p:cNvSpPr>
              <a:spLocks noChangeArrowheads="1"/>
            </p:cNvSpPr>
            <p:nvPr/>
          </p:nvSpPr>
          <p:spPr bwMode="auto">
            <a:xfrm>
              <a:off x="2995613" y="5348171"/>
              <a:ext cx="822341"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to </a:t>
              </a:r>
              <a:r>
                <a:rPr lang="en-US" altLang="en-US" sz="1428" kern="0" err="1">
                  <a:solidFill>
                    <a:srgbClr val="505050"/>
                  </a:solidFill>
                  <a:latin typeface="Segoe UI Light" panose="020B0502040204020203" pitchFamily="34" charset="0"/>
                </a:rPr>
                <a:t>Chatbot</a:t>
              </a:r>
              <a:endParaRPr lang="en-US" altLang="en-US" sz="1836" kern="0"/>
            </a:p>
          </p:txBody>
        </p:sp>
      </p:grpSp>
      <p:grpSp>
        <p:nvGrpSpPr>
          <p:cNvPr id="7206" name="Group 7205"/>
          <p:cNvGrpSpPr/>
          <p:nvPr/>
        </p:nvGrpSpPr>
        <p:grpSpPr>
          <a:xfrm>
            <a:off x="7890771" y="3767534"/>
            <a:ext cx="1662332" cy="1911220"/>
            <a:chOff x="7735888" y="3693996"/>
            <a:chExt cx="1629885" cy="187391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 name="Rectangle 47"/>
            <p:cNvSpPr>
              <a:spLocks noChangeArrowheads="1"/>
            </p:cNvSpPr>
            <p:nvPr/>
          </p:nvSpPr>
          <p:spPr bwMode="auto">
            <a:xfrm>
              <a:off x="8266113" y="5133859"/>
              <a:ext cx="1099660"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Chatbot sends</a:t>
              </a:r>
              <a:endParaRPr lang="en-US" altLang="en-US" sz="1836" kern="0"/>
            </a:p>
          </p:txBody>
        </p:sp>
        <p:sp>
          <p:nvSpPr>
            <p:cNvPr id="48" name="Rectangle 48"/>
            <p:cNvSpPr>
              <a:spLocks noChangeArrowheads="1"/>
            </p:cNvSpPr>
            <p:nvPr/>
          </p:nvSpPr>
          <p:spPr bwMode="auto">
            <a:xfrm>
              <a:off x="8467726" y="5348171"/>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r</a:t>
              </a:r>
              <a:endParaRPr lang="en-US" altLang="en-US" sz="1836" kern="0"/>
            </a:p>
          </p:txBody>
        </p:sp>
        <p:sp>
          <p:nvSpPr>
            <p:cNvPr id="49" name="Rectangle 49"/>
            <p:cNvSpPr>
              <a:spLocks noChangeArrowheads="1"/>
            </p:cNvSpPr>
            <p:nvPr/>
          </p:nvSpPr>
          <p:spPr bwMode="auto">
            <a:xfrm>
              <a:off x="8524876" y="5348171"/>
              <a:ext cx="629981"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esponse</a:t>
              </a:r>
              <a:endParaRPr lang="en-US" altLang="en-US" sz="1836" kern="0"/>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64" name="Title 1"/>
          <p:cNvSpPr txBox="1">
            <a:spLocks/>
          </p:cNvSpPr>
          <p:nvPr/>
        </p:nvSpPr>
        <p:spPr>
          <a:xfrm>
            <a:off x="275481" y="295274"/>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spc="-102">
                <a:gradFill>
                  <a:gsLst>
                    <a:gs pos="1250">
                      <a:srgbClr val="505050"/>
                    </a:gs>
                    <a:gs pos="100000">
                      <a:srgbClr val="505050"/>
                    </a:gs>
                  </a:gsLst>
                  <a:lin ang="5400000" scaled="0"/>
                </a:gradFill>
                <a:latin typeface="Segoe UI Light"/>
              </a:rPr>
              <a:t>Applications</a:t>
            </a:r>
          </a:p>
        </p:txBody>
      </p:sp>
      <p:sp>
        <p:nvSpPr>
          <p:cNvPr id="65" name="Text Placeholder 2"/>
          <p:cNvSpPr txBox="1">
            <a:spLocks/>
          </p:cNvSpPr>
          <p:nvPr/>
        </p:nvSpPr>
        <p:spPr>
          <a:xfrm>
            <a:off x="275481" y="1212850"/>
            <a:ext cx="11885514" cy="753238"/>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3999">
                <a:gradFill>
                  <a:gsLst>
                    <a:gs pos="1250">
                      <a:srgbClr val="0078D7"/>
                    </a:gs>
                    <a:gs pos="99000">
                      <a:srgbClr val="0078D7"/>
                    </a:gs>
                  </a:gsLst>
                  <a:lin ang="5400000" scaled="0"/>
                </a:gradFill>
                <a:latin typeface="Segoe UI Light"/>
              </a:rPr>
              <a:t>Example: Real-time bot messaging</a:t>
            </a:r>
          </a:p>
        </p:txBody>
      </p:sp>
    </p:spTree>
    <p:extLst>
      <p:ext uri="{BB962C8B-B14F-4D97-AF65-F5344CB8AC3E}">
        <p14:creationId xmlns:p14="http://schemas.microsoft.com/office/powerpoint/2010/main" val="3690885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835BE3-1AC2-4315-AD31-626DC865FB51}"/>
              </a:ext>
            </a:extLst>
          </p:cNvPr>
          <p:cNvSpPr>
            <a:spLocks noGrp="1"/>
          </p:cNvSpPr>
          <p:nvPr>
            <p:ph type="title"/>
          </p:nvPr>
        </p:nvSpPr>
        <p:spPr/>
        <p:txBody>
          <a:bodyPr/>
          <a:lstStyle/>
          <a:p>
            <a:r>
              <a:rPr lang="en-US">
                <a:cs typeface="Segoe UI Light" panose="020B0502040204020203" pitchFamily="34" charset="0"/>
              </a:rPr>
              <a:t>Background Jobs</a:t>
            </a:r>
          </a:p>
        </p:txBody>
      </p:sp>
    </p:spTree>
    <p:extLst>
      <p:ext uri="{BB962C8B-B14F-4D97-AF65-F5344CB8AC3E}">
        <p14:creationId xmlns:p14="http://schemas.microsoft.com/office/powerpoint/2010/main" val="14929724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B7B9EA-04F0-45CA-A7F1-318445AFC824}"/>
              </a:ext>
            </a:extLst>
          </p:cNvPr>
          <p:cNvSpPr>
            <a:spLocks noGrp="1"/>
          </p:cNvSpPr>
          <p:nvPr>
            <p:ph type="title"/>
          </p:nvPr>
        </p:nvSpPr>
        <p:spPr/>
        <p:txBody>
          <a:bodyPr/>
          <a:lstStyle/>
          <a:p>
            <a:r>
              <a:rPr lang="en-US"/>
              <a:t>Platform &amp; scaling </a:t>
            </a:r>
          </a:p>
        </p:txBody>
      </p:sp>
    </p:spTree>
    <p:extLst>
      <p:ext uri="{BB962C8B-B14F-4D97-AF65-F5344CB8AC3E}">
        <p14:creationId xmlns:p14="http://schemas.microsoft.com/office/powerpoint/2010/main" val="11380143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 and scaling</a:t>
            </a:r>
          </a:p>
        </p:txBody>
      </p:sp>
      <p:sp>
        <p:nvSpPr>
          <p:cNvPr id="3" name="Text Placeholder 2"/>
          <p:cNvSpPr>
            <a:spLocks noGrp="1"/>
          </p:cNvSpPr>
          <p:nvPr>
            <p:ph type="body" sz="quarter" idx="10"/>
          </p:nvPr>
        </p:nvSpPr>
        <p:spPr>
          <a:xfrm>
            <a:off x="275481" y="1212851"/>
            <a:ext cx="11885514" cy="5587484"/>
          </a:xfrm>
        </p:spPr>
        <p:txBody>
          <a:bodyPr/>
          <a:lstStyle/>
          <a:p>
            <a:pPr marL="582873" indent="-582873">
              <a:buFont typeface="Arial" panose="020B0604020202020204" pitchFamily="34" charset="0"/>
              <a:buChar char="•"/>
            </a:pPr>
            <a:r>
              <a:rPr lang="en-US"/>
              <a:t>App Service offers dedicated and dynamic tiers.</a:t>
            </a:r>
          </a:p>
          <a:p>
            <a:pPr marL="582873" indent="-582873">
              <a:buFont typeface="Arial" panose="020B0604020202020204" pitchFamily="34" charset="0"/>
              <a:buChar char="•"/>
            </a:pPr>
            <a:r>
              <a:rPr lang="en-US"/>
              <a:t>Dedicated is the existing App Service plan tiers</a:t>
            </a:r>
          </a:p>
          <a:p>
            <a:pPr marL="1398895" indent="-466298">
              <a:buFont typeface="Arial" panose="020B0604020202020204" pitchFamily="34" charset="0"/>
              <a:buChar char="•"/>
            </a:pPr>
            <a:r>
              <a:rPr lang="en-US"/>
              <a:t>Basic, Standard, Premium</a:t>
            </a:r>
          </a:p>
          <a:p>
            <a:pPr marL="1398895" indent="-466298">
              <a:buFont typeface="Arial" panose="020B0604020202020204" pitchFamily="34" charset="0"/>
              <a:buChar char="•"/>
            </a:pPr>
            <a:r>
              <a:rPr lang="en-US"/>
              <a:t>Pay based on # of reserved VMs</a:t>
            </a:r>
          </a:p>
          <a:p>
            <a:pPr marL="1398895" indent="-466298">
              <a:buFont typeface="Arial" panose="020B0604020202020204" pitchFamily="34" charset="0"/>
              <a:buChar char="•"/>
            </a:pPr>
            <a:r>
              <a:rPr lang="en-US"/>
              <a:t>You’re responsible for scale</a:t>
            </a:r>
          </a:p>
          <a:p>
            <a:pPr marL="582873" indent="-582873">
              <a:buFont typeface="Arial" panose="020B0604020202020204" pitchFamily="34" charset="0"/>
              <a:buChar char="•"/>
            </a:pPr>
            <a:r>
              <a:rPr lang="en-US"/>
              <a:t>Dynamic </a:t>
            </a:r>
          </a:p>
          <a:p>
            <a:pPr marL="1398895" indent="-466298">
              <a:buFont typeface="Arial" panose="020B0604020202020204" pitchFamily="34" charset="0"/>
              <a:buChar char="•"/>
            </a:pPr>
            <a:r>
              <a:rPr lang="en-US"/>
              <a:t>Pay on number of executions</a:t>
            </a:r>
          </a:p>
          <a:p>
            <a:pPr marL="1398895" indent="-466298">
              <a:buFont typeface="Arial" panose="020B0604020202020204" pitchFamily="34" charset="0"/>
              <a:buChar char="•"/>
            </a:pPr>
            <a:r>
              <a:rPr lang="en-US"/>
              <a:t>Platform responsible for scale</a:t>
            </a:r>
          </a:p>
        </p:txBody>
      </p:sp>
    </p:spTree>
    <p:extLst>
      <p:ext uri="{BB962C8B-B14F-4D97-AF65-F5344CB8AC3E}">
        <p14:creationId xmlns:p14="http://schemas.microsoft.com/office/powerpoint/2010/main" val="35747656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Dynamic tier pricing</a:t>
            </a:r>
          </a:p>
        </p:txBody>
      </p:sp>
      <p:sp>
        <p:nvSpPr>
          <p:cNvPr id="3" name="Text Placeholder 2"/>
          <p:cNvSpPr>
            <a:spLocks noGrp="1"/>
          </p:cNvSpPr>
          <p:nvPr>
            <p:ph type="body" sz="quarter" idx="10"/>
          </p:nvPr>
        </p:nvSpPr>
        <p:spPr>
          <a:xfrm>
            <a:off x="275481" y="1212850"/>
            <a:ext cx="11885514" cy="4555093"/>
          </a:xfrm>
        </p:spPr>
        <p:txBody>
          <a:bodyPr/>
          <a:lstStyle/>
          <a:p>
            <a:r>
              <a:rPr lang="en-US"/>
              <a:t>Pay per execution model - two meters, three units</a:t>
            </a:r>
          </a:p>
          <a:p>
            <a:pPr marL="582873" indent="-582873">
              <a:buFont typeface="Arial" panose="020B0604020202020204" pitchFamily="34" charset="0"/>
              <a:buChar char="•"/>
            </a:pPr>
            <a:r>
              <a:rPr lang="en-US" u="sng"/>
              <a:t>Number of executions</a:t>
            </a:r>
          </a:p>
          <a:p>
            <a:pPr marL="582873" indent="-582873">
              <a:buFont typeface="Arial" panose="020B0604020202020204" pitchFamily="34" charset="0"/>
              <a:buChar char="•"/>
            </a:pPr>
            <a:r>
              <a:rPr lang="en-US" u="sng"/>
              <a:t>Duration of execution</a:t>
            </a:r>
            <a:r>
              <a:rPr lang="en-US"/>
              <a:t> x </a:t>
            </a:r>
            <a:r>
              <a:rPr lang="en-US" u="sng"/>
              <a:t>reserved memory</a:t>
            </a:r>
          </a:p>
          <a:p>
            <a:pPr marL="582873" indent="-582873">
              <a:buFont typeface="Arial" panose="020B0604020202020204" pitchFamily="34" charset="0"/>
              <a:buChar char="•"/>
            </a:pPr>
            <a:endParaRPr lang="en-US"/>
          </a:p>
          <a:p>
            <a:r>
              <a:rPr lang="en-US"/>
              <a:t>Consumption plan pricing includes a monthly free grant of </a:t>
            </a:r>
            <a:r>
              <a:rPr lang="en-US">
                <a:solidFill>
                  <a:schemeClr val="accent6"/>
                </a:solidFill>
              </a:rPr>
              <a:t>1 million </a:t>
            </a:r>
            <a:r>
              <a:rPr lang="en-US"/>
              <a:t>requests and </a:t>
            </a:r>
            <a:r>
              <a:rPr lang="en-US">
                <a:solidFill>
                  <a:schemeClr val="accent6"/>
                </a:solidFill>
              </a:rPr>
              <a:t>400,000 GB-s </a:t>
            </a:r>
            <a:r>
              <a:rPr lang="en-US"/>
              <a:t>of resource consumption per month.</a:t>
            </a:r>
          </a:p>
        </p:txBody>
      </p:sp>
    </p:spTree>
    <p:extLst>
      <p:ext uri="{BB962C8B-B14F-4D97-AF65-F5344CB8AC3E}">
        <p14:creationId xmlns:p14="http://schemas.microsoft.com/office/powerpoint/2010/main" val="37192749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09E83-10E1-43A3-A122-AE4096084591}"/>
              </a:ext>
            </a:extLst>
          </p:cNvPr>
          <p:cNvSpPr>
            <a:spLocks noGrp="1"/>
          </p:cNvSpPr>
          <p:nvPr>
            <p:ph type="title"/>
          </p:nvPr>
        </p:nvSpPr>
        <p:spPr/>
        <p:txBody>
          <a:bodyPr/>
          <a:lstStyle/>
          <a:p>
            <a:r>
              <a:rPr lang="en-US"/>
              <a:t>Consumption Pricing example</a:t>
            </a:r>
          </a:p>
        </p:txBody>
      </p:sp>
      <p:sp>
        <p:nvSpPr>
          <p:cNvPr id="3" name="Text Placeholder 2">
            <a:extLst>
              <a:ext uri="{FF2B5EF4-FFF2-40B4-BE49-F238E27FC236}">
                <a16:creationId xmlns:a16="http://schemas.microsoft.com/office/drawing/2014/main" id="{1B9822BA-5129-4970-B403-C16A9ED5FAED}"/>
              </a:ext>
            </a:extLst>
          </p:cNvPr>
          <p:cNvSpPr>
            <a:spLocks noGrp="1"/>
          </p:cNvSpPr>
          <p:nvPr>
            <p:ph type="body" sz="quarter" idx="10"/>
          </p:nvPr>
        </p:nvSpPr>
        <p:spPr>
          <a:xfrm>
            <a:off x="274638" y="1212850"/>
            <a:ext cx="3723621" cy="5503045"/>
          </a:xfrm>
        </p:spPr>
        <p:txBody>
          <a:bodyPr/>
          <a:lstStyle/>
          <a:p>
            <a:r>
              <a:rPr lang="en-US" sz="3200"/>
              <a:t>A function with observed memory consumption of </a:t>
            </a:r>
            <a:r>
              <a:rPr lang="en-US" sz="3200" b="1">
                <a:solidFill>
                  <a:schemeClr val="accent5"/>
                </a:solidFill>
              </a:rPr>
              <a:t>512 MB</a:t>
            </a:r>
            <a:r>
              <a:rPr lang="en-US" sz="3200" b="1"/>
              <a:t> </a:t>
            </a:r>
            <a:r>
              <a:rPr lang="en-US" sz="3200"/>
              <a:t>executes </a:t>
            </a:r>
            <a:r>
              <a:rPr lang="en-US" sz="3200" b="1">
                <a:solidFill>
                  <a:schemeClr val="accent5"/>
                </a:solidFill>
              </a:rPr>
              <a:t>3,000,000</a:t>
            </a:r>
            <a:r>
              <a:rPr lang="en-US" sz="3200"/>
              <a:t> times during the month and has an execution duration of </a:t>
            </a:r>
            <a:r>
              <a:rPr lang="en-US" sz="3200" b="1">
                <a:solidFill>
                  <a:schemeClr val="accent5"/>
                </a:solidFill>
              </a:rPr>
              <a:t>one</a:t>
            </a:r>
            <a:r>
              <a:rPr lang="en-US" sz="3200">
                <a:solidFill>
                  <a:schemeClr val="accent5"/>
                </a:solidFill>
              </a:rPr>
              <a:t> </a:t>
            </a:r>
            <a:r>
              <a:rPr lang="en-US" sz="3200" b="1">
                <a:solidFill>
                  <a:schemeClr val="accent5"/>
                </a:solidFill>
              </a:rPr>
              <a:t>second</a:t>
            </a:r>
            <a:r>
              <a:rPr lang="en-US" sz="3200"/>
              <a:t>. Monthly billing would be calculated as follows:</a:t>
            </a:r>
          </a:p>
        </p:txBody>
      </p:sp>
      <p:sp>
        <p:nvSpPr>
          <p:cNvPr id="24" name="Rectangle 23">
            <a:extLst>
              <a:ext uri="{FF2B5EF4-FFF2-40B4-BE49-F238E27FC236}">
                <a16:creationId xmlns:a16="http://schemas.microsoft.com/office/drawing/2014/main" id="{613109B0-8422-4A5E-B0EC-07CD05BF7E25}"/>
              </a:ext>
            </a:extLst>
          </p:cNvPr>
          <p:cNvSpPr/>
          <p:nvPr/>
        </p:nvSpPr>
        <p:spPr>
          <a:xfrm>
            <a:off x="4221536" y="1212849"/>
            <a:ext cx="8373875" cy="5078313"/>
          </a:xfrm>
          <a:prstGeom prst="rect">
            <a:avLst/>
          </a:prstGeom>
        </p:spPr>
        <p:txBody>
          <a:bodyPr wrap="square">
            <a:spAutoFit/>
          </a:bodyPr>
          <a:lstStyle/>
          <a:p>
            <a:r>
              <a:rPr lang="en-US" sz="2400" b="1"/>
              <a:t>Total </a:t>
            </a:r>
            <a:r>
              <a:rPr lang="en-US" sz="2400"/>
              <a:t>billing = </a:t>
            </a:r>
            <a:r>
              <a:rPr lang="en-US" sz="2400" b="1"/>
              <a:t>Resource</a:t>
            </a:r>
            <a:r>
              <a:rPr lang="en-US" sz="2400"/>
              <a:t> Consumption + </a:t>
            </a:r>
            <a:r>
              <a:rPr lang="en-US" sz="2400" b="1"/>
              <a:t>Executions</a:t>
            </a:r>
            <a:r>
              <a:rPr lang="en-US" sz="2400"/>
              <a:t> calculation</a:t>
            </a:r>
          </a:p>
          <a:p>
            <a:endParaRPr lang="en-US" sz="2400"/>
          </a:p>
          <a:p>
            <a:r>
              <a:rPr lang="en-US" sz="2400" b="1"/>
              <a:t>Resource Consumption</a:t>
            </a:r>
          </a:p>
          <a:p>
            <a:r>
              <a:rPr lang="en-US" sz="2000"/>
              <a:t>Resource consumption (</a:t>
            </a:r>
            <a:r>
              <a:rPr lang="en-US" sz="2000" b="1"/>
              <a:t>seconds</a:t>
            </a:r>
            <a:r>
              <a:rPr lang="en-US" sz="2000"/>
              <a:t>) = </a:t>
            </a:r>
            <a:r>
              <a:rPr lang="en-US" sz="2000">
                <a:solidFill>
                  <a:schemeClr val="accent5"/>
                </a:solidFill>
              </a:rPr>
              <a:t>3M</a:t>
            </a:r>
            <a:r>
              <a:rPr lang="en-US" sz="2000"/>
              <a:t> * </a:t>
            </a:r>
            <a:r>
              <a:rPr lang="en-US" sz="2000">
                <a:solidFill>
                  <a:schemeClr val="accent5"/>
                </a:solidFill>
              </a:rPr>
              <a:t>1</a:t>
            </a:r>
            <a:r>
              <a:rPr lang="en-US" sz="2000" b="1">
                <a:solidFill>
                  <a:schemeClr val="accent5"/>
                </a:solidFill>
              </a:rPr>
              <a:t> </a:t>
            </a:r>
            <a:r>
              <a:rPr lang="en-US" sz="2000">
                <a:solidFill>
                  <a:schemeClr val="accent5"/>
                </a:solidFill>
              </a:rPr>
              <a:t>sec</a:t>
            </a:r>
            <a:r>
              <a:rPr lang="en-US" sz="2000" b="1">
                <a:solidFill>
                  <a:schemeClr val="accent5"/>
                </a:solidFill>
              </a:rPr>
              <a:t> </a:t>
            </a:r>
            <a:r>
              <a:rPr lang="en-US" sz="2000"/>
              <a:t>= </a:t>
            </a:r>
            <a:r>
              <a:rPr lang="en-US" sz="2000" b="1"/>
              <a:t>3M sec</a:t>
            </a:r>
          </a:p>
          <a:p>
            <a:r>
              <a:rPr lang="en-US" sz="2000"/>
              <a:t>Resource consumption (</a:t>
            </a:r>
            <a:r>
              <a:rPr lang="en-US" sz="2000" b="1"/>
              <a:t>GB-s</a:t>
            </a:r>
            <a:r>
              <a:rPr lang="en-US" sz="2000"/>
              <a:t>) = (</a:t>
            </a:r>
            <a:r>
              <a:rPr lang="en-US" sz="2000">
                <a:solidFill>
                  <a:schemeClr val="accent5"/>
                </a:solidFill>
              </a:rPr>
              <a:t>512 MB </a:t>
            </a:r>
            <a:r>
              <a:rPr lang="en-US" sz="2000"/>
              <a:t>/ 1,024 MB) * </a:t>
            </a:r>
            <a:r>
              <a:rPr lang="en-US" sz="2000">
                <a:solidFill>
                  <a:schemeClr val="accent5"/>
                </a:solidFill>
              </a:rPr>
              <a:t>3M</a:t>
            </a:r>
            <a:r>
              <a:rPr lang="en-US" sz="2000"/>
              <a:t> = </a:t>
            </a:r>
            <a:r>
              <a:rPr lang="en-US" sz="2000" b="1"/>
              <a:t>1.5M</a:t>
            </a:r>
            <a:r>
              <a:rPr lang="en-US" sz="2000"/>
              <a:t> GB-s</a:t>
            </a:r>
          </a:p>
          <a:p>
            <a:r>
              <a:rPr lang="en-US" sz="2000"/>
              <a:t>Billable resource consumption = 1.5M GB-s </a:t>
            </a:r>
            <a:r>
              <a:rPr lang="en-US" sz="2000">
                <a:solidFill>
                  <a:schemeClr val="accent6"/>
                </a:solidFill>
              </a:rPr>
              <a:t>- 400,000 GB-s </a:t>
            </a:r>
            <a:r>
              <a:rPr lang="en-US" sz="2000"/>
              <a:t>= </a:t>
            </a:r>
            <a:r>
              <a:rPr lang="en-US" sz="2000" b="1"/>
              <a:t>1.1M</a:t>
            </a:r>
            <a:r>
              <a:rPr lang="en-US" sz="2000"/>
              <a:t> GB-s</a:t>
            </a:r>
          </a:p>
          <a:p>
            <a:r>
              <a:rPr lang="en-US" sz="2000"/>
              <a:t>Resource consumption cost =  1.1M GB-s * $0.000016/GB-s = $</a:t>
            </a:r>
            <a:r>
              <a:rPr lang="en-US" sz="2000" b="1"/>
              <a:t>17.60</a:t>
            </a:r>
          </a:p>
          <a:p>
            <a:endParaRPr lang="en-US" sz="2000"/>
          </a:p>
          <a:p>
            <a:r>
              <a:rPr lang="en-US" sz="2400" b="1"/>
              <a:t>Executions calculation</a:t>
            </a:r>
          </a:p>
          <a:p>
            <a:r>
              <a:rPr lang="en-US" sz="2000"/>
              <a:t>Billable executions = </a:t>
            </a:r>
            <a:r>
              <a:rPr lang="en-US" sz="2000">
                <a:solidFill>
                  <a:schemeClr val="accent5"/>
                </a:solidFill>
              </a:rPr>
              <a:t>3M</a:t>
            </a:r>
            <a:r>
              <a:rPr lang="en-US" sz="2000"/>
              <a:t> – </a:t>
            </a:r>
            <a:r>
              <a:rPr lang="en-US" sz="2000">
                <a:solidFill>
                  <a:schemeClr val="accent6"/>
                </a:solidFill>
              </a:rPr>
              <a:t>1M </a:t>
            </a:r>
            <a:r>
              <a:rPr lang="en-US" sz="2000"/>
              <a:t>= </a:t>
            </a:r>
            <a:r>
              <a:rPr lang="en-US" sz="2000" b="1"/>
              <a:t>2M</a:t>
            </a:r>
          </a:p>
          <a:p>
            <a:r>
              <a:rPr lang="en-US" sz="2000"/>
              <a:t>Monthly executions cost = 2M * $0.20 = $</a:t>
            </a:r>
            <a:r>
              <a:rPr lang="en-US" sz="2000" b="1"/>
              <a:t>0.40</a:t>
            </a:r>
          </a:p>
          <a:p>
            <a:endParaRPr lang="en-US" sz="2000"/>
          </a:p>
          <a:p>
            <a:r>
              <a:rPr lang="en-US" sz="2400" b="1"/>
              <a:t>Total</a:t>
            </a:r>
          </a:p>
          <a:p>
            <a:r>
              <a:rPr lang="en-US" sz="2000"/>
              <a:t>Total monthly cost = $17.60 + $0.40 = </a:t>
            </a:r>
            <a:r>
              <a:rPr lang="en-US" sz="2000" b="1"/>
              <a:t>$18</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1903EED9-2201-4AD0-8853-61F7F8B319F0}"/>
                  </a:ext>
                </a:extLst>
              </p14:cNvPr>
              <p14:cNvContentPartPr/>
              <p14:nvPr/>
            </p14:nvContentPartPr>
            <p14:xfrm>
              <a:off x="461520" y="2322360"/>
              <a:ext cx="11642040" cy="4051080"/>
            </p14:xfrm>
          </p:contentPart>
        </mc:Choice>
        <mc:Fallback>
          <p:pic>
            <p:nvPicPr>
              <p:cNvPr id="4" name="Ink 3">
                <a:extLst>
                  <a:ext uri="{FF2B5EF4-FFF2-40B4-BE49-F238E27FC236}">
                    <a16:creationId xmlns:a16="http://schemas.microsoft.com/office/drawing/2014/main" id="{1903EED9-2201-4AD0-8853-61F7F8B319F0}"/>
                  </a:ext>
                </a:extLst>
              </p:cNvPr>
              <p:cNvPicPr/>
              <p:nvPr/>
            </p:nvPicPr>
            <p:blipFill>
              <a:blip r:embed="rId4"/>
              <a:stretch>
                <a:fillRect/>
              </a:stretch>
            </p:blipFill>
            <p:spPr>
              <a:xfrm>
                <a:off x="452160" y="2313000"/>
                <a:ext cx="11660760" cy="4069800"/>
              </a:xfrm>
              <a:prstGeom prst="rect">
                <a:avLst/>
              </a:prstGeom>
            </p:spPr>
          </p:pic>
        </mc:Fallback>
      </mc:AlternateContent>
    </p:spTree>
    <p:extLst>
      <p:ext uri="{BB962C8B-B14F-4D97-AF65-F5344CB8AC3E}">
        <p14:creationId xmlns:p14="http://schemas.microsoft.com/office/powerpoint/2010/main" val="22762514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844613"/>
            <a:ext cx="11885514" cy="4228850"/>
          </a:xfrm>
        </p:spPr>
        <p:txBody>
          <a:bodyPr/>
          <a:lstStyle/>
          <a:p>
            <a:r>
              <a:rPr lang="en-US"/>
              <a:t>Avoid large long running functions</a:t>
            </a:r>
          </a:p>
          <a:p>
            <a:r>
              <a:rPr lang="en-US"/>
              <a:t>Cross function communication.</a:t>
            </a:r>
          </a:p>
          <a:p>
            <a:r>
              <a:rPr lang="en-US"/>
              <a:t>Write functions to be stateless</a:t>
            </a:r>
          </a:p>
          <a:p>
            <a:r>
              <a:rPr lang="en-US"/>
              <a:t>Write defensive functions.</a:t>
            </a:r>
          </a:p>
          <a:p>
            <a:r>
              <a:rPr lang="en-US"/>
              <a:t>Don't mix test and production code in the same function app.</a:t>
            </a:r>
          </a:p>
          <a:p>
            <a:r>
              <a:rPr lang="en-US"/>
              <a:t>Use </a:t>
            </a:r>
            <a:r>
              <a:rPr lang="en-US" err="1"/>
              <a:t>async</a:t>
            </a:r>
            <a:r>
              <a:rPr lang="en-US"/>
              <a:t> code but avoid </a:t>
            </a:r>
            <a:r>
              <a:rPr lang="en-US" err="1"/>
              <a:t>Task.Result</a:t>
            </a:r>
            <a:endParaRPr lang="en-US"/>
          </a:p>
        </p:txBody>
      </p:sp>
      <p:sp>
        <p:nvSpPr>
          <p:cNvPr id="3" name="Title 2"/>
          <p:cNvSpPr>
            <a:spLocks noGrp="1"/>
          </p:cNvSpPr>
          <p:nvPr>
            <p:ph type="title"/>
          </p:nvPr>
        </p:nvSpPr>
        <p:spPr/>
        <p:txBody>
          <a:bodyPr/>
          <a:lstStyle/>
          <a:p>
            <a:r>
              <a:rPr lang="en-US"/>
              <a:t>Tips for improving the performance and reliability of Azure Functions</a:t>
            </a:r>
            <a:br>
              <a:rPr lang="en-US"/>
            </a:br>
            <a:endParaRPr lang="en-US"/>
          </a:p>
        </p:txBody>
      </p:sp>
    </p:spTree>
    <p:extLst>
      <p:ext uri="{BB962C8B-B14F-4D97-AF65-F5344CB8AC3E}">
        <p14:creationId xmlns:p14="http://schemas.microsoft.com/office/powerpoint/2010/main" val="107281138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835BE3-1AC2-4315-AD31-626DC865FB51}"/>
              </a:ext>
            </a:extLst>
          </p:cNvPr>
          <p:cNvSpPr>
            <a:spLocks noGrp="1"/>
          </p:cNvSpPr>
          <p:nvPr>
            <p:ph type="title"/>
          </p:nvPr>
        </p:nvSpPr>
        <p:spPr/>
        <p:txBody>
          <a:bodyPr/>
          <a:lstStyle/>
          <a:p>
            <a:r>
              <a:rPr lang="en-US"/>
              <a:t>Logic Apps</a:t>
            </a:r>
          </a:p>
        </p:txBody>
      </p:sp>
    </p:spTree>
    <p:extLst>
      <p:ext uri="{BB962C8B-B14F-4D97-AF65-F5344CB8AC3E}">
        <p14:creationId xmlns:p14="http://schemas.microsoft.com/office/powerpoint/2010/main" val="26560232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 name="Rectangle 290"/>
          <p:cNvSpPr/>
          <p:nvPr/>
        </p:nvSpPr>
        <p:spPr bwMode="auto">
          <a:xfrm>
            <a:off x="2647" y="1487"/>
            <a:ext cx="12431184" cy="14624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About 39% of developers are focused on building  cloud based Application integration</a:t>
            </a:r>
          </a:p>
        </p:txBody>
      </p:sp>
      <p:sp>
        <p:nvSpPr>
          <p:cNvPr id="4" name="Title 3"/>
          <p:cNvSpPr>
            <a:spLocks noGrp="1"/>
          </p:cNvSpPr>
          <p:nvPr>
            <p:ph type="title"/>
          </p:nvPr>
        </p:nvSpPr>
        <p:spPr/>
        <p:txBody>
          <a:bodyPr/>
          <a:lstStyle/>
          <a:p>
            <a:r>
              <a:rPr lang="en-US"/>
              <a:t>Microsoft’s Cloud Integration Platform</a:t>
            </a:r>
          </a:p>
        </p:txBody>
      </p:sp>
      <p:grpSp>
        <p:nvGrpSpPr>
          <p:cNvPr id="34" name="Group 33"/>
          <p:cNvGrpSpPr/>
          <p:nvPr/>
        </p:nvGrpSpPr>
        <p:grpSpPr>
          <a:xfrm>
            <a:off x="4084603" y="2007958"/>
            <a:ext cx="4223755" cy="4141637"/>
            <a:chOff x="4083694" y="1969222"/>
            <a:chExt cx="4225554" cy="4143400"/>
          </a:xfrm>
        </p:grpSpPr>
        <p:grpSp>
          <p:nvGrpSpPr>
            <p:cNvPr id="35" name="Connect/AS/B2B"/>
            <p:cNvGrpSpPr/>
            <p:nvPr/>
          </p:nvGrpSpPr>
          <p:grpSpPr>
            <a:xfrm>
              <a:off x="4083694" y="1969222"/>
              <a:ext cx="4225554" cy="4143400"/>
              <a:chOff x="4405849" y="2478624"/>
              <a:chExt cx="3617003" cy="3617631"/>
            </a:xfrm>
            <a:solidFill>
              <a:schemeClr val="tx2"/>
            </a:solidFill>
          </p:grpSpPr>
          <p:grpSp>
            <p:nvGrpSpPr>
              <p:cNvPr id="36" name="Group 35"/>
              <p:cNvGrpSpPr/>
              <p:nvPr/>
            </p:nvGrpSpPr>
            <p:grpSpPr>
              <a:xfrm>
                <a:off x="4405849" y="2478624"/>
                <a:ext cx="3617003" cy="3616117"/>
                <a:chOff x="4103281" y="1840647"/>
                <a:chExt cx="4207291" cy="4206260"/>
              </a:xfrm>
              <a:grpFill/>
            </p:grpSpPr>
            <p:sp>
              <p:nvSpPr>
                <p:cNvPr id="48" name="Rectangle 47"/>
                <p:cNvSpPr/>
                <p:nvPr/>
              </p:nvSpPr>
              <p:spPr>
                <a:xfrm>
                  <a:off x="5691496" y="5487454"/>
                  <a:ext cx="964612" cy="358190"/>
                </a:xfrm>
                <a:prstGeom prst="rect">
                  <a:avLst/>
                </a:prstGeom>
                <a:grpFill/>
              </p:spPr>
              <p:txBody>
                <a:bodyPr wrap="none">
                  <a:prstTxWarp prst="textArchDown">
                    <a:avLst/>
                  </a:prstTxWarp>
                  <a:spAutoFit/>
                </a:body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2000" b="0" i="0" u="none" strike="noStrike" kern="0" cap="none" spc="10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B2B/EDI</a:t>
                  </a:r>
                </a:p>
              </p:txBody>
            </p:sp>
            <p:sp>
              <p:nvSpPr>
                <p:cNvPr id="49" name="Pie 48"/>
                <p:cNvSpPr/>
                <p:nvPr/>
              </p:nvSpPr>
              <p:spPr>
                <a:xfrm rot="10800000" flipH="1">
                  <a:off x="4103281" y="1840647"/>
                  <a:ext cx="4207291" cy="4201660"/>
                </a:xfrm>
                <a:prstGeom prst="pie">
                  <a:avLst>
                    <a:gd name="adj1" fmla="val 16257255"/>
                    <a:gd name="adj2" fmla="val 20501924"/>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387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10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50" name="Pie 49"/>
                <p:cNvSpPr/>
                <p:nvPr/>
              </p:nvSpPr>
              <p:spPr>
                <a:xfrm rot="16817660" flipH="1">
                  <a:off x="4126078" y="1874181"/>
                  <a:ext cx="4172726" cy="4172725"/>
                </a:xfrm>
                <a:prstGeom prst="pie">
                  <a:avLst>
                    <a:gd name="adj1" fmla="val 18000048"/>
                    <a:gd name="adj2" fmla="val 688254"/>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387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10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37" name="Pie 36"/>
              <p:cNvSpPr/>
              <p:nvPr/>
            </p:nvSpPr>
            <p:spPr>
              <a:xfrm rot="10800000">
                <a:off x="4430457" y="2505936"/>
                <a:ext cx="3590318" cy="3590319"/>
              </a:xfrm>
              <a:prstGeom prst="pie">
                <a:avLst>
                  <a:gd name="adj1" fmla="val 5381504"/>
                  <a:gd name="adj2" fmla="val 11866110"/>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387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10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0" name="Rectangle 39"/>
              <p:cNvSpPr/>
              <p:nvPr/>
            </p:nvSpPr>
            <p:spPr>
              <a:xfrm rot="3366369">
                <a:off x="5668686" y="3191605"/>
                <a:ext cx="2182816" cy="1491972"/>
              </a:xfrm>
              <a:prstGeom prst="rect">
                <a:avLst/>
              </a:prstGeom>
              <a:noFill/>
            </p:spPr>
            <p:txBody>
              <a:bodyPr spcFirstLastPara="1" wrap="none" lIns="93207" tIns="46604" rIns="93207" bIns="46604" numCol="1">
                <a:prstTxWarp prst="textArchUp">
                  <a:avLst>
                    <a:gd name="adj" fmla="val 11970409"/>
                  </a:avLst>
                </a:prstTxWarp>
                <a:spAutoFit/>
              </a:body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2000" b="0" i="0" u="none" strike="noStrike" kern="0" cap="none" spc="10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AZURE SERVICES</a:t>
                </a:r>
              </a:p>
            </p:txBody>
          </p:sp>
          <p:grpSp>
            <p:nvGrpSpPr>
              <p:cNvPr id="41" name="Group 40"/>
              <p:cNvGrpSpPr/>
              <p:nvPr/>
            </p:nvGrpSpPr>
            <p:grpSpPr>
              <a:xfrm>
                <a:off x="4430455" y="2505936"/>
                <a:ext cx="3590318" cy="3590319"/>
                <a:chOff x="4430455" y="2505936"/>
                <a:chExt cx="3590318" cy="3590319"/>
              </a:xfrm>
              <a:grpFill/>
            </p:grpSpPr>
            <p:sp>
              <p:nvSpPr>
                <p:cNvPr id="45" name="Pie 44"/>
                <p:cNvSpPr/>
                <p:nvPr/>
              </p:nvSpPr>
              <p:spPr>
                <a:xfrm rot="10800000">
                  <a:off x="4430455" y="2505936"/>
                  <a:ext cx="3590318" cy="3590319"/>
                </a:xfrm>
                <a:prstGeom prst="pie">
                  <a:avLst>
                    <a:gd name="adj1" fmla="val 20430767"/>
                    <a:gd name="adj2" fmla="val 5381137"/>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387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10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6" name="Rectangle 45"/>
                <p:cNvSpPr/>
                <p:nvPr/>
              </p:nvSpPr>
              <p:spPr>
                <a:xfrm rot="18220985">
                  <a:off x="4576465" y="3162020"/>
                  <a:ext cx="2453710" cy="1769721"/>
                </a:xfrm>
                <a:prstGeom prst="rect">
                  <a:avLst/>
                </a:prstGeom>
                <a:noFill/>
              </p:spPr>
              <p:txBody>
                <a:bodyPr spcFirstLastPara="1" wrap="none" lIns="93207" tIns="46604" rIns="93207" bIns="46604" numCol="1">
                  <a:prstTxWarp prst="textArchUp">
                    <a:avLst>
                      <a:gd name="adj" fmla="val 11970409"/>
                    </a:avLst>
                  </a:prstTxWarp>
                  <a:spAutoFit/>
                </a:body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2000" b="0" i="0" u="none" strike="noStrike" kern="0" cap="none" spc="10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CONNECTORS</a:t>
                  </a:r>
                </a:p>
              </p:txBody>
            </p:sp>
          </p:grpSp>
          <p:sp>
            <p:nvSpPr>
              <p:cNvPr id="42" name="Rectangle 41"/>
              <p:cNvSpPr/>
              <p:nvPr/>
            </p:nvSpPr>
            <p:spPr>
              <a:xfrm rot="2165793">
                <a:off x="4944615" y="4961653"/>
                <a:ext cx="1298994" cy="482236"/>
              </a:xfrm>
              <a:prstGeom prst="rect">
                <a:avLst/>
              </a:prstGeom>
              <a:noFill/>
            </p:spPr>
            <p:txBody>
              <a:bodyPr wrap="none">
                <a:prstTxWarp prst="textArchDown">
                  <a:avLst/>
                </a:prstTxWarp>
                <a:spAutoFit/>
              </a:bodyPr>
              <a:lstStyle/>
              <a:p>
                <a:pPr marL="0" marR="0" lvl="0" indent="0" algn="ctr" defTabSz="913873" rtl="0" eaLnBrk="1" fontAlgn="auto" latinLnBrk="0" hangingPunct="1">
                  <a:lnSpc>
                    <a:spcPct val="90000"/>
                  </a:lnSpc>
                  <a:spcBef>
                    <a:spcPts val="0"/>
                  </a:spcBef>
                  <a:spcAft>
                    <a:spcPts val="0"/>
                  </a:spcAft>
                  <a:buClrTx/>
                  <a:buSzTx/>
                  <a:buFontTx/>
                  <a:buNone/>
                  <a:tabLst/>
                  <a:defRPr/>
                </a:pPr>
                <a:r>
                  <a:rPr kumimoji="0" lang="en-US" sz="5997" b="0" i="0" u="none" strike="noStrike" kern="0" cap="none" spc="10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API</a:t>
                </a:r>
                <a:br>
                  <a:rPr kumimoji="0" lang="en-US" sz="5997" b="0" i="0" u="none" strike="noStrike" kern="0" cap="none" spc="10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5997" b="0" i="0" u="none" strike="noStrike" kern="0" cap="none" spc="10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MANAGMENT</a:t>
                </a:r>
              </a:p>
            </p:txBody>
          </p:sp>
        </p:grpSp>
        <p:sp>
          <p:nvSpPr>
            <p:cNvPr id="51" name="ASB Smaller text"/>
            <p:cNvSpPr/>
            <p:nvPr/>
          </p:nvSpPr>
          <p:spPr>
            <a:xfrm rot="19175868">
              <a:off x="4887176" y="2863991"/>
              <a:ext cx="2875690" cy="2757882"/>
            </a:xfrm>
            <a:prstGeom prst="rect">
              <a:avLst/>
            </a:prstGeom>
            <a:grpFill/>
          </p:spPr>
          <p:txBody>
            <a:bodyPr spcFirstLastPara="1" wrap="none" numCol="1">
              <a:prstTxWarp prst="textArchDown">
                <a:avLst/>
              </a:prstTxWarp>
              <a:spAutoFit/>
            </a:bodyPr>
            <a:lstStyle/>
            <a:p>
              <a:pPr marL="0" marR="0" lvl="0" indent="0" algn="ctr" defTabSz="913873" rtl="0" eaLnBrk="1" fontAlgn="auto" latinLnBrk="0" hangingPunct="1">
                <a:lnSpc>
                  <a:spcPct val="90000"/>
                </a:lnSpc>
                <a:spcBef>
                  <a:spcPts val="0"/>
                </a:spcBef>
                <a:spcAft>
                  <a:spcPts val="0"/>
                </a:spcAft>
                <a:buClrTx/>
                <a:buSzTx/>
                <a:buFontTx/>
                <a:buNone/>
                <a:tabLst/>
                <a:defRPr/>
              </a:pPr>
              <a:r>
                <a:rPr kumimoji="0" lang="en-US" sz="2000" b="0" i="0" u="none" strike="noStrike" kern="0" cap="none" spc="10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2000" b="0" i="0" u="none" strike="noStrike" kern="0" cap="none" spc="10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10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SERVICE BUS</a:t>
              </a:r>
            </a:p>
          </p:txBody>
        </p:sp>
      </p:grpSp>
      <p:grpSp>
        <p:nvGrpSpPr>
          <p:cNvPr id="8" name="Group 7"/>
          <p:cNvGrpSpPr/>
          <p:nvPr/>
        </p:nvGrpSpPr>
        <p:grpSpPr>
          <a:xfrm>
            <a:off x="4101843" y="2050943"/>
            <a:ext cx="4220801" cy="4095144"/>
            <a:chOff x="3825170" y="1720125"/>
            <a:chExt cx="4222597" cy="4096887"/>
          </a:xfrm>
        </p:grpSpPr>
        <p:sp>
          <p:nvSpPr>
            <p:cNvPr id="53" name="API Pie"/>
            <p:cNvSpPr/>
            <p:nvPr/>
          </p:nvSpPr>
          <p:spPr>
            <a:xfrm rot="10800000">
              <a:off x="3839215" y="1720125"/>
              <a:ext cx="4208552" cy="4096886"/>
            </a:xfrm>
            <a:prstGeom prst="pie">
              <a:avLst>
                <a:gd name="adj1" fmla="val 16170891"/>
                <a:gd name="adj2" fmla="val 5368145"/>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387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58" name="Az Service Pie"/>
            <p:cNvSpPr/>
            <p:nvPr/>
          </p:nvSpPr>
          <p:spPr>
            <a:xfrm rot="10800000" flipH="1">
              <a:off x="3825170" y="1720127"/>
              <a:ext cx="4209640" cy="4096885"/>
            </a:xfrm>
            <a:prstGeom prst="pie">
              <a:avLst>
                <a:gd name="adj1" fmla="val 16243066"/>
                <a:gd name="adj2" fmla="val 5405998"/>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387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79" name="Rectangle 78"/>
            <p:cNvSpPr/>
            <p:nvPr/>
          </p:nvSpPr>
          <p:spPr bwMode="invGray">
            <a:xfrm rot="16200000">
              <a:off x="4254523" y="2279014"/>
              <a:ext cx="3132263" cy="3021189"/>
            </a:xfrm>
            <a:prstGeom prst="rect">
              <a:avLst/>
            </a:prstGeom>
            <a:noFill/>
          </p:spPr>
          <p:txBody>
            <a:bodyPr spcFirstLastPara="1" wrap="none" lIns="93181" tIns="46591" rIns="93181" bIns="46591" numCol="1">
              <a:prstTxWarp prst="textArchUp">
                <a:avLst>
                  <a:gd name="adj" fmla="val 11970409"/>
                </a:avLst>
              </a:prstTxWarp>
              <a:spAutoFit/>
            </a:bodyPr>
            <a:lstStyle/>
            <a:p>
              <a:pPr marL="0" marR="0" lvl="0" indent="0" algn="ctr" defTabSz="931881" rtl="0" eaLnBrk="1" fontAlgn="auto" latinLnBrk="0" hangingPunct="1">
                <a:lnSpc>
                  <a:spcPct val="100000"/>
                </a:lnSpc>
                <a:spcBef>
                  <a:spcPts val="0"/>
                </a:spcBef>
                <a:spcAft>
                  <a:spcPts val="0"/>
                </a:spcAft>
                <a:buClrTx/>
                <a:buSzTx/>
                <a:buFontTx/>
                <a:buNone/>
                <a:tabLst/>
                <a:defRPr/>
              </a:pPr>
              <a:r>
                <a:rPr kumimoji="0" lang="en-US" sz="2000" b="0" i="0" u="none" strike="noStrike" kern="0" cap="none" spc="100" normalizeH="0" baseline="0" noProof="0">
                  <a:ln w="0"/>
                  <a:gradFill>
                    <a:gsLst>
                      <a:gs pos="3623">
                        <a:srgbClr val="FFFFFF"/>
                      </a:gs>
                      <a:gs pos="2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API MANAGEMENT</a:t>
              </a:r>
            </a:p>
          </p:txBody>
        </p:sp>
        <p:sp>
          <p:nvSpPr>
            <p:cNvPr id="80" name="Rectangle 79"/>
            <p:cNvSpPr/>
            <p:nvPr/>
          </p:nvSpPr>
          <p:spPr bwMode="invGray">
            <a:xfrm rot="5400000">
              <a:off x="4559274" y="2291263"/>
              <a:ext cx="3135460" cy="2954567"/>
            </a:xfrm>
            <a:prstGeom prst="rect">
              <a:avLst/>
            </a:prstGeom>
            <a:noFill/>
          </p:spPr>
          <p:txBody>
            <a:bodyPr spcFirstLastPara="1" wrap="none" lIns="93181" tIns="46591" rIns="93181" bIns="46591" numCol="1">
              <a:prstTxWarp prst="textArchUp">
                <a:avLst>
                  <a:gd name="adj" fmla="val 11970409"/>
                </a:avLst>
              </a:prstTxWarp>
              <a:spAutoFit/>
            </a:bodyPr>
            <a:lstStyle/>
            <a:p>
              <a:pPr marL="0" marR="0" lvl="0" indent="0" algn="ctr" defTabSz="931881" rtl="0" eaLnBrk="1" fontAlgn="auto" latinLnBrk="0" hangingPunct="1">
                <a:lnSpc>
                  <a:spcPct val="100000"/>
                </a:lnSpc>
                <a:spcBef>
                  <a:spcPts val="0"/>
                </a:spcBef>
                <a:spcAft>
                  <a:spcPts val="0"/>
                </a:spcAft>
                <a:buClrTx/>
                <a:buSzTx/>
                <a:buFontTx/>
                <a:buNone/>
                <a:tabLst/>
                <a:defRPr/>
              </a:pPr>
              <a:r>
                <a:rPr kumimoji="0" lang="en-US" sz="1800" b="0" i="0" u="none" strike="noStrike" kern="0" cap="none" spc="100" normalizeH="0" baseline="0" noProof="0">
                  <a:ln w="0"/>
                  <a:gradFill>
                    <a:gsLst>
                      <a:gs pos="3623">
                        <a:srgbClr val="FFFFFF"/>
                      </a:gs>
                      <a:gs pos="2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SERVICE BUS</a:t>
              </a:r>
            </a:p>
          </p:txBody>
        </p:sp>
      </p:grpSp>
      <p:grpSp>
        <p:nvGrpSpPr>
          <p:cNvPr id="15" name="Circle--parts" hidden="1"/>
          <p:cNvGrpSpPr/>
          <p:nvPr/>
        </p:nvGrpSpPr>
        <p:grpSpPr>
          <a:xfrm>
            <a:off x="9714889" y="-3092988"/>
            <a:ext cx="2532185" cy="2532184"/>
            <a:chOff x="9713785" y="-2874594"/>
            <a:chExt cx="2533265" cy="2533263"/>
          </a:xfrm>
        </p:grpSpPr>
        <p:grpSp>
          <p:nvGrpSpPr>
            <p:cNvPr id="105" name="Group 104"/>
            <p:cNvGrpSpPr/>
            <p:nvPr/>
          </p:nvGrpSpPr>
          <p:grpSpPr>
            <a:xfrm>
              <a:off x="9713785" y="-2874594"/>
              <a:ext cx="2533265" cy="2533263"/>
              <a:chOff x="4654938" y="2498817"/>
              <a:chExt cx="2584062" cy="2584060"/>
            </a:xfrm>
            <a:gradFill>
              <a:gsLst>
                <a:gs pos="34000">
                  <a:srgbClr val="00BCF2"/>
                </a:gs>
                <a:gs pos="70000">
                  <a:srgbClr val="0829CE"/>
                </a:gs>
                <a:gs pos="93000">
                  <a:srgbClr val="061C90"/>
                </a:gs>
              </a:gsLst>
              <a:lin ang="5400000" scaled="0"/>
            </a:gradFill>
          </p:grpSpPr>
          <p:sp>
            <p:nvSpPr>
              <p:cNvPr id="106" name="Oval 105"/>
              <p:cNvSpPr/>
              <p:nvPr/>
            </p:nvSpPr>
            <p:spPr>
              <a:xfrm>
                <a:off x="4654938" y="2498817"/>
                <a:ext cx="2584062" cy="2584060"/>
              </a:xfrm>
              <a:prstGeom prst="ellipse">
                <a:avLst/>
              </a:prstGeom>
              <a:gradFill>
                <a:gsLst>
                  <a:gs pos="20000">
                    <a:srgbClr val="00B0F0"/>
                  </a:gs>
                  <a:gs pos="79000">
                    <a:srgbClr val="00317A"/>
                  </a:gs>
                </a:gsLst>
                <a:lin ang="5400000" scaled="0"/>
              </a:gra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3873" rtl="0" eaLnBrk="1" fontAlgn="auto" latinLnBrk="0" hangingPunct="1">
                  <a:lnSpc>
                    <a:spcPct val="100000"/>
                  </a:lnSpc>
                  <a:spcBef>
                    <a:spcPts val="0"/>
                  </a:spcBef>
                  <a:spcAft>
                    <a:spcPts val="0"/>
                  </a:spcAft>
                  <a:buClrTx/>
                  <a:buSzTx/>
                  <a:buFontTx/>
                  <a:buNone/>
                  <a:tabLst/>
                  <a:defRPr/>
                </a:pPr>
                <a:endParaRPr kumimoji="0" lang="en-US" sz="1958" b="0" i="0" u="none" strike="noStrike" kern="0" cap="none" spc="98"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7" name="TextBox 106"/>
              <p:cNvSpPr txBox="1"/>
              <p:nvPr/>
            </p:nvSpPr>
            <p:spPr>
              <a:xfrm>
                <a:off x="4704127" y="4086475"/>
                <a:ext cx="2485683" cy="384292"/>
              </a:xfrm>
              <a:prstGeom prst="rect">
                <a:avLst/>
              </a:prstGeom>
              <a:noFill/>
              <a:effectLst/>
            </p:spPr>
            <p:txBody>
              <a:bodyPr wrap="square" rtlCol="0">
                <a:spAutoFit/>
              </a:body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1800" b="0" i="0" u="none" strike="noStrike" kern="0" cap="none" spc="80" normalizeH="0" baseline="0" noProof="0">
                    <a:ln w="0"/>
                    <a:gradFill>
                      <a:gsLst>
                        <a:gs pos="5263">
                          <a:srgbClr val="FFFFFF"/>
                        </a:gs>
                        <a:gs pos="35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BIZTALK SERVER</a:t>
                </a:r>
              </a:p>
            </p:txBody>
          </p:sp>
          <p:sp>
            <p:nvSpPr>
              <p:cNvPr id="108" name="TextBox 107"/>
              <p:cNvSpPr txBox="1"/>
              <p:nvPr/>
            </p:nvSpPr>
            <p:spPr>
              <a:xfrm>
                <a:off x="5011429" y="3063584"/>
                <a:ext cx="1871079" cy="384292"/>
              </a:xfrm>
              <a:prstGeom prst="rect">
                <a:avLst/>
              </a:prstGeom>
              <a:noFill/>
              <a:effectLst/>
            </p:spPr>
            <p:txBody>
              <a:bodyPr wrap="square" rtlCol="0">
                <a:spAutoFit/>
              </a:body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1800" b="0" i="0" u="none" strike="noStrike" kern="0" cap="none" spc="80" normalizeH="0" baseline="0" noProof="0">
                    <a:ln w="0"/>
                    <a:gradFill>
                      <a:gsLst>
                        <a:gs pos="5263">
                          <a:srgbClr val="FFFFFF"/>
                        </a:gs>
                        <a:gs pos="35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LOGIC APPS</a:t>
                </a:r>
              </a:p>
            </p:txBody>
          </p:sp>
        </p:grpSp>
        <p:pic>
          <p:nvPicPr>
            <p:cNvPr id="78" name="Picture 77"/>
            <p:cNvPicPr>
              <a:picLocks noChangeAspect="1"/>
            </p:cNvPicPr>
            <p:nvPr/>
          </p:nvPicPr>
          <p:blipFill>
            <a:blip r:embed="rId3">
              <a:biLevel thresh="25000"/>
            </a:blip>
            <a:stretch>
              <a:fillRect/>
            </a:stretch>
          </p:blipFill>
          <p:spPr>
            <a:xfrm>
              <a:off x="10542164" y="-1837731"/>
              <a:ext cx="380134" cy="380134"/>
            </a:xfrm>
            <a:prstGeom prst="rect">
              <a:avLst/>
            </a:prstGeom>
          </p:spPr>
        </p:pic>
        <p:sp>
          <p:nvSpPr>
            <p:cNvPr id="102" name="Freeform 5"/>
            <p:cNvSpPr>
              <a:spLocks noChangeAspect="1" noEditPoints="1"/>
            </p:cNvSpPr>
            <p:nvPr/>
          </p:nvSpPr>
          <p:spPr bwMode="auto">
            <a:xfrm>
              <a:off x="10995666" y="-1863725"/>
              <a:ext cx="215260" cy="402814"/>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bg1"/>
            </a:solidFill>
            <a:ln w="2540">
              <a:solidFill>
                <a:schemeClr val="bg1"/>
              </a:solidFill>
            </a:ln>
          </p:spPr>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417580" y="1975472"/>
            <a:ext cx="3247042" cy="4244153"/>
            <a:chOff x="415110" y="1936723"/>
            <a:chExt cx="3248425" cy="4245960"/>
          </a:xfrm>
        </p:grpSpPr>
        <p:grpSp>
          <p:nvGrpSpPr>
            <p:cNvPr id="179" name="Group 178"/>
            <p:cNvGrpSpPr/>
            <p:nvPr/>
          </p:nvGrpSpPr>
          <p:grpSpPr>
            <a:xfrm>
              <a:off x="2918110" y="4236632"/>
              <a:ext cx="745425" cy="745425"/>
              <a:chOff x="2989406" y="5535051"/>
              <a:chExt cx="745531" cy="745531"/>
            </a:xfrm>
          </p:grpSpPr>
          <p:sp>
            <p:nvSpPr>
              <p:cNvPr id="180" name="Oval 179"/>
              <p:cNvSpPr/>
              <p:nvPr/>
            </p:nvSpPr>
            <p:spPr bwMode="auto">
              <a:xfrm>
                <a:off x="2989406" y="5535051"/>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Freeform 5"/>
              <p:cNvSpPr>
                <a:spLocks noChangeAspect="1" noEditPoints="1"/>
              </p:cNvSpPr>
              <p:nvPr/>
            </p:nvSpPr>
            <p:spPr bwMode="black">
              <a:xfrm>
                <a:off x="3120102" y="5738321"/>
                <a:ext cx="484138" cy="338990"/>
              </a:xfrm>
              <a:custGeom>
                <a:avLst/>
                <a:gdLst>
                  <a:gd name="T0" fmla="*/ 606 w 2288"/>
                  <a:gd name="T1" fmla="*/ 756 h 1601"/>
                  <a:gd name="T2" fmla="*/ 606 w 2288"/>
                  <a:gd name="T3" fmla="*/ 756 h 1601"/>
                  <a:gd name="T4" fmla="*/ 606 w 2288"/>
                  <a:gd name="T5" fmla="*/ 756 h 1601"/>
                  <a:gd name="T6" fmla="*/ 865 w 2288"/>
                  <a:gd name="T7" fmla="*/ 698 h 1601"/>
                  <a:gd name="T8" fmla="*/ 606 w 2288"/>
                  <a:gd name="T9" fmla="*/ 824 h 1601"/>
                  <a:gd name="T10" fmla="*/ 606 w 2288"/>
                  <a:gd name="T11" fmla="*/ 824 h 1601"/>
                  <a:gd name="T12" fmla="*/ 940 w 2288"/>
                  <a:gd name="T13" fmla="*/ 698 h 1601"/>
                  <a:gd name="T14" fmla="*/ 1475 w 2288"/>
                  <a:gd name="T15" fmla="*/ 698 h 1601"/>
                  <a:gd name="T16" fmla="*/ 1475 w 2288"/>
                  <a:gd name="T17" fmla="*/ 698 h 1601"/>
                  <a:gd name="T18" fmla="*/ 556 w 2288"/>
                  <a:gd name="T19" fmla="*/ 792 h 1601"/>
                  <a:gd name="T20" fmla="*/ 556 w 2288"/>
                  <a:gd name="T21" fmla="*/ 792 h 1601"/>
                  <a:gd name="T22" fmla="*/ 865 w 2288"/>
                  <a:gd name="T23" fmla="*/ 698 h 1601"/>
                  <a:gd name="T24" fmla="*/ 1436 w 2288"/>
                  <a:gd name="T25" fmla="*/ 824 h 1601"/>
                  <a:gd name="T26" fmla="*/ 1436 w 2288"/>
                  <a:gd name="T27" fmla="*/ 824 h 1601"/>
                  <a:gd name="T28" fmla="*/ 940 w 2288"/>
                  <a:gd name="T29" fmla="*/ 698 h 1601"/>
                  <a:gd name="T30" fmla="*/ 606 w 2288"/>
                  <a:gd name="T31" fmla="*/ 756 h 1601"/>
                  <a:gd name="T32" fmla="*/ 382 w 2288"/>
                  <a:gd name="T33" fmla="*/ 1339 h 1601"/>
                  <a:gd name="T34" fmla="*/ 490 w 2288"/>
                  <a:gd name="T35" fmla="*/ 794 h 1601"/>
                  <a:gd name="T36" fmla="*/ 447 w 2288"/>
                  <a:gd name="T37" fmla="*/ 799 h 1601"/>
                  <a:gd name="T38" fmla="*/ 483 w 2288"/>
                  <a:gd name="T39" fmla="*/ 667 h 1601"/>
                  <a:gd name="T40" fmla="*/ 490 w 2288"/>
                  <a:gd name="T41" fmla="*/ 794 h 1601"/>
                  <a:gd name="T42" fmla="*/ 513 w 2288"/>
                  <a:gd name="T43" fmla="*/ 792 h 1601"/>
                  <a:gd name="T44" fmla="*/ 599 w 2288"/>
                  <a:gd name="T45" fmla="*/ 680 h 1601"/>
                  <a:gd name="T46" fmla="*/ 685 w 2288"/>
                  <a:gd name="T47" fmla="*/ 721 h 1601"/>
                  <a:gd name="T48" fmla="*/ 770 w 2288"/>
                  <a:gd name="T49" fmla="*/ 567 h 1601"/>
                  <a:gd name="T50" fmla="*/ 982 w 2288"/>
                  <a:gd name="T51" fmla="*/ 839 h 1601"/>
                  <a:gd name="T52" fmla="*/ 863 w 2288"/>
                  <a:gd name="T53" fmla="*/ 652 h 1601"/>
                  <a:gd name="T54" fmla="*/ 1018 w 2288"/>
                  <a:gd name="T55" fmla="*/ 830 h 1601"/>
                  <a:gd name="T56" fmla="*/ 1044 w 2288"/>
                  <a:gd name="T57" fmla="*/ 749 h 1601"/>
                  <a:gd name="T58" fmla="*/ 1074 w 2288"/>
                  <a:gd name="T59" fmla="*/ 685 h 1601"/>
                  <a:gd name="T60" fmla="*/ 1284 w 2288"/>
                  <a:gd name="T61" fmla="*/ 684 h 1601"/>
                  <a:gd name="T62" fmla="*/ 1145 w 2288"/>
                  <a:gd name="T63" fmla="*/ 911 h 1601"/>
                  <a:gd name="T64" fmla="*/ 1212 w 2288"/>
                  <a:gd name="T65" fmla="*/ 684 h 1601"/>
                  <a:gd name="T66" fmla="*/ 1363 w 2288"/>
                  <a:gd name="T67" fmla="*/ 563 h 1601"/>
                  <a:gd name="T68" fmla="*/ 1290 w 2288"/>
                  <a:gd name="T69" fmla="*/ 648 h 1601"/>
                  <a:gd name="T70" fmla="*/ 1364 w 2288"/>
                  <a:gd name="T71" fmla="*/ 828 h 1601"/>
                  <a:gd name="T72" fmla="*/ 1526 w 2288"/>
                  <a:gd name="T73" fmla="*/ 710 h 1601"/>
                  <a:gd name="T74" fmla="*/ 1615 w 2288"/>
                  <a:gd name="T75" fmla="*/ 716 h 1601"/>
                  <a:gd name="T76" fmla="*/ 1609 w 2288"/>
                  <a:gd name="T77" fmla="*/ 652 h 1601"/>
                  <a:gd name="T78" fmla="*/ 1697 w 2288"/>
                  <a:gd name="T79" fmla="*/ 751 h 1601"/>
                  <a:gd name="T80" fmla="*/ 1842 w 2288"/>
                  <a:gd name="T81" fmla="*/ 686 h 1601"/>
                  <a:gd name="T82" fmla="*/ 1857 w 2288"/>
                  <a:gd name="T83" fmla="*/ 844 h 1601"/>
                  <a:gd name="T84" fmla="*/ 2044 w 2288"/>
                  <a:gd name="T85" fmla="*/ 839 h 1601"/>
                  <a:gd name="T86" fmla="*/ 1925 w 2288"/>
                  <a:gd name="T87" fmla="*/ 652 h 1601"/>
                  <a:gd name="T88" fmla="*/ 2011 w 2288"/>
                  <a:gd name="T89" fmla="*/ 730 h 1601"/>
                  <a:gd name="T90" fmla="*/ 1488 w 2288"/>
                  <a:gd name="T91" fmla="*/ 752 h 1601"/>
                  <a:gd name="T92" fmla="*/ 568 w 2288"/>
                  <a:gd name="T93" fmla="*/ 766 h 1601"/>
                  <a:gd name="T94" fmla="*/ 606 w 2288"/>
                  <a:gd name="T95" fmla="*/ 756 h 1601"/>
                  <a:gd name="T96" fmla="*/ 940 w 2288"/>
                  <a:gd name="T97" fmla="*/ 698 h 1601"/>
                  <a:gd name="T98" fmla="*/ 1386 w 2288"/>
                  <a:gd name="T99" fmla="*/ 752 h 1601"/>
                  <a:gd name="T100" fmla="*/ 1386 w 2288"/>
                  <a:gd name="T101" fmla="*/ 752 h 1601"/>
                  <a:gd name="T102" fmla="*/ 854 w 2288"/>
                  <a:gd name="T103" fmla="*/ 730 h 1601"/>
                  <a:gd name="T104" fmla="*/ 642 w 2288"/>
                  <a:gd name="T105" fmla="*/ 820 h 1601"/>
                  <a:gd name="T106" fmla="*/ 642 w 2288"/>
                  <a:gd name="T107" fmla="*/ 820 h 1601"/>
                  <a:gd name="T108" fmla="*/ 940 w 2288"/>
                  <a:gd name="T109" fmla="*/ 698 h 1601"/>
                  <a:gd name="T110" fmla="*/ 560 w 2288"/>
                  <a:gd name="T111" fmla="*/ 808 h 1601"/>
                  <a:gd name="T112" fmla="*/ 560 w 2288"/>
                  <a:gd name="T113" fmla="*/ 808 h 1601"/>
                  <a:gd name="T114" fmla="*/ 854 w 2288"/>
                  <a:gd name="T115" fmla="*/ 730 h 1601"/>
                  <a:gd name="T116" fmla="*/ 606 w 2288"/>
                  <a:gd name="T117" fmla="*/ 756 h 1601"/>
                  <a:gd name="T118" fmla="*/ 606 w 2288"/>
                  <a:gd name="T119" fmla="*/ 756 h 1601"/>
                  <a:gd name="T120" fmla="*/ 606 w 2288"/>
                  <a:gd name="T121" fmla="*/ 756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8" h="1601">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1794" y="217"/>
                    </a:moveTo>
                    <a:cubicBezTo>
                      <a:pt x="1723" y="217"/>
                      <a:pt x="1655" y="231"/>
                      <a:pt x="1595" y="259"/>
                    </a:cubicBezTo>
                    <a:cubicBezTo>
                      <a:pt x="1525" y="133"/>
                      <a:pt x="1393" y="50"/>
                      <a:pt x="1241" y="50"/>
                    </a:cubicBezTo>
                    <a:cubicBezTo>
                      <a:pt x="1128" y="50"/>
                      <a:pt x="1026" y="97"/>
                      <a:pt x="952" y="174"/>
                    </a:cubicBezTo>
                    <a:cubicBezTo>
                      <a:pt x="871" y="68"/>
                      <a:pt x="743" y="0"/>
                      <a:pt x="599" y="0"/>
                    </a:cubicBezTo>
                    <a:cubicBezTo>
                      <a:pt x="353" y="0"/>
                      <a:pt x="154" y="197"/>
                      <a:pt x="154" y="442"/>
                    </a:cubicBezTo>
                    <a:cubicBezTo>
                      <a:pt x="154" y="505"/>
                      <a:pt x="168" y="566"/>
                      <a:pt x="191" y="620"/>
                    </a:cubicBezTo>
                    <a:cubicBezTo>
                      <a:pt x="77" y="686"/>
                      <a:pt x="0" y="811"/>
                      <a:pt x="0" y="954"/>
                    </a:cubicBezTo>
                    <a:cubicBezTo>
                      <a:pt x="0" y="1167"/>
                      <a:pt x="171" y="1339"/>
                      <a:pt x="382" y="1339"/>
                    </a:cubicBezTo>
                    <a:cubicBezTo>
                      <a:pt x="409" y="1339"/>
                      <a:pt x="435" y="1337"/>
                      <a:pt x="460" y="1332"/>
                    </a:cubicBezTo>
                    <a:cubicBezTo>
                      <a:pt x="518" y="1489"/>
                      <a:pt x="669" y="1601"/>
                      <a:pt x="846" y="1601"/>
                    </a:cubicBezTo>
                    <a:cubicBezTo>
                      <a:pt x="1016" y="1601"/>
                      <a:pt x="1162" y="1497"/>
                      <a:pt x="1225" y="1351"/>
                    </a:cubicBezTo>
                    <a:cubicBezTo>
                      <a:pt x="1272" y="1374"/>
                      <a:pt x="1326" y="1387"/>
                      <a:pt x="1382" y="1387"/>
                    </a:cubicBezTo>
                    <a:cubicBezTo>
                      <a:pt x="1517" y="1387"/>
                      <a:pt x="1635" y="1312"/>
                      <a:pt x="1697" y="1202"/>
                    </a:cubicBezTo>
                    <a:cubicBezTo>
                      <a:pt x="1729" y="1208"/>
                      <a:pt x="1761" y="1211"/>
                      <a:pt x="1794" y="1211"/>
                    </a:cubicBezTo>
                    <a:cubicBezTo>
                      <a:pt x="2066" y="1211"/>
                      <a:pt x="2288" y="989"/>
                      <a:pt x="2288" y="714"/>
                    </a:cubicBezTo>
                    <a:cubicBezTo>
                      <a:pt x="2288" y="439"/>
                      <a:pt x="2066" y="217"/>
                      <a:pt x="1794" y="217"/>
                    </a:cubicBezTo>
                    <a:close/>
                    <a:moveTo>
                      <a:pt x="490" y="794"/>
                    </a:moveTo>
                    <a:cubicBezTo>
                      <a:pt x="490" y="834"/>
                      <a:pt x="460" y="860"/>
                      <a:pt x="414" y="860"/>
                    </a:cubicBezTo>
                    <a:cubicBezTo>
                      <a:pt x="391" y="860"/>
                      <a:pt x="368" y="856"/>
                      <a:pt x="345" y="843"/>
                    </a:cubicBezTo>
                    <a:cubicBezTo>
                      <a:pt x="341" y="840"/>
                      <a:pt x="336" y="838"/>
                      <a:pt x="332" y="835"/>
                    </a:cubicBezTo>
                    <a:cubicBezTo>
                      <a:pt x="332" y="834"/>
                      <a:pt x="329" y="834"/>
                      <a:pt x="330" y="830"/>
                    </a:cubicBezTo>
                    <a:cubicBezTo>
                      <a:pt x="341" y="805"/>
                      <a:pt x="341" y="805"/>
                      <a:pt x="341" y="805"/>
                    </a:cubicBezTo>
                    <a:cubicBezTo>
                      <a:pt x="342" y="799"/>
                      <a:pt x="345" y="802"/>
                      <a:pt x="346" y="802"/>
                    </a:cubicBezTo>
                    <a:cubicBezTo>
                      <a:pt x="348" y="803"/>
                      <a:pt x="351" y="806"/>
                      <a:pt x="354" y="807"/>
                    </a:cubicBezTo>
                    <a:cubicBezTo>
                      <a:pt x="382" y="825"/>
                      <a:pt x="406" y="825"/>
                      <a:pt x="415" y="825"/>
                    </a:cubicBezTo>
                    <a:cubicBezTo>
                      <a:pt x="434" y="825"/>
                      <a:pt x="447" y="814"/>
                      <a:pt x="447" y="799"/>
                    </a:cubicBezTo>
                    <a:cubicBezTo>
                      <a:pt x="447" y="798"/>
                      <a:pt x="447" y="798"/>
                      <a:pt x="447" y="798"/>
                    </a:cubicBezTo>
                    <a:cubicBezTo>
                      <a:pt x="447" y="783"/>
                      <a:pt x="428" y="776"/>
                      <a:pt x="406" y="770"/>
                    </a:cubicBezTo>
                    <a:cubicBezTo>
                      <a:pt x="401" y="769"/>
                      <a:pt x="401" y="769"/>
                      <a:pt x="401" y="769"/>
                    </a:cubicBezTo>
                    <a:cubicBezTo>
                      <a:pt x="369" y="760"/>
                      <a:pt x="337" y="747"/>
                      <a:pt x="337" y="707"/>
                    </a:cubicBezTo>
                    <a:cubicBezTo>
                      <a:pt x="337" y="688"/>
                      <a:pt x="344" y="672"/>
                      <a:pt x="357" y="661"/>
                    </a:cubicBezTo>
                    <a:cubicBezTo>
                      <a:pt x="370" y="649"/>
                      <a:pt x="388" y="643"/>
                      <a:pt x="410" y="643"/>
                    </a:cubicBezTo>
                    <a:cubicBezTo>
                      <a:pt x="414" y="643"/>
                      <a:pt x="414" y="643"/>
                      <a:pt x="414" y="643"/>
                    </a:cubicBezTo>
                    <a:cubicBezTo>
                      <a:pt x="440" y="643"/>
                      <a:pt x="464" y="650"/>
                      <a:pt x="482" y="661"/>
                    </a:cubicBezTo>
                    <a:cubicBezTo>
                      <a:pt x="483" y="662"/>
                      <a:pt x="484" y="665"/>
                      <a:pt x="483" y="667"/>
                    </a:cubicBezTo>
                    <a:cubicBezTo>
                      <a:pt x="483" y="668"/>
                      <a:pt x="475" y="690"/>
                      <a:pt x="474" y="693"/>
                    </a:cubicBezTo>
                    <a:cubicBezTo>
                      <a:pt x="473" y="697"/>
                      <a:pt x="468" y="694"/>
                      <a:pt x="468" y="694"/>
                    </a:cubicBezTo>
                    <a:cubicBezTo>
                      <a:pt x="452" y="685"/>
                      <a:pt x="428" y="679"/>
                      <a:pt x="409" y="679"/>
                    </a:cubicBezTo>
                    <a:cubicBezTo>
                      <a:pt x="390" y="679"/>
                      <a:pt x="378" y="688"/>
                      <a:pt x="378" y="702"/>
                    </a:cubicBezTo>
                    <a:cubicBezTo>
                      <a:pt x="378" y="710"/>
                      <a:pt x="383" y="715"/>
                      <a:pt x="391" y="719"/>
                    </a:cubicBezTo>
                    <a:cubicBezTo>
                      <a:pt x="399" y="724"/>
                      <a:pt x="410" y="727"/>
                      <a:pt x="422" y="731"/>
                    </a:cubicBezTo>
                    <a:cubicBezTo>
                      <a:pt x="425" y="733"/>
                      <a:pt x="425" y="733"/>
                      <a:pt x="425" y="733"/>
                    </a:cubicBezTo>
                    <a:cubicBezTo>
                      <a:pt x="456" y="743"/>
                      <a:pt x="490" y="756"/>
                      <a:pt x="490" y="793"/>
                    </a:cubicBezTo>
                    <a:cubicBezTo>
                      <a:pt x="490" y="794"/>
                      <a:pt x="490" y="794"/>
                      <a:pt x="490" y="794"/>
                    </a:cubicBezTo>
                    <a:close/>
                    <a:moveTo>
                      <a:pt x="685" y="842"/>
                    </a:moveTo>
                    <a:cubicBezTo>
                      <a:pt x="685" y="842"/>
                      <a:pt x="685" y="846"/>
                      <a:pt x="682" y="847"/>
                    </a:cubicBezTo>
                    <a:cubicBezTo>
                      <a:pt x="682" y="847"/>
                      <a:pt x="677" y="848"/>
                      <a:pt x="672" y="848"/>
                    </a:cubicBezTo>
                    <a:cubicBezTo>
                      <a:pt x="668" y="849"/>
                      <a:pt x="652" y="853"/>
                      <a:pt x="638" y="855"/>
                    </a:cubicBezTo>
                    <a:cubicBezTo>
                      <a:pt x="626" y="857"/>
                      <a:pt x="613" y="858"/>
                      <a:pt x="599" y="858"/>
                    </a:cubicBezTo>
                    <a:cubicBezTo>
                      <a:pt x="586" y="858"/>
                      <a:pt x="574" y="857"/>
                      <a:pt x="564" y="855"/>
                    </a:cubicBezTo>
                    <a:cubicBezTo>
                      <a:pt x="552" y="852"/>
                      <a:pt x="543" y="848"/>
                      <a:pt x="537" y="843"/>
                    </a:cubicBezTo>
                    <a:cubicBezTo>
                      <a:pt x="529" y="838"/>
                      <a:pt x="523" y="830"/>
                      <a:pt x="519" y="823"/>
                    </a:cubicBezTo>
                    <a:cubicBezTo>
                      <a:pt x="515" y="814"/>
                      <a:pt x="513" y="805"/>
                      <a:pt x="513" y="792"/>
                    </a:cubicBezTo>
                    <a:cubicBezTo>
                      <a:pt x="513" y="780"/>
                      <a:pt x="515" y="770"/>
                      <a:pt x="520" y="762"/>
                    </a:cubicBezTo>
                    <a:cubicBezTo>
                      <a:pt x="525" y="753"/>
                      <a:pt x="532" y="745"/>
                      <a:pt x="540" y="739"/>
                    </a:cubicBezTo>
                    <a:cubicBezTo>
                      <a:pt x="547" y="734"/>
                      <a:pt x="556" y="730"/>
                      <a:pt x="567" y="726"/>
                    </a:cubicBezTo>
                    <a:cubicBezTo>
                      <a:pt x="578" y="724"/>
                      <a:pt x="588" y="722"/>
                      <a:pt x="600" y="722"/>
                    </a:cubicBezTo>
                    <a:cubicBezTo>
                      <a:pt x="608" y="722"/>
                      <a:pt x="615" y="722"/>
                      <a:pt x="620" y="724"/>
                    </a:cubicBezTo>
                    <a:cubicBezTo>
                      <a:pt x="620" y="724"/>
                      <a:pt x="631" y="724"/>
                      <a:pt x="642" y="726"/>
                    </a:cubicBezTo>
                    <a:cubicBezTo>
                      <a:pt x="642" y="720"/>
                      <a:pt x="642" y="720"/>
                      <a:pt x="642" y="720"/>
                    </a:cubicBezTo>
                    <a:cubicBezTo>
                      <a:pt x="642" y="703"/>
                      <a:pt x="638" y="694"/>
                      <a:pt x="632" y="689"/>
                    </a:cubicBezTo>
                    <a:cubicBezTo>
                      <a:pt x="624" y="683"/>
                      <a:pt x="613" y="680"/>
                      <a:pt x="599" y="680"/>
                    </a:cubicBezTo>
                    <a:cubicBezTo>
                      <a:pt x="599" y="680"/>
                      <a:pt x="567" y="680"/>
                      <a:pt x="541" y="693"/>
                    </a:cubicBezTo>
                    <a:cubicBezTo>
                      <a:pt x="540" y="694"/>
                      <a:pt x="538" y="694"/>
                      <a:pt x="538" y="694"/>
                    </a:cubicBezTo>
                    <a:cubicBezTo>
                      <a:pt x="538" y="694"/>
                      <a:pt x="536" y="695"/>
                      <a:pt x="534" y="693"/>
                    </a:cubicBezTo>
                    <a:cubicBezTo>
                      <a:pt x="525" y="667"/>
                      <a:pt x="525" y="667"/>
                      <a:pt x="525" y="667"/>
                    </a:cubicBezTo>
                    <a:cubicBezTo>
                      <a:pt x="524" y="663"/>
                      <a:pt x="527" y="662"/>
                      <a:pt x="527" y="662"/>
                    </a:cubicBezTo>
                    <a:cubicBezTo>
                      <a:pt x="538" y="653"/>
                      <a:pt x="567" y="647"/>
                      <a:pt x="567" y="647"/>
                    </a:cubicBezTo>
                    <a:cubicBezTo>
                      <a:pt x="577" y="645"/>
                      <a:pt x="592" y="644"/>
                      <a:pt x="602" y="644"/>
                    </a:cubicBezTo>
                    <a:cubicBezTo>
                      <a:pt x="629" y="644"/>
                      <a:pt x="650" y="649"/>
                      <a:pt x="664" y="662"/>
                    </a:cubicBezTo>
                    <a:cubicBezTo>
                      <a:pt x="678" y="675"/>
                      <a:pt x="685" y="694"/>
                      <a:pt x="685" y="721"/>
                    </a:cubicBezTo>
                    <a:cubicBezTo>
                      <a:pt x="685" y="842"/>
                      <a:pt x="685" y="842"/>
                      <a:pt x="685" y="842"/>
                    </a:cubicBezTo>
                    <a:close/>
                    <a:moveTo>
                      <a:pt x="770" y="851"/>
                    </a:moveTo>
                    <a:cubicBezTo>
                      <a:pt x="770" y="852"/>
                      <a:pt x="769" y="855"/>
                      <a:pt x="767" y="855"/>
                    </a:cubicBezTo>
                    <a:cubicBezTo>
                      <a:pt x="767" y="855"/>
                      <a:pt x="767" y="855"/>
                      <a:pt x="732" y="855"/>
                    </a:cubicBezTo>
                    <a:cubicBezTo>
                      <a:pt x="729" y="855"/>
                      <a:pt x="728" y="852"/>
                      <a:pt x="728" y="851"/>
                    </a:cubicBezTo>
                    <a:cubicBezTo>
                      <a:pt x="728" y="851"/>
                      <a:pt x="728" y="851"/>
                      <a:pt x="728" y="567"/>
                    </a:cubicBezTo>
                    <a:cubicBezTo>
                      <a:pt x="728" y="564"/>
                      <a:pt x="729" y="563"/>
                      <a:pt x="732" y="563"/>
                    </a:cubicBezTo>
                    <a:cubicBezTo>
                      <a:pt x="732" y="563"/>
                      <a:pt x="732" y="563"/>
                      <a:pt x="767" y="563"/>
                    </a:cubicBezTo>
                    <a:cubicBezTo>
                      <a:pt x="769" y="563"/>
                      <a:pt x="770" y="564"/>
                      <a:pt x="770" y="567"/>
                    </a:cubicBezTo>
                    <a:lnTo>
                      <a:pt x="770" y="851"/>
                    </a:lnTo>
                    <a:close/>
                    <a:moveTo>
                      <a:pt x="990" y="760"/>
                    </a:moveTo>
                    <a:cubicBezTo>
                      <a:pt x="990" y="762"/>
                      <a:pt x="986" y="762"/>
                      <a:pt x="986" y="762"/>
                    </a:cubicBezTo>
                    <a:cubicBezTo>
                      <a:pt x="854" y="762"/>
                      <a:pt x="854" y="762"/>
                      <a:pt x="854" y="762"/>
                    </a:cubicBezTo>
                    <a:cubicBezTo>
                      <a:pt x="855" y="783"/>
                      <a:pt x="859" y="797"/>
                      <a:pt x="869" y="807"/>
                    </a:cubicBezTo>
                    <a:cubicBezTo>
                      <a:pt x="878" y="816"/>
                      <a:pt x="894" y="823"/>
                      <a:pt x="914" y="823"/>
                    </a:cubicBezTo>
                    <a:cubicBezTo>
                      <a:pt x="946" y="823"/>
                      <a:pt x="959" y="816"/>
                      <a:pt x="969" y="812"/>
                    </a:cubicBezTo>
                    <a:cubicBezTo>
                      <a:pt x="969" y="812"/>
                      <a:pt x="973" y="811"/>
                      <a:pt x="974" y="815"/>
                    </a:cubicBezTo>
                    <a:cubicBezTo>
                      <a:pt x="982" y="839"/>
                      <a:pt x="982" y="839"/>
                      <a:pt x="982" y="839"/>
                    </a:cubicBezTo>
                    <a:cubicBezTo>
                      <a:pt x="985" y="843"/>
                      <a:pt x="983" y="844"/>
                      <a:pt x="982" y="846"/>
                    </a:cubicBezTo>
                    <a:cubicBezTo>
                      <a:pt x="973" y="849"/>
                      <a:pt x="953" y="858"/>
                      <a:pt x="915" y="858"/>
                    </a:cubicBezTo>
                    <a:cubicBezTo>
                      <a:pt x="896" y="858"/>
                      <a:pt x="880" y="856"/>
                      <a:pt x="867" y="851"/>
                    </a:cubicBezTo>
                    <a:cubicBezTo>
                      <a:pt x="854" y="846"/>
                      <a:pt x="842" y="838"/>
                      <a:pt x="833" y="829"/>
                    </a:cubicBezTo>
                    <a:cubicBezTo>
                      <a:pt x="824" y="819"/>
                      <a:pt x="818" y="808"/>
                      <a:pt x="814" y="794"/>
                    </a:cubicBezTo>
                    <a:cubicBezTo>
                      <a:pt x="810" y="783"/>
                      <a:pt x="808" y="767"/>
                      <a:pt x="808" y="752"/>
                    </a:cubicBezTo>
                    <a:cubicBezTo>
                      <a:pt x="808" y="738"/>
                      <a:pt x="810" y="724"/>
                      <a:pt x="814" y="710"/>
                    </a:cubicBezTo>
                    <a:cubicBezTo>
                      <a:pt x="818" y="697"/>
                      <a:pt x="824" y="685"/>
                      <a:pt x="832" y="676"/>
                    </a:cubicBezTo>
                    <a:cubicBezTo>
                      <a:pt x="840" y="666"/>
                      <a:pt x="850" y="658"/>
                      <a:pt x="863" y="652"/>
                    </a:cubicBezTo>
                    <a:cubicBezTo>
                      <a:pt x="874" y="647"/>
                      <a:pt x="890" y="644"/>
                      <a:pt x="906" y="644"/>
                    </a:cubicBezTo>
                    <a:cubicBezTo>
                      <a:pt x="921" y="644"/>
                      <a:pt x="933" y="647"/>
                      <a:pt x="944" y="652"/>
                    </a:cubicBezTo>
                    <a:cubicBezTo>
                      <a:pt x="953" y="656"/>
                      <a:pt x="960" y="662"/>
                      <a:pt x="969" y="671"/>
                    </a:cubicBezTo>
                    <a:cubicBezTo>
                      <a:pt x="974" y="676"/>
                      <a:pt x="983" y="689"/>
                      <a:pt x="986" y="702"/>
                    </a:cubicBezTo>
                    <a:cubicBezTo>
                      <a:pt x="995" y="731"/>
                      <a:pt x="990" y="757"/>
                      <a:pt x="990" y="760"/>
                    </a:cubicBezTo>
                    <a:close/>
                    <a:moveTo>
                      <a:pt x="1100" y="860"/>
                    </a:moveTo>
                    <a:cubicBezTo>
                      <a:pt x="1077" y="860"/>
                      <a:pt x="1055" y="856"/>
                      <a:pt x="1032" y="843"/>
                    </a:cubicBezTo>
                    <a:cubicBezTo>
                      <a:pt x="1027" y="840"/>
                      <a:pt x="1023" y="838"/>
                      <a:pt x="1019" y="835"/>
                    </a:cubicBezTo>
                    <a:cubicBezTo>
                      <a:pt x="1018" y="834"/>
                      <a:pt x="1017" y="834"/>
                      <a:pt x="1018" y="830"/>
                    </a:cubicBezTo>
                    <a:cubicBezTo>
                      <a:pt x="1027" y="805"/>
                      <a:pt x="1027" y="805"/>
                      <a:pt x="1027" y="805"/>
                    </a:cubicBezTo>
                    <a:cubicBezTo>
                      <a:pt x="1028" y="801"/>
                      <a:pt x="1032" y="802"/>
                      <a:pt x="1033" y="802"/>
                    </a:cubicBezTo>
                    <a:cubicBezTo>
                      <a:pt x="1036" y="805"/>
                      <a:pt x="1037" y="806"/>
                      <a:pt x="1041" y="807"/>
                    </a:cubicBezTo>
                    <a:cubicBezTo>
                      <a:pt x="1068" y="825"/>
                      <a:pt x="1094" y="825"/>
                      <a:pt x="1101" y="825"/>
                    </a:cubicBezTo>
                    <a:cubicBezTo>
                      <a:pt x="1122" y="825"/>
                      <a:pt x="1135" y="814"/>
                      <a:pt x="1135" y="799"/>
                    </a:cubicBezTo>
                    <a:cubicBezTo>
                      <a:pt x="1135" y="799"/>
                      <a:pt x="1135" y="799"/>
                      <a:pt x="1135" y="798"/>
                    </a:cubicBezTo>
                    <a:cubicBezTo>
                      <a:pt x="1135" y="783"/>
                      <a:pt x="1116" y="776"/>
                      <a:pt x="1092" y="770"/>
                    </a:cubicBezTo>
                    <a:cubicBezTo>
                      <a:pt x="1092" y="770"/>
                      <a:pt x="1092" y="770"/>
                      <a:pt x="1087" y="769"/>
                    </a:cubicBezTo>
                    <a:cubicBezTo>
                      <a:pt x="1072" y="764"/>
                      <a:pt x="1056" y="759"/>
                      <a:pt x="1044" y="749"/>
                    </a:cubicBezTo>
                    <a:cubicBezTo>
                      <a:pt x="1032" y="740"/>
                      <a:pt x="1023" y="727"/>
                      <a:pt x="1023" y="707"/>
                    </a:cubicBezTo>
                    <a:cubicBezTo>
                      <a:pt x="1023" y="670"/>
                      <a:pt x="1054" y="643"/>
                      <a:pt x="1096" y="643"/>
                    </a:cubicBezTo>
                    <a:cubicBezTo>
                      <a:pt x="1096" y="643"/>
                      <a:pt x="1096" y="643"/>
                      <a:pt x="1101" y="643"/>
                    </a:cubicBezTo>
                    <a:cubicBezTo>
                      <a:pt x="1127" y="643"/>
                      <a:pt x="1150" y="650"/>
                      <a:pt x="1168" y="661"/>
                    </a:cubicBezTo>
                    <a:cubicBezTo>
                      <a:pt x="1171" y="662"/>
                      <a:pt x="1172" y="665"/>
                      <a:pt x="1171" y="667"/>
                    </a:cubicBezTo>
                    <a:cubicBezTo>
                      <a:pt x="1169" y="668"/>
                      <a:pt x="1162" y="690"/>
                      <a:pt x="1162" y="693"/>
                    </a:cubicBezTo>
                    <a:cubicBezTo>
                      <a:pt x="1159" y="697"/>
                      <a:pt x="1155" y="694"/>
                      <a:pt x="1155" y="694"/>
                    </a:cubicBezTo>
                    <a:cubicBezTo>
                      <a:pt x="1140" y="685"/>
                      <a:pt x="1116" y="679"/>
                      <a:pt x="1095" y="679"/>
                    </a:cubicBezTo>
                    <a:cubicBezTo>
                      <a:pt x="1086" y="679"/>
                      <a:pt x="1079" y="681"/>
                      <a:pt x="1074" y="685"/>
                    </a:cubicBezTo>
                    <a:cubicBezTo>
                      <a:pt x="1068" y="689"/>
                      <a:pt x="1066" y="695"/>
                      <a:pt x="1066" y="702"/>
                    </a:cubicBezTo>
                    <a:cubicBezTo>
                      <a:pt x="1066" y="717"/>
                      <a:pt x="1086" y="724"/>
                      <a:pt x="1109" y="731"/>
                    </a:cubicBezTo>
                    <a:cubicBezTo>
                      <a:pt x="1109" y="731"/>
                      <a:pt x="1109" y="731"/>
                      <a:pt x="1113" y="733"/>
                    </a:cubicBezTo>
                    <a:cubicBezTo>
                      <a:pt x="1144" y="743"/>
                      <a:pt x="1177" y="756"/>
                      <a:pt x="1177" y="793"/>
                    </a:cubicBezTo>
                    <a:cubicBezTo>
                      <a:pt x="1177" y="793"/>
                      <a:pt x="1177" y="793"/>
                      <a:pt x="1177" y="794"/>
                    </a:cubicBezTo>
                    <a:cubicBezTo>
                      <a:pt x="1177" y="834"/>
                      <a:pt x="1148" y="860"/>
                      <a:pt x="1100" y="860"/>
                    </a:cubicBezTo>
                    <a:close/>
                    <a:moveTo>
                      <a:pt x="1332" y="680"/>
                    </a:moveTo>
                    <a:cubicBezTo>
                      <a:pt x="1331" y="684"/>
                      <a:pt x="1327" y="684"/>
                      <a:pt x="1327" y="684"/>
                    </a:cubicBezTo>
                    <a:cubicBezTo>
                      <a:pt x="1327" y="684"/>
                      <a:pt x="1327" y="684"/>
                      <a:pt x="1284" y="684"/>
                    </a:cubicBezTo>
                    <a:cubicBezTo>
                      <a:pt x="1284" y="684"/>
                      <a:pt x="1284" y="684"/>
                      <a:pt x="1254" y="853"/>
                    </a:cubicBezTo>
                    <a:cubicBezTo>
                      <a:pt x="1252" y="870"/>
                      <a:pt x="1248" y="885"/>
                      <a:pt x="1243" y="897"/>
                    </a:cubicBezTo>
                    <a:cubicBezTo>
                      <a:pt x="1237" y="910"/>
                      <a:pt x="1234" y="919"/>
                      <a:pt x="1226" y="928"/>
                    </a:cubicBezTo>
                    <a:cubicBezTo>
                      <a:pt x="1218" y="936"/>
                      <a:pt x="1210" y="941"/>
                      <a:pt x="1200" y="945"/>
                    </a:cubicBezTo>
                    <a:cubicBezTo>
                      <a:pt x="1191" y="947"/>
                      <a:pt x="1181" y="950"/>
                      <a:pt x="1168" y="950"/>
                    </a:cubicBezTo>
                    <a:cubicBezTo>
                      <a:pt x="1163" y="950"/>
                      <a:pt x="1157" y="950"/>
                      <a:pt x="1149" y="947"/>
                    </a:cubicBezTo>
                    <a:cubicBezTo>
                      <a:pt x="1144" y="946"/>
                      <a:pt x="1140" y="946"/>
                      <a:pt x="1136" y="945"/>
                    </a:cubicBezTo>
                    <a:cubicBezTo>
                      <a:pt x="1135" y="943"/>
                      <a:pt x="1134" y="942"/>
                      <a:pt x="1135" y="938"/>
                    </a:cubicBezTo>
                    <a:cubicBezTo>
                      <a:pt x="1136" y="936"/>
                      <a:pt x="1144" y="915"/>
                      <a:pt x="1145" y="911"/>
                    </a:cubicBezTo>
                    <a:cubicBezTo>
                      <a:pt x="1146" y="909"/>
                      <a:pt x="1149" y="910"/>
                      <a:pt x="1149" y="910"/>
                    </a:cubicBezTo>
                    <a:cubicBezTo>
                      <a:pt x="1151" y="911"/>
                      <a:pt x="1153" y="911"/>
                      <a:pt x="1157" y="912"/>
                    </a:cubicBezTo>
                    <a:cubicBezTo>
                      <a:pt x="1167" y="912"/>
                      <a:pt x="1167" y="912"/>
                      <a:pt x="1167" y="912"/>
                    </a:cubicBezTo>
                    <a:cubicBezTo>
                      <a:pt x="1173" y="912"/>
                      <a:pt x="1178" y="912"/>
                      <a:pt x="1182" y="911"/>
                    </a:cubicBezTo>
                    <a:cubicBezTo>
                      <a:pt x="1189" y="909"/>
                      <a:pt x="1191" y="906"/>
                      <a:pt x="1195" y="901"/>
                    </a:cubicBezTo>
                    <a:cubicBezTo>
                      <a:pt x="1198" y="897"/>
                      <a:pt x="1202" y="891"/>
                      <a:pt x="1204" y="883"/>
                    </a:cubicBezTo>
                    <a:cubicBezTo>
                      <a:pt x="1207" y="874"/>
                      <a:pt x="1209" y="864"/>
                      <a:pt x="1212" y="849"/>
                    </a:cubicBezTo>
                    <a:cubicBezTo>
                      <a:pt x="1212" y="849"/>
                      <a:pt x="1212" y="849"/>
                      <a:pt x="1241" y="684"/>
                    </a:cubicBezTo>
                    <a:cubicBezTo>
                      <a:pt x="1241" y="684"/>
                      <a:pt x="1241" y="684"/>
                      <a:pt x="1212" y="684"/>
                    </a:cubicBezTo>
                    <a:cubicBezTo>
                      <a:pt x="1209" y="684"/>
                      <a:pt x="1208" y="683"/>
                      <a:pt x="1208" y="680"/>
                    </a:cubicBezTo>
                    <a:cubicBezTo>
                      <a:pt x="1208" y="680"/>
                      <a:pt x="1208" y="680"/>
                      <a:pt x="1213" y="652"/>
                    </a:cubicBezTo>
                    <a:cubicBezTo>
                      <a:pt x="1214" y="648"/>
                      <a:pt x="1217" y="648"/>
                      <a:pt x="1217" y="648"/>
                    </a:cubicBezTo>
                    <a:cubicBezTo>
                      <a:pt x="1217" y="648"/>
                      <a:pt x="1217" y="648"/>
                      <a:pt x="1248" y="648"/>
                    </a:cubicBezTo>
                    <a:cubicBezTo>
                      <a:pt x="1248" y="648"/>
                      <a:pt x="1248" y="648"/>
                      <a:pt x="1249" y="639"/>
                    </a:cubicBezTo>
                    <a:cubicBezTo>
                      <a:pt x="1254" y="612"/>
                      <a:pt x="1263" y="591"/>
                      <a:pt x="1276" y="579"/>
                    </a:cubicBezTo>
                    <a:cubicBezTo>
                      <a:pt x="1289" y="566"/>
                      <a:pt x="1308" y="558"/>
                      <a:pt x="1332" y="558"/>
                    </a:cubicBezTo>
                    <a:cubicBezTo>
                      <a:pt x="1339" y="558"/>
                      <a:pt x="1345" y="559"/>
                      <a:pt x="1350" y="561"/>
                    </a:cubicBezTo>
                    <a:cubicBezTo>
                      <a:pt x="1355" y="561"/>
                      <a:pt x="1359" y="562"/>
                      <a:pt x="1363" y="563"/>
                    </a:cubicBezTo>
                    <a:cubicBezTo>
                      <a:pt x="1364" y="563"/>
                      <a:pt x="1367" y="564"/>
                      <a:pt x="1366" y="568"/>
                    </a:cubicBezTo>
                    <a:cubicBezTo>
                      <a:pt x="1366" y="568"/>
                      <a:pt x="1366" y="568"/>
                      <a:pt x="1355" y="595"/>
                    </a:cubicBezTo>
                    <a:cubicBezTo>
                      <a:pt x="1354" y="598"/>
                      <a:pt x="1354" y="599"/>
                      <a:pt x="1350" y="598"/>
                    </a:cubicBezTo>
                    <a:cubicBezTo>
                      <a:pt x="1349" y="598"/>
                      <a:pt x="1346" y="596"/>
                      <a:pt x="1343" y="596"/>
                    </a:cubicBezTo>
                    <a:cubicBezTo>
                      <a:pt x="1340" y="595"/>
                      <a:pt x="1336" y="595"/>
                      <a:pt x="1332" y="595"/>
                    </a:cubicBezTo>
                    <a:cubicBezTo>
                      <a:pt x="1327" y="595"/>
                      <a:pt x="1322" y="595"/>
                      <a:pt x="1318" y="596"/>
                    </a:cubicBezTo>
                    <a:cubicBezTo>
                      <a:pt x="1313" y="598"/>
                      <a:pt x="1311" y="600"/>
                      <a:pt x="1307" y="604"/>
                    </a:cubicBezTo>
                    <a:cubicBezTo>
                      <a:pt x="1303" y="607"/>
                      <a:pt x="1299" y="612"/>
                      <a:pt x="1298" y="618"/>
                    </a:cubicBezTo>
                    <a:cubicBezTo>
                      <a:pt x="1293" y="632"/>
                      <a:pt x="1290" y="647"/>
                      <a:pt x="1290" y="648"/>
                    </a:cubicBezTo>
                    <a:cubicBezTo>
                      <a:pt x="1290" y="648"/>
                      <a:pt x="1290" y="648"/>
                      <a:pt x="1332" y="648"/>
                    </a:cubicBezTo>
                    <a:cubicBezTo>
                      <a:pt x="1336" y="648"/>
                      <a:pt x="1337" y="649"/>
                      <a:pt x="1337" y="652"/>
                    </a:cubicBezTo>
                    <a:cubicBezTo>
                      <a:pt x="1337" y="652"/>
                      <a:pt x="1337" y="652"/>
                      <a:pt x="1332" y="680"/>
                    </a:cubicBezTo>
                    <a:close/>
                    <a:moveTo>
                      <a:pt x="1526" y="793"/>
                    </a:moveTo>
                    <a:cubicBezTo>
                      <a:pt x="1522" y="807"/>
                      <a:pt x="1516" y="817"/>
                      <a:pt x="1508" y="828"/>
                    </a:cubicBezTo>
                    <a:cubicBezTo>
                      <a:pt x="1500" y="837"/>
                      <a:pt x="1490" y="844"/>
                      <a:pt x="1479" y="851"/>
                    </a:cubicBezTo>
                    <a:cubicBezTo>
                      <a:pt x="1466" y="856"/>
                      <a:pt x="1452" y="858"/>
                      <a:pt x="1436" y="858"/>
                    </a:cubicBezTo>
                    <a:cubicBezTo>
                      <a:pt x="1421" y="858"/>
                      <a:pt x="1407" y="856"/>
                      <a:pt x="1394" y="851"/>
                    </a:cubicBezTo>
                    <a:cubicBezTo>
                      <a:pt x="1382" y="844"/>
                      <a:pt x="1372" y="837"/>
                      <a:pt x="1364" y="828"/>
                    </a:cubicBezTo>
                    <a:cubicBezTo>
                      <a:pt x="1357" y="817"/>
                      <a:pt x="1350" y="807"/>
                      <a:pt x="1346" y="793"/>
                    </a:cubicBezTo>
                    <a:cubicBezTo>
                      <a:pt x="1343" y="780"/>
                      <a:pt x="1340" y="766"/>
                      <a:pt x="1340" y="752"/>
                    </a:cubicBezTo>
                    <a:cubicBezTo>
                      <a:pt x="1340" y="736"/>
                      <a:pt x="1343" y="722"/>
                      <a:pt x="1346" y="710"/>
                    </a:cubicBezTo>
                    <a:cubicBezTo>
                      <a:pt x="1350" y="697"/>
                      <a:pt x="1357" y="685"/>
                      <a:pt x="1364" y="675"/>
                    </a:cubicBezTo>
                    <a:cubicBezTo>
                      <a:pt x="1372" y="666"/>
                      <a:pt x="1382" y="658"/>
                      <a:pt x="1394" y="652"/>
                    </a:cubicBezTo>
                    <a:cubicBezTo>
                      <a:pt x="1407" y="647"/>
                      <a:pt x="1421" y="644"/>
                      <a:pt x="1436" y="644"/>
                    </a:cubicBezTo>
                    <a:cubicBezTo>
                      <a:pt x="1452" y="644"/>
                      <a:pt x="1466" y="647"/>
                      <a:pt x="1479" y="652"/>
                    </a:cubicBezTo>
                    <a:cubicBezTo>
                      <a:pt x="1490" y="658"/>
                      <a:pt x="1500" y="666"/>
                      <a:pt x="1508" y="675"/>
                    </a:cubicBezTo>
                    <a:cubicBezTo>
                      <a:pt x="1516" y="685"/>
                      <a:pt x="1522" y="697"/>
                      <a:pt x="1526" y="710"/>
                    </a:cubicBezTo>
                    <a:cubicBezTo>
                      <a:pt x="1530" y="722"/>
                      <a:pt x="1532" y="736"/>
                      <a:pt x="1532" y="752"/>
                    </a:cubicBezTo>
                    <a:cubicBezTo>
                      <a:pt x="1532" y="766"/>
                      <a:pt x="1530" y="780"/>
                      <a:pt x="1526" y="793"/>
                    </a:cubicBezTo>
                    <a:close/>
                    <a:moveTo>
                      <a:pt x="1690" y="654"/>
                    </a:moveTo>
                    <a:cubicBezTo>
                      <a:pt x="1689" y="658"/>
                      <a:pt x="1683" y="676"/>
                      <a:pt x="1680" y="683"/>
                    </a:cubicBezTo>
                    <a:cubicBezTo>
                      <a:pt x="1680" y="685"/>
                      <a:pt x="1677" y="686"/>
                      <a:pt x="1675" y="686"/>
                    </a:cubicBezTo>
                    <a:cubicBezTo>
                      <a:pt x="1675" y="686"/>
                      <a:pt x="1667" y="684"/>
                      <a:pt x="1661" y="684"/>
                    </a:cubicBezTo>
                    <a:cubicBezTo>
                      <a:pt x="1656" y="684"/>
                      <a:pt x="1649" y="685"/>
                      <a:pt x="1643" y="686"/>
                    </a:cubicBezTo>
                    <a:cubicBezTo>
                      <a:pt x="1636" y="689"/>
                      <a:pt x="1631" y="692"/>
                      <a:pt x="1626" y="697"/>
                    </a:cubicBezTo>
                    <a:cubicBezTo>
                      <a:pt x="1622" y="702"/>
                      <a:pt x="1618" y="708"/>
                      <a:pt x="1615" y="716"/>
                    </a:cubicBezTo>
                    <a:cubicBezTo>
                      <a:pt x="1612" y="725"/>
                      <a:pt x="1611" y="738"/>
                      <a:pt x="1611" y="751"/>
                    </a:cubicBezTo>
                    <a:cubicBezTo>
                      <a:pt x="1611" y="751"/>
                      <a:pt x="1611" y="751"/>
                      <a:pt x="1611" y="851"/>
                    </a:cubicBezTo>
                    <a:cubicBezTo>
                      <a:pt x="1611" y="852"/>
                      <a:pt x="1609" y="855"/>
                      <a:pt x="1607" y="855"/>
                    </a:cubicBezTo>
                    <a:cubicBezTo>
                      <a:pt x="1607" y="855"/>
                      <a:pt x="1607" y="855"/>
                      <a:pt x="1572" y="855"/>
                    </a:cubicBezTo>
                    <a:cubicBezTo>
                      <a:pt x="1570" y="855"/>
                      <a:pt x="1568" y="852"/>
                      <a:pt x="1568" y="851"/>
                    </a:cubicBezTo>
                    <a:cubicBezTo>
                      <a:pt x="1568" y="851"/>
                      <a:pt x="1568" y="851"/>
                      <a:pt x="1568" y="652"/>
                    </a:cubicBezTo>
                    <a:cubicBezTo>
                      <a:pt x="1568" y="650"/>
                      <a:pt x="1570" y="648"/>
                      <a:pt x="1571" y="648"/>
                    </a:cubicBezTo>
                    <a:cubicBezTo>
                      <a:pt x="1571" y="648"/>
                      <a:pt x="1571" y="648"/>
                      <a:pt x="1606" y="648"/>
                    </a:cubicBezTo>
                    <a:cubicBezTo>
                      <a:pt x="1608" y="648"/>
                      <a:pt x="1609" y="650"/>
                      <a:pt x="1609" y="652"/>
                    </a:cubicBezTo>
                    <a:cubicBezTo>
                      <a:pt x="1609" y="652"/>
                      <a:pt x="1609" y="652"/>
                      <a:pt x="1609" y="668"/>
                    </a:cubicBezTo>
                    <a:cubicBezTo>
                      <a:pt x="1615" y="662"/>
                      <a:pt x="1624" y="656"/>
                      <a:pt x="1631" y="652"/>
                    </a:cubicBezTo>
                    <a:cubicBezTo>
                      <a:pt x="1640" y="648"/>
                      <a:pt x="1649" y="645"/>
                      <a:pt x="1666" y="647"/>
                    </a:cubicBezTo>
                    <a:cubicBezTo>
                      <a:pt x="1675" y="647"/>
                      <a:pt x="1686" y="649"/>
                      <a:pt x="1688" y="650"/>
                    </a:cubicBezTo>
                    <a:cubicBezTo>
                      <a:pt x="1689" y="650"/>
                      <a:pt x="1692" y="652"/>
                      <a:pt x="1690" y="654"/>
                    </a:cubicBezTo>
                    <a:close/>
                    <a:moveTo>
                      <a:pt x="1856" y="848"/>
                    </a:moveTo>
                    <a:cubicBezTo>
                      <a:pt x="1842" y="855"/>
                      <a:pt x="1821" y="858"/>
                      <a:pt x="1801" y="858"/>
                    </a:cubicBezTo>
                    <a:cubicBezTo>
                      <a:pt x="1767" y="858"/>
                      <a:pt x="1740" y="848"/>
                      <a:pt x="1724" y="829"/>
                    </a:cubicBezTo>
                    <a:cubicBezTo>
                      <a:pt x="1706" y="810"/>
                      <a:pt x="1697" y="784"/>
                      <a:pt x="1697" y="751"/>
                    </a:cubicBezTo>
                    <a:cubicBezTo>
                      <a:pt x="1697" y="736"/>
                      <a:pt x="1699" y="722"/>
                      <a:pt x="1703" y="710"/>
                    </a:cubicBezTo>
                    <a:cubicBezTo>
                      <a:pt x="1708" y="695"/>
                      <a:pt x="1715" y="685"/>
                      <a:pt x="1722" y="675"/>
                    </a:cubicBezTo>
                    <a:cubicBezTo>
                      <a:pt x="1731" y="666"/>
                      <a:pt x="1742" y="658"/>
                      <a:pt x="1754" y="652"/>
                    </a:cubicBezTo>
                    <a:cubicBezTo>
                      <a:pt x="1767" y="647"/>
                      <a:pt x="1781" y="644"/>
                      <a:pt x="1798" y="644"/>
                    </a:cubicBezTo>
                    <a:cubicBezTo>
                      <a:pt x="1808" y="644"/>
                      <a:pt x="1819" y="644"/>
                      <a:pt x="1828" y="645"/>
                    </a:cubicBezTo>
                    <a:cubicBezTo>
                      <a:pt x="1836" y="647"/>
                      <a:pt x="1848" y="650"/>
                      <a:pt x="1853" y="652"/>
                    </a:cubicBezTo>
                    <a:cubicBezTo>
                      <a:pt x="1854" y="653"/>
                      <a:pt x="1857" y="654"/>
                      <a:pt x="1856" y="657"/>
                    </a:cubicBezTo>
                    <a:cubicBezTo>
                      <a:pt x="1852" y="667"/>
                      <a:pt x="1849" y="674"/>
                      <a:pt x="1847" y="684"/>
                    </a:cubicBezTo>
                    <a:cubicBezTo>
                      <a:pt x="1844" y="688"/>
                      <a:pt x="1842" y="686"/>
                      <a:pt x="1842" y="686"/>
                    </a:cubicBezTo>
                    <a:cubicBezTo>
                      <a:pt x="1829" y="683"/>
                      <a:pt x="1816" y="680"/>
                      <a:pt x="1801" y="680"/>
                    </a:cubicBezTo>
                    <a:cubicBezTo>
                      <a:pt x="1781" y="680"/>
                      <a:pt x="1766" y="686"/>
                      <a:pt x="1757" y="699"/>
                    </a:cubicBezTo>
                    <a:cubicBezTo>
                      <a:pt x="1747" y="712"/>
                      <a:pt x="1742" y="729"/>
                      <a:pt x="1742" y="751"/>
                    </a:cubicBezTo>
                    <a:cubicBezTo>
                      <a:pt x="1742" y="775"/>
                      <a:pt x="1748" y="793"/>
                      <a:pt x="1758" y="805"/>
                    </a:cubicBezTo>
                    <a:cubicBezTo>
                      <a:pt x="1770" y="816"/>
                      <a:pt x="1784" y="821"/>
                      <a:pt x="1803" y="821"/>
                    </a:cubicBezTo>
                    <a:cubicBezTo>
                      <a:pt x="1811" y="821"/>
                      <a:pt x="1819" y="821"/>
                      <a:pt x="1825" y="820"/>
                    </a:cubicBezTo>
                    <a:cubicBezTo>
                      <a:pt x="1831" y="819"/>
                      <a:pt x="1838" y="817"/>
                      <a:pt x="1843" y="815"/>
                    </a:cubicBezTo>
                    <a:cubicBezTo>
                      <a:pt x="1843" y="815"/>
                      <a:pt x="1847" y="814"/>
                      <a:pt x="1848" y="817"/>
                    </a:cubicBezTo>
                    <a:cubicBezTo>
                      <a:pt x="1857" y="844"/>
                      <a:pt x="1857" y="844"/>
                      <a:pt x="1857" y="844"/>
                    </a:cubicBezTo>
                    <a:cubicBezTo>
                      <a:pt x="1858" y="847"/>
                      <a:pt x="1856" y="848"/>
                      <a:pt x="1856" y="848"/>
                    </a:cubicBezTo>
                    <a:close/>
                    <a:moveTo>
                      <a:pt x="2052" y="760"/>
                    </a:moveTo>
                    <a:cubicBezTo>
                      <a:pt x="2052" y="762"/>
                      <a:pt x="2048" y="762"/>
                      <a:pt x="2048" y="762"/>
                    </a:cubicBezTo>
                    <a:cubicBezTo>
                      <a:pt x="1916" y="762"/>
                      <a:pt x="1916" y="762"/>
                      <a:pt x="1916" y="762"/>
                    </a:cubicBezTo>
                    <a:cubicBezTo>
                      <a:pt x="1917" y="783"/>
                      <a:pt x="1921" y="797"/>
                      <a:pt x="1931" y="807"/>
                    </a:cubicBezTo>
                    <a:cubicBezTo>
                      <a:pt x="1940" y="816"/>
                      <a:pt x="1956" y="823"/>
                      <a:pt x="1976" y="823"/>
                    </a:cubicBezTo>
                    <a:cubicBezTo>
                      <a:pt x="2008" y="823"/>
                      <a:pt x="2021" y="816"/>
                      <a:pt x="2031" y="812"/>
                    </a:cubicBezTo>
                    <a:cubicBezTo>
                      <a:pt x="2031" y="812"/>
                      <a:pt x="2035" y="811"/>
                      <a:pt x="2037" y="815"/>
                    </a:cubicBezTo>
                    <a:cubicBezTo>
                      <a:pt x="2044" y="839"/>
                      <a:pt x="2044" y="839"/>
                      <a:pt x="2044" y="839"/>
                    </a:cubicBezTo>
                    <a:cubicBezTo>
                      <a:pt x="2047" y="843"/>
                      <a:pt x="2046" y="844"/>
                      <a:pt x="2044" y="846"/>
                    </a:cubicBezTo>
                    <a:cubicBezTo>
                      <a:pt x="2035" y="849"/>
                      <a:pt x="2015" y="858"/>
                      <a:pt x="1976" y="858"/>
                    </a:cubicBezTo>
                    <a:cubicBezTo>
                      <a:pt x="1958" y="858"/>
                      <a:pt x="1942" y="856"/>
                      <a:pt x="1929" y="851"/>
                    </a:cubicBezTo>
                    <a:cubicBezTo>
                      <a:pt x="1915" y="846"/>
                      <a:pt x="1904" y="838"/>
                      <a:pt x="1895" y="829"/>
                    </a:cubicBezTo>
                    <a:cubicBezTo>
                      <a:pt x="1887" y="819"/>
                      <a:pt x="1880" y="808"/>
                      <a:pt x="1876" y="794"/>
                    </a:cubicBezTo>
                    <a:cubicBezTo>
                      <a:pt x="1872" y="783"/>
                      <a:pt x="1870" y="767"/>
                      <a:pt x="1870" y="752"/>
                    </a:cubicBezTo>
                    <a:cubicBezTo>
                      <a:pt x="1870" y="738"/>
                      <a:pt x="1872" y="724"/>
                      <a:pt x="1876" y="710"/>
                    </a:cubicBezTo>
                    <a:cubicBezTo>
                      <a:pt x="1880" y="697"/>
                      <a:pt x="1887" y="685"/>
                      <a:pt x="1894" y="676"/>
                    </a:cubicBezTo>
                    <a:cubicBezTo>
                      <a:pt x="1902" y="666"/>
                      <a:pt x="1912" y="658"/>
                      <a:pt x="1925" y="652"/>
                    </a:cubicBezTo>
                    <a:cubicBezTo>
                      <a:pt x="1937" y="647"/>
                      <a:pt x="1952" y="644"/>
                      <a:pt x="1969" y="644"/>
                    </a:cubicBezTo>
                    <a:cubicBezTo>
                      <a:pt x="1983" y="644"/>
                      <a:pt x="1996" y="647"/>
                      <a:pt x="2006" y="652"/>
                    </a:cubicBezTo>
                    <a:cubicBezTo>
                      <a:pt x="2015" y="656"/>
                      <a:pt x="2022" y="662"/>
                      <a:pt x="2031" y="671"/>
                    </a:cubicBezTo>
                    <a:cubicBezTo>
                      <a:pt x="2037" y="676"/>
                      <a:pt x="2046" y="689"/>
                      <a:pt x="2048" y="702"/>
                    </a:cubicBezTo>
                    <a:cubicBezTo>
                      <a:pt x="2057" y="731"/>
                      <a:pt x="2052" y="757"/>
                      <a:pt x="2052" y="760"/>
                    </a:cubicBezTo>
                    <a:close/>
                    <a:moveTo>
                      <a:pt x="1965" y="679"/>
                    </a:moveTo>
                    <a:cubicBezTo>
                      <a:pt x="1948" y="679"/>
                      <a:pt x="1935" y="686"/>
                      <a:pt x="1928" y="698"/>
                    </a:cubicBezTo>
                    <a:cubicBezTo>
                      <a:pt x="1922" y="707"/>
                      <a:pt x="1919" y="717"/>
                      <a:pt x="1916" y="730"/>
                    </a:cubicBezTo>
                    <a:cubicBezTo>
                      <a:pt x="2011" y="730"/>
                      <a:pt x="2011" y="730"/>
                      <a:pt x="2011" y="730"/>
                    </a:cubicBezTo>
                    <a:cubicBezTo>
                      <a:pt x="2010" y="717"/>
                      <a:pt x="2008" y="707"/>
                      <a:pt x="2002" y="698"/>
                    </a:cubicBezTo>
                    <a:cubicBezTo>
                      <a:pt x="1994" y="686"/>
                      <a:pt x="1983" y="679"/>
                      <a:pt x="1965" y="679"/>
                    </a:cubicBezTo>
                    <a:close/>
                    <a:moveTo>
                      <a:pt x="1436" y="680"/>
                    </a:move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ubicBezTo>
                      <a:pt x="1466" y="686"/>
                      <a:pt x="1454" y="680"/>
                      <a:pt x="1436" y="680"/>
                    </a:cubicBezTo>
                    <a:close/>
                    <a:moveTo>
                      <a:pt x="903" y="679"/>
                    </a:moveTo>
                    <a:cubicBezTo>
                      <a:pt x="886" y="679"/>
                      <a:pt x="873" y="686"/>
                      <a:pt x="865" y="698"/>
                    </a:cubicBezTo>
                    <a:cubicBezTo>
                      <a:pt x="860" y="707"/>
                      <a:pt x="856" y="717"/>
                      <a:pt x="854" y="730"/>
                    </a:cubicBezTo>
                    <a:cubicBezTo>
                      <a:pt x="949" y="730"/>
                      <a:pt x="949" y="730"/>
                      <a:pt x="949" y="730"/>
                    </a:cubicBezTo>
                    <a:cubicBezTo>
                      <a:pt x="948" y="717"/>
                      <a:pt x="946" y="707"/>
                      <a:pt x="940" y="698"/>
                    </a:cubicBezTo>
                    <a:cubicBezTo>
                      <a:pt x="932" y="686"/>
                      <a:pt x="921" y="679"/>
                      <a:pt x="903" y="679"/>
                    </a:cubicBezTo>
                    <a:close/>
                    <a:moveTo>
                      <a:pt x="568" y="766"/>
                    </a:move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ubicBezTo>
                      <a:pt x="579" y="756"/>
                      <a:pt x="568" y="766"/>
                      <a:pt x="568" y="76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path>
                </a:pathLst>
              </a:custGeom>
              <a:solidFill>
                <a:schemeClr val="accent2"/>
              </a:solidFill>
              <a:ln>
                <a:noFill/>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82" name="Group 181"/>
            <p:cNvGrpSpPr/>
            <p:nvPr/>
          </p:nvGrpSpPr>
          <p:grpSpPr>
            <a:xfrm>
              <a:off x="415110" y="4243457"/>
              <a:ext cx="745425" cy="745425"/>
              <a:chOff x="583429" y="5086345"/>
              <a:chExt cx="745531" cy="745531"/>
            </a:xfrm>
          </p:grpSpPr>
          <p:sp>
            <p:nvSpPr>
              <p:cNvPr id="183" name="Oval 182"/>
              <p:cNvSpPr/>
              <p:nvPr/>
            </p:nvSpPr>
            <p:spPr bwMode="auto">
              <a:xfrm>
                <a:off x="583429" y="5086345"/>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Freeform 17"/>
              <p:cNvSpPr>
                <a:spLocks noChangeAspect="1" noEditPoints="1"/>
              </p:cNvSpPr>
              <p:nvPr/>
            </p:nvSpPr>
            <p:spPr bwMode="auto">
              <a:xfrm>
                <a:off x="712295" y="5324734"/>
                <a:ext cx="487798" cy="211225"/>
              </a:xfrm>
              <a:custGeom>
                <a:avLst/>
                <a:gdLst>
                  <a:gd name="T0" fmla="*/ 526 w 706"/>
                  <a:gd name="T1" fmla="*/ 122 h 304"/>
                  <a:gd name="T2" fmla="*/ 512 w 706"/>
                  <a:gd name="T3" fmla="*/ 90 h 304"/>
                  <a:gd name="T4" fmla="*/ 482 w 706"/>
                  <a:gd name="T5" fmla="*/ 121 h 304"/>
                  <a:gd name="T6" fmla="*/ 632 w 706"/>
                  <a:gd name="T7" fmla="*/ 40 h 304"/>
                  <a:gd name="T8" fmla="*/ 620 w 706"/>
                  <a:gd name="T9" fmla="*/ 137 h 304"/>
                  <a:gd name="T10" fmla="*/ 673 w 706"/>
                  <a:gd name="T11" fmla="*/ 0 h 304"/>
                  <a:gd name="T12" fmla="*/ 704 w 706"/>
                  <a:gd name="T13" fmla="*/ 10 h 304"/>
                  <a:gd name="T14" fmla="*/ 66 w 706"/>
                  <a:gd name="T15" fmla="*/ 164 h 304"/>
                  <a:gd name="T16" fmla="*/ 75 w 706"/>
                  <a:gd name="T17" fmla="*/ 227 h 304"/>
                  <a:gd name="T18" fmla="*/ 111 w 706"/>
                  <a:gd name="T19" fmla="*/ 174 h 304"/>
                  <a:gd name="T20" fmla="*/ 132 w 706"/>
                  <a:gd name="T21" fmla="*/ 290 h 304"/>
                  <a:gd name="T22" fmla="*/ 121 w 706"/>
                  <a:gd name="T23" fmla="*/ 210 h 304"/>
                  <a:gd name="T24" fmla="*/ 62 w 706"/>
                  <a:gd name="T25" fmla="*/ 301 h 304"/>
                  <a:gd name="T26" fmla="*/ 33 w 706"/>
                  <a:gd name="T27" fmla="*/ 290 h 304"/>
                  <a:gd name="T28" fmla="*/ 28 w 706"/>
                  <a:gd name="T29" fmla="*/ 175 h 304"/>
                  <a:gd name="T30" fmla="*/ 187 w 706"/>
                  <a:gd name="T31" fmla="*/ 284 h 304"/>
                  <a:gd name="T32" fmla="*/ 228 w 706"/>
                  <a:gd name="T33" fmla="*/ 289 h 304"/>
                  <a:gd name="T34" fmla="*/ 196 w 706"/>
                  <a:gd name="T35" fmla="*/ 296 h 304"/>
                  <a:gd name="T36" fmla="*/ 159 w 706"/>
                  <a:gd name="T37" fmla="*/ 253 h 304"/>
                  <a:gd name="T38" fmla="*/ 192 w 706"/>
                  <a:gd name="T39" fmla="*/ 229 h 304"/>
                  <a:gd name="T40" fmla="*/ 207 w 706"/>
                  <a:gd name="T41" fmla="*/ 195 h 304"/>
                  <a:gd name="T42" fmla="*/ 228 w 706"/>
                  <a:gd name="T43" fmla="*/ 289 h 304"/>
                  <a:gd name="T44" fmla="*/ 311 w 706"/>
                  <a:gd name="T45" fmla="*/ 224 h 304"/>
                  <a:gd name="T46" fmla="*/ 262 w 706"/>
                  <a:gd name="T47" fmla="*/ 301 h 304"/>
                  <a:gd name="T48" fmla="*/ 278 w 706"/>
                  <a:gd name="T49" fmla="*/ 197 h 304"/>
                  <a:gd name="T50" fmla="*/ 358 w 706"/>
                  <a:gd name="T51" fmla="*/ 164 h 304"/>
                  <a:gd name="T52" fmla="*/ 378 w 706"/>
                  <a:gd name="T53" fmla="*/ 205 h 304"/>
                  <a:gd name="T54" fmla="*/ 387 w 706"/>
                  <a:gd name="T55" fmla="*/ 233 h 304"/>
                  <a:gd name="T56" fmla="*/ 377 w 706"/>
                  <a:gd name="T57" fmla="*/ 301 h 304"/>
                  <a:gd name="T58" fmla="*/ 340 w 706"/>
                  <a:gd name="T59" fmla="*/ 290 h 304"/>
                  <a:gd name="T60" fmla="*/ 336 w 706"/>
                  <a:gd name="T61" fmla="*/ 175 h 304"/>
                  <a:gd name="T62" fmla="*/ 471 w 706"/>
                  <a:gd name="T63" fmla="*/ 223 h 304"/>
                  <a:gd name="T64" fmla="*/ 460 w 706"/>
                  <a:gd name="T65" fmla="*/ 237 h 304"/>
                  <a:gd name="T66" fmla="*/ 448 w 706"/>
                  <a:gd name="T67" fmla="*/ 304 h 304"/>
                  <a:gd name="T68" fmla="*/ 464 w 706"/>
                  <a:gd name="T69" fmla="*/ 194 h 304"/>
                  <a:gd name="T70" fmla="*/ 456 w 706"/>
                  <a:gd name="T71" fmla="*/ 256 h 304"/>
                  <a:gd name="T72" fmla="*/ 450 w 706"/>
                  <a:gd name="T73" fmla="*/ 282 h 304"/>
                  <a:gd name="T74" fmla="*/ 533 w 706"/>
                  <a:gd name="T75" fmla="*/ 174 h 304"/>
                  <a:gd name="T76" fmla="*/ 560 w 706"/>
                  <a:gd name="T77" fmla="*/ 186 h 304"/>
                  <a:gd name="T78" fmla="*/ 551 w 706"/>
                  <a:gd name="T79" fmla="*/ 226 h 304"/>
                  <a:gd name="T80" fmla="*/ 553 w 706"/>
                  <a:gd name="T81" fmla="*/ 281 h 304"/>
                  <a:gd name="T82" fmla="*/ 509 w 706"/>
                  <a:gd name="T83" fmla="*/ 275 h 304"/>
                  <a:gd name="T84" fmla="*/ 521 w 706"/>
                  <a:gd name="T85" fmla="*/ 197 h 304"/>
                  <a:gd name="T86" fmla="*/ 626 w 706"/>
                  <a:gd name="T87" fmla="*/ 223 h 304"/>
                  <a:gd name="T88" fmla="*/ 597 w 706"/>
                  <a:gd name="T89" fmla="*/ 272 h 304"/>
                  <a:gd name="T90" fmla="*/ 619 w 706"/>
                  <a:gd name="T91" fmla="*/ 257 h 304"/>
                  <a:gd name="T92" fmla="*/ 605 w 706"/>
                  <a:gd name="T93" fmla="*/ 303 h 304"/>
                  <a:gd name="T94" fmla="*/ 657 w 706"/>
                  <a:gd name="T95" fmla="*/ 223 h 304"/>
                  <a:gd name="T96" fmla="*/ 678 w 706"/>
                  <a:gd name="T97" fmla="*/ 202 h 304"/>
                  <a:gd name="T98" fmla="*/ 673 w 706"/>
                  <a:gd name="T99" fmla="*/ 215 h 304"/>
                  <a:gd name="T100" fmla="*/ 684 w 706"/>
                  <a:gd name="T101" fmla="*/ 204 h 304"/>
                  <a:gd name="T102" fmla="*/ 685 w 706"/>
                  <a:gd name="T103" fmla="*/ 215 h 304"/>
                  <a:gd name="T104" fmla="*/ 676 w 706"/>
                  <a:gd name="T105" fmla="*/ 209 h 304"/>
                  <a:gd name="T106" fmla="*/ 679 w 706"/>
                  <a:gd name="T107" fmla="*/ 218 h 304"/>
                  <a:gd name="T108" fmla="*/ 679 w 706"/>
                  <a:gd name="T109" fmla="*/ 194 h 304"/>
                  <a:gd name="T110" fmla="*/ 679 w 706"/>
                  <a:gd name="T111" fmla="*/ 19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 h="304">
                    <a:moveTo>
                      <a:pt x="574" y="63"/>
                    </a:moveTo>
                    <a:cubicBezTo>
                      <a:pt x="550" y="63"/>
                      <a:pt x="550" y="63"/>
                      <a:pt x="550" y="63"/>
                    </a:cubicBezTo>
                    <a:cubicBezTo>
                      <a:pt x="545" y="63"/>
                      <a:pt x="539" y="68"/>
                      <a:pt x="537" y="73"/>
                    </a:cubicBezTo>
                    <a:cubicBezTo>
                      <a:pt x="526" y="122"/>
                      <a:pt x="526" y="122"/>
                      <a:pt x="526" y="122"/>
                    </a:cubicBezTo>
                    <a:cubicBezTo>
                      <a:pt x="542" y="123"/>
                      <a:pt x="556" y="124"/>
                      <a:pt x="569" y="126"/>
                    </a:cubicBezTo>
                    <a:cubicBezTo>
                      <a:pt x="582" y="73"/>
                      <a:pt x="582" y="73"/>
                      <a:pt x="582" y="73"/>
                    </a:cubicBezTo>
                    <a:cubicBezTo>
                      <a:pt x="583" y="68"/>
                      <a:pt x="579" y="63"/>
                      <a:pt x="574" y="63"/>
                    </a:cubicBezTo>
                    <a:moveTo>
                      <a:pt x="512" y="90"/>
                    </a:moveTo>
                    <a:cubicBezTo>
                      <a:pt x="489" y="90"/>
                      <a:pt x="489" y="90"/>
                      <a:pt x="489" y="90"/>
                    </a:cubicBezTo>
                    <a:cubicBezTo>
                      <a:pt x="483" y="90"/>
                      <a:pt x="477" y="95"/>
                      <a:pt x="476" y="100"/>
                    </a:cubicBezTo>
                    <a:cubicBezTo>
                      <a:pt x="471" y="122"/>
                      <a:pt x="471" y="122"/>
                      <a:pt x="471" y="122"/>
                    </a:cubicBezTo>
                    <a:cubicBezTo>
                      <a:pt x="475" y="121"/>
                      <a:pt x="478" y="121"/>
                      <a:pt x="482" y="121"/>
                    </a:cubicBezTo>
                    <a:cubicBezTo>
                      <a:pt x="494" y="121"/>
                      <a:pt x="505" y="121"/>
                      <a:pt x="515" y="122"/>
                    </a:cubicBezTo>
                    <a:cubicBezTo>
                      <a:pt x="520" y="100"/>
                      <a:pt x="520" y="100"/>
                      <a:pt x="520" y="100"/>
                    </a:cubicBezTo>
                    <a:cubicBezTo>
                      <a:pt x="522" y="95"/>
                      <a:pt x="518" y="90"/>
                      <a:pt x="512" y="90"/>
                    </a:cubicBezTo>
                    <a:moveTo>
                      <a:pt x="632" y="40"/>
                    </a:moveTo>
                    <a:cubicBezTo>
                      <a:pt x="609" y="40"/>
                      <a:pt x="609" y="40"/>
                      <a:pt x="609" y="40"/>
                    </a:cubicBezTo>
                    <a:cubicBezTo>
                      <a:pt x="603" y="40"/>
                      <a:pt x="597" y="45"/>
                      <a:pt x="596" y="50"/>
                    </a:cubicBezTo>
                    <a:cubicBezTo>
                      <a:pt x="578" y="128"/>
                      <a:pt x="578" y="128"/>
                      <a:pt x="578" y="128"/>
                    </a:cubicBezTo>
                    <a:cubicBezTo>
                      <a:pt x="594" y="130"/>
                      <a:pt x="608" y="133"/>
                      <a:pt x="620" y="137"/>
                    </a:cubicBezTo>
                    <a:cubicBezTo>
                      <a:pt x="640" y="50"/>
                      <a:pt x="640" y="50"/>
                      <a:pt x="640" y="50"/>
                    </a:cubicBezTo>
                    <a:cubicBezTo>
                      <a:pt x="642" y="45"/>
                      <a:pt x="638" y="40"/>
                      <a:pt x="632" y="40"/>
                    </a:cubicBezTo>
                    <a:moveTo>
                      <a:pt x="696" y="0"/>
                    </a:moveTo>
                    <a:cubicBezTo>
                      <a:pt x="673" y="0"/>
                      <a:pt x="673" y="0"/>
                      <a:pt x="673" y="0"/>
                    </a:cubicBezTo>
                    <a:cubicBezTo>
                      <a:pt x="667" y="0"/>
                      <a:pt x="661" y="4"/>
                      <a:pt x="660" y="10"/>
                    </a:cubicBezTo>
                    <a:cubicBezTo>
                      <a:pt x="630" y="139"/>
                      <a:pt x="630" y="139"/>
                      <a:pt x="630" y="139"/>
                    </a:cubicBezTo>
                    <a:cubicBezTo>
                      <a:pt x="646" y="144"/>
                      <a:pt x="659" y="150"/>
                      <a:pt x="670" y="155"/>
                    </a:cubicBezTo>
                    <a:cubicBezTo>
                      <a:pt x="704" y="10"/>
                      <a:pt x="704" y="10"/>
                      <a:pt x="704" y="10"/>
                    </a:cubicBezTo>
                    <a:cubicBezTo>
                      <a:pt x="706" y="4"/>
                      <a:pt x="702" y="0"/>
                      <a:pt x="696" y="0"/>
                    </a:cubicBezTo>
                    <a:moveTo>
                      <a:pt x="28" y="175"/>
                    </a:moveTo>
                    <a:cubicBezTo>
                      <a:pt x="30" y="169"/>
                      <a:pt x="36" y="164"/>
                      <a:pt x="42" y="164"/>
                    </a:cubicBezTo>
                    <a:cubicBezTo>
                      <a:pt x="66" y="164"/>
                      <a:pt x="66" y="164"/>
                      <a:pt x="66" y="164"/>
                    </a:cubicBezTo>
                    <a:cubicBezTo>
                      <a:pt x="72" y="164"/>
                      <a:pt x="77" y="169"/>
                      <a:pt x="77" y="175"/>
                    </a:cubicBezTo>
                    <a:cubicBezTo>
                      <a:pt x="76" y="191"/>
                      <a:pt x="76" y="191"/>
                      <a:pt x="76" y="191"/>
                    </a:cubicBezTo>
                    <a:cubicBezTo>
                      <a:pt x="76" y="197"/>
                      <a:pt x="75" y="207"/>
                      <a:pt x="75" y="214"/>
                    </a:cubicBezTo>
                    <a:cubicBezTo>
                      <a:pt x="75" y="214"/>
                      <a:pt x="75" y="223"/>
                      <a:pt x="75" y="227"/>
                    </a:cubicBezTo>
                    <a:cubicBezTo>
                      <a:pt x="74" y="238"/>
                      <a:pt x="74" y="248"/>
                      <a:pt x="73" y="261"/>
                    </a:cubicBezTo>
                    <a:cubicBezTo>
                      <a:pt x="76" y="254"/>
                      <a:pt x="79" y="246"/>
                      <a:pt x="83" y="238"/>
                    </a:cubicBezTo>
                    <a:cubicBezTo>
                      <a:pt x="86" y="231"/>
                      <a:pt x="90" y="221"/>
                      <a:pt x="92" y="216"/>
                    </a:cubicBezTo>
                    <a:cubicBezTo>
                      <a:pt x="111" y="174"/>
                      <a:pt x="111" y="174"/>
                      <a:pt x="111" y="174"/>
                    </a:cubicBezTo>
                    <a:cubicBezTo>
                      <a:pt x="113" y="168"/>
                      <a:pt x="120" y="164"/>
                      <a:pt x="126" y="164"/>
                    </a:cubicBezTo>
                    <a:cubicBezTo>
                      <a:pt x="150" y="164"/>
                      <a:pt x="150" y="164"/>
                      <a:pt x="150" y="164"/>
                    </a:cubicBezTo>
                    <a:cubicBezTo>
                      <a:pt x="156" y="164"/>
                      <a:pt x="160" y="169"/>
                      <a:pt x="158" y="175"/>
                    </a:cubicBezTo>
                    <a:cubicBezTo>
                      <a:pt x="132" y="290"/>
                      <a:pt x="132" y="290"/>
                      <a:pt x="132" y="290"/>
                    </a:cubicBezTo>
                    <a:cubicBezTo>
                      <a:pt x="130" y="296"/>
                      <a:pt x="124" y="301"/>
                      <a:pt x="118" y="301"/>
                    </a:cubicBezTo>
                    <a:cubicBezTo>
                      <a:pt x="109" y="301"/>
                      <a:pt x="109" y="301"/>
                      <a:pt x="109" y="301"/>
                    </a:cubicBezTo>
                    <a:cubicBezTo>
                      <a:pt x="103" y="301"/>
                      <a:pt x="99" y="296"/>
                      <a:pt x="101" y="290"/>
                    </a:cubicBezTo>
                    <a:cubicBezTo>
                      <a:pt x="121" y="210"/>
                      <a:pt x="121" y="210"/>
                      <a:pt x="121" y="210"/>
                    </a:cubicBezTo>
                    <a:cubicBezTo>
                      <a:pt x="123" y="204"/>
                      <a:pt x="122" y="204"/>
                      <a:pt x="119" y="209"/>
                    </a:cubicBezTo>
                    <a:cubicBezTo>
                      <a:pt x="83" y="291"/>
                      <a:pt x="83" y="291"/>
                      <a:pt x="83" y="291"/>
                    </a:cubicBezTo>
                    <a:cubicBezTo>
                      <a:pt x="80" y="296"/>
                      <a:pt x="73" y="301"/>
                      <a:pt x="67" y="301"/>
                    </a:cubicBezTo>
                    <a:cubicBezTo>
                      <a:pt x="62" y="301"/>
                      <a:pt x="62" y="301"/>
                      <a:pt x="62" y="301"/>
                    </a:cubicBezTo>
                    <a:cubicBezTo>
                      <a:pt x="56" y="301"/>
                      <a:pt x="51" y="296"/>
                      <a:pt x="51" y="290"/>
                    </a:cubicBezTo>
                    <a:cubicBezTo>
                      <a:pt x="51" y="210"/>
                      <a:pt x="51" y="210"/>
                      <a:pt x="51" y="210"/>
                    </a:cubicBezTo>
                    <a:cubicBezTo>
                      <a:pt x="51" y="204"/>
                      <a:pt x="50" y="204"/>
                      <a:pt x="49" y="210"/>
                    </a:cubicBezTo>
                    <a:cubicBezTo>
                      <a:pt x="33" y="290"/>
                      <a:pt x="33" y="290"/>
                      <a:pt x="33" y="290"/>
                    </a:cubicBezTo>
                    <a:cubicBezTo>
                      <a:pt x="31" y="296"/>
                      <a:pt x="25" y="301"/>
                      <a:pt x="19" y="301"/>
                    </a:cubicBezTo>
                    <a:cubicBezTo>
                      <a:pt x="11" y="301"/>
                      <a:pt x="11" y="301"/>
                      <a:pt x="11" y="301"/>
                    </a:cubicBezTo>
                    <a:cubicBezTo>
                      <a:pt x="4" y="301"/>
                      <a:pt x="0" y="296"/>
                      <a:pt x="2" y="290"/>
                    </a:cubicBezTo>
                    <a:lnTo>
                      <a:pt x="28" y="175"/>
                    </a:lnTo>
                    <a:close/>
                    <a:moveTo>
                      <a:pt x="207" y="252"/>
                    </a:moveTo>
                    <a:cubicBezTo>
                      <a:pt x="200" y="254"/>
                      <a:pt x="191" y="257"/>
                      <a:pt x="187" y="260"/>
                    </a:cubicBezTo>
                    <a:cubicBezTo>
                      <a:pt x="182" y="264"/>
                      <a:pt x="181" y="275"/>
                      <a:pt x="181" y="277"/>
                    </a:cubicBezTo>
                    <a:cubicBezTo>
                      <a:pt x="181" y="281"/>
                      <a:pt x="182" y="284"/>
                      <a:pt x="187" y="284"/>
                    </a:cubicBezTo>
                    <a:cubicBezTo>
                      <a:pt x="193" y="284"/>
                      <a:pt x="193" y="284"/>
                      <a:pt x="193" y="284"/>
                    </a:cubicBezTo>
                    <a:cubicBezTo>
                      <a:pt x="197" y="280"/>
                      <a:pt x="202" y="272"/>
                      <a:pt x="203" y="266"/>
                    </a:cubicBezTo>
                    <a:lnTo>
                      <a:pt x="207" y="252"/>
                    </a:lnTo>
                    <a:close/>
                    <a:moveTo>
                      <a:pt x="228" y="289"/>
                    </a:moveTo>
                    <a:cubicBezTo>
                      <a:pt x="227" y="291"/>
                      <a:pt x="227" y="292"/>
                      <a:pt x="227" y="294"/>
                    </a:cubicBezTo>
                    <a:cubicBezTo>
                      <a:pt x="227" y="299"/>
                      <a:pt x="228" y="300"/>
                      <a:pt x="230" y="301"/>
                    </a:cubicBezTo>
                    <a:cubicBezTo>
                      <a:pt x="206" y="301"/>
                      <a:pt x="206" y="301"/>
                      <a:pt x="206" y="301"/>
                    </a:cubicBezTo>
                    <a:cubicBezTo>
                      <a:pt x="200" y="301"/>
                      <a:pt x="195" y="299"/>
                      <a:pt x="196" y="296"/>
                    </a:cubicBezTo>
                    <a:cubicBezTo>
                      <a:pt x="197" y="293"/>
                      <a:pt x="193" y="293"/>
                      <a:pt x="189" y="298"/>
                    </a:cubicBezTo>
                    <a:cubicBezTo>
                      <a:pt x="189" y="298"/>
                      <a:pt x="181" y="304"/>
                      <a:pt x="169" y="304"/>
                    </a:cubicBezTo>
                    <a:cubicBezTo>
                      <a:pt x="167" y="304"/>
                      <a:pt x="149" y="304"/>
                      <a:pt x="149" y="285"/>
                    </a:cubicBezTo>
                    <a:cubicBezTo>
                      <a:pt x="149" y="278"/>
                      <a:pt x="153" y="260"/>
                      <a:pt x="159" y="253"/>
                    </a:cubicBezTo>
                    <a:cubicBezTo>
                      <a:pt x="165" y="245"/>
                      <a:pt x="175" y="243"/>
                      <a:pt x="211" y="232"/>
                    </a:cubicBezTo>
                    <a:cubicBezTo>
                      <a:pt x="212" y="228"/>
                      <a:pt x="214" y="221"/>
                      <a:pt x="214" y="220"/>
                    </a:cubicBezTo>
                    <a:cubicBezTo>
                      <a:pt x="214" y="214"/>
                      <a:pt x="208" y="214"/>
                      <a:pt x="205" y="214"/>
                    </a:cubicBezTo>
                    <a:cubicBezTo>
                      <a:pt x="196" y="214"/>
                      <a:pt x="195" y="219"/>
                      <a:pt x="192" y="229"/>
                    </a:cubicBezTo>
                    <a:cubicBezTo>
                      <a:pt x="174" y="229"/>
                      <a:pt x="174" y="229"/>
                      <a:pt x="174" y="229"/>
                    </a:cubicBezTo>
                    <a:cubicBezTo>
                      <a:pt x="167" y="229"/>
                      <a:pt x="164" y="224"/>
                      <a:pt x="165" y="218"/>
                    </a:cubicBezTo>
                    <a:cubicBezTo>
                      <a:pt x="165" y="218"/>
                      <a:pt x="169" y="205"/>
                      <a:pt x="179" y="200"/>
                    </a:cubicBezTo>
                    <a:cubicBezTo>
                      <a:pt x="186" y="197"/>
                      <a:pt x="196" y="195"/>
                      <a:pt x="207" y="195"/>
                    </a:cubicBezTo>
                    <a:cubicBezTo>
                      <a:pt x="225" y="195"/>
                      <a:pt x="243" y="199"/>
                      <a:pt x="243" y="218"/>
                    </a:cubicBezTo>
                    <a:cubicBezTo>
                      <a:pt x="243" y="221"/>
                      <a:pt x="243" y="221"/>
                      <a:pt x="243" y="221"/>
                    </a:cubicBezTo>
                    <a:cubicBezTo>
                      <a:pt x="242" y="226"/>
                      <a:pt x="240" y="234"/>
                      <a:pt x="239" y="240"/>
                    </a:cubicBezTo>
                    <a:lnTo>
                      <a:pt x="228" y="289"/>
                    </a:lnTo>
                    <a:close/>
                    <a:moveTo>
                      <a:pt x="292" y="218"/>
                    </a:moveTo>
                    <a:cubicBezTo>
                      <a:pt x="301" y="201"/>
                      <a:pt x="307" y="198"/>
                      <a:pt x="323" y="195"/>
                    </a:cubicBezTo>
                    <a:cubicBezTo>
                      <a:pt x="319" y="213"/>
                      <a:pt x="319" y="213"/>
                      <a:pt x="319" y="213"/>
                    </a:cubicBezTo>
                    <a:cubicBezTo>
                      <a:pt x="317" y="219"/>
                      <a:pt x="314" y="224"/>
                      <a:pt x="311" y="224"/>
                    </a:cubicBezTo>
                    <a:cubicBezTo>
                      <a:pt x="309" y="224"/>
                      <a:pt x="309" y="224"/>
                      <a:pt x="309" y="224"/>
                    </a:cubicBezTo>
                    <a:cubicBezTo>
                      <a:pt x="292" y="224"/>
                      <a:pt x="289" y="231"/>
                      <a:pt x="285" y="250"/>
                    </a:cubicBezTo>
                    <a:cubicBezTo>
                      <a:pt x="275" y="290"/>
                      <a:pt x="275" y="290"/>
                      <a:pt x="275" y="290"/>
                    </a:cubicBezTo>
                    <a:cubicBezTo>
                      <a:pt x="274" y="296"/>
                      <a:pt x="268" y="301"/>
                      <a:pt x="262" y="301"/>
                    </a:cubicBezTo>
                    <a:cubicBezTo>
                      <a:pt x="253" y="301"/>
                      <a:pt x="253" y="301"/>
                      <a:pt x="253" y="301"/>
                    </a:cubicBezTo>
                    <a:cubicBezTo>
                      <a:pt x="247" y="301"/>
                      <a:pt x="243" y="296"/>
                      <a:pt x="245" y="290"/>
                    </a:cubicBezTo>
                    <a:cubicBezTo>
                      <a:pt x="264" y="208"/>
                      <a:pt x="264" y="208"/>
                      <a:pt x="264" y="208"/>
                    </a:cubicBezTo>
                    <a:cubicBezTo>
                      <a:pt x="265" y="202"/>
                      <a:pt x="271" y="197"/>
                      <a:pt x="278" y="197"/>
                    </a:cubicBezTo>
                    <a:cubicBezTo>
                      <a:pt x="286" y="197"/>
                      <a:pt x="286" y="197"/>
                      <a:pt x="286" y="197"/>
                    </a:cubicBezTo>
                    <a:cubicBezTo>
                      <a:pt x="292" y="197"/>
                      <a:pt x="296" y="202"/>
                      <a:pt x="294" y="208"/>
                    </a:cubicBezTo>
                    <a:lnTo>
                      <a:pt x="292" y="218"/>
                    </a:lnTo>
                    <a:close/>
                    <a:moveTo>
                      <a:pt x="358" y="164"/>
                    </a:moveTo>
                    <a:cubicBezTo>
                      <a:pt x="365" y="164"/>
                      <a:pt x="368" y="169"/>
                      <a:pt x="367" y="175"/>
                    </a:cubicBezTo>
                    <a:cubicBezTo>
                      <a:pt x="355" y="225"/>
                      <a:pt x="355" y="225"/>
                      <a:pt x="355" y="225"/>
                    </a:cubicBezTo>
                    <a:cubicBezTo>
                      <a:pt x="354" y="231"/>
                      <a:pt x="356" y="232"/>
                      <a:pt x="360" y="227"/>
                    </a:cubicBezTo>
                    <a:cubicBezTo>
                      <a:pt x="378" y="205"/>
                      <a:pt x="378" y="205"/>
                      <a:pt x="378" y="205"/>
                    </a:cubicBezTo>
                    <a:cubicBezTo>
                      <a:pt x="382" y="201"/>
                      <a:pt x="390" y="197"/>
                      <a:pt x="396" y="197"/>
                    </a:cubicBezTo>
                    <a:cubicBezTo>
                      <a:pt x="409" y="197"/>
                      <a:pt x="409" y="197"/>
                      <a:pt x="409" y="197"/>
                    </a:cubicBezTo>
                    <a:cubicBezTo>
                      <a:pt x="415" y="197"/>
                      <a:pt x="417" y="201"/>
                      <a:pt x="412" y="205"/>
                    </a:cubicBezTo>
                    <a:cubicBezTo>
                      <a:pt x="387" y="233"/>
                      <a:pt x="387" y="233"/>
                      <a:pt x="387" y="233"/>
                    </a:cubicBezTo>
                    <a:cubicBezTo>
                      <a:pt x="383" y="238"/>
                      <a:pt x="381" y="247"/>
                      <a:pt x="383" y="253"/>
                    </a:cubicBezTo>
                    <a:cubicBezTo>
                      <a:pt x="394" y="290"/>
                      <a:pt x="394" y="290"/>
                      <a:pt x="394" y="290"/>
                    </a:cubicBezTo>
                    <a:cubicBezTo>
                      <a:pt x="396" y="296"/>
                      <a:pt x="392" y="301"/>
                      <a:pt x="386" y="301"/>
                    </a:cubicBezTo>
                    <a:cubicBezTo>
                      <a:pt x="377" y="301"/>
                      <a:pt x="377" y="301"/>
                      <a:pt x="377" y="301"/>
                    </a:cubicBezTo>
                    <a:cubicBezTo>
                      <a:pt x="371" y="301"/>
                      <a:pt x="364" y="296"/>
                      <a:pt x="363" y="290"/>
                    </a:cubicBezTo>
                    <a:cubicBezTo>
                      <a:pt x="354" y="256"/>
                      <a:pt x="354" y="256"/>
                      <a:pt x="354" y="256"/>
                    </a:cubicBezTo>
                    <a:cubicBezTo>
                      <a:pt x="352" y="250"/>
                      <a:pt x="350" y="250"/>
                      <a:pt x="348" y="256"/>
                    </a:cubicBezTo>
                    <a:cubicBezTo>
                      <a:pt x="340" y="290"/>
                      <a:pt x="340" y="290"/>
                      <a:pt x="340" y="290"/>
                    </a:cubicBezTo>
                    <a:cubicBezTo>
                      <a:pt x="339" y="296"/>
                      <a:pt x="333" y="301"/>
                      <a:pt x="327" y="301"/>
                    </a:cubicBezTo>
                    <a:cubicBezTo>
                      <a:pt x="318" y="301"/>
                      <a:pt x="318" y="301"/>
                      <a:pt x="318" y="301"/>
                    </a:cubicBezTo>
                    <a:cubicBezTo>
                      <a:pt x="312" y="301"/>
                      <a:pt x="308" y="296"/>
                      <a:pt x="309" y="290"/>
                    </a:cubicBezTo>
                    <a:cubicBezTo>
                      <a:pt x="336" y="175"/>
                      <a:pt x="336" y="175"/>
                      <a:pt x="336" y="175"/>
                    </a:cubicBezTo>
                    <a:cubicBezTo>
                      <a:pt x="338" y="169"/>
                      <a:pt x="344" y="164"/>
                      <a:pt x="350" y="164"/>
                    </a:cubicBezTo>
                    <a:lnTo>
                      <a:pt x="358" y="164"/>
                    </a:lnTo>
                    <a:close/>
                    <a:moveTo>
                      <a:pt x="469" y="237"/>
                    </a:moveTo>
                    <a:cubicBezTo>
                      <a:pt x="469" y="234"/>
                      <a:pt x="471" y="226"/>
                      <a:pt x="471" y="223"/>
                    </a:cubicBezTo>
                    <a:cubicBezTo>
                      <a:pt x="471" y="221"/>
                      <a:pt x="471" y="219"/>
                      <a:pt x="470" y="218"/>
                    </a:cubicBezTo>
                    <a:cubicBezTo>
                      <a:pt x="468" y="215"/>
                      <a:pt x="464" y="215"/>
                      <a:pt x="462" y="215"/>
                    </a:cubicBezTo>
                    <a:cubicBezTo>
                      <a:pt x="453" y="215"/>
                      <a:pt x="451" y="226"/>
                      <a:pt x="451" y="226"/>
                    </a:cubicBezTo>
                    <a:cubicBezTo>
                      <a:pt x="450" y="232"/>
                      <a:pt x="454" y="237"/>
                      <a:pt x="460" y="237"/>
                    </a:cubicBezTo>
                    <a:lnTo>
                      <a:pt x="469" y="237"/>
                    </a:lnTo>
                    <a:close/>
                    <a:moveTo>
                      <a:pt x="494" y="267"/>
                    </a:moveTo>
                    <a:cubicBezTo>
                      <a:pt x="492" y="275"/>
                      <a:pt x="490" y="284"/>
                      <a:pt x="483" y="291"/>
                    </a:cubicBezTo>
                    <a:cubicBezTo>
                      <a:pt x="477" y="299"/>
                      <a:pt x="467" y="304"/>
                      <a:pt x="448" y="304"/>
                    </a:cubicBezTo>
                    <a:cubicBezTo>
                      <a:pt x="443" y="304"/>
                      <a:pt x="429" y="303"/>
                      <a:pt x="419" y="296"/>
                    </a:cubicBezTo>
                    <a:cubicBezTo>
                      <a:pt x="415" y="292"/>
                      <a:pt x="411" y="287"/>
                      <a:pt x="411" y="276"/>
                    </a:cubicBezTo>
                    <a:cubicBezTo>
                      <a:pt x="411" y="262"/>
                      <a:pt x="421" y="224"/>
                      <a:pt x="424" y="216"/>
                    </a:cubicBezTo>
                    <a:cubicBezTo>
                      <a:pt x="428" y="207"/>
                      <a:pt x="436" y="194"/>
                      <a:pt x="464" y="194"/>
                    </a:cubicBezTo>
                    <a:cubicBezTo>
                      <a:pt x="477" y="194"/>
                      <a:pt x="501" y="197"/>
                      <a:pt x="501" y="220"/>
                    </a:cubicBezTo>
                    <a:cubicBezTo>
                      <a:pt x="501" y="224"/>
                      <a:pt x="500" y="228"/>
                      <a:pt x="499" y="233"/>
                    </a:cubicBezTo>
                    <a:cubicBezTo>
                      <a:pt x="498" y="241"/>
                      <a:pt x="496" y="248"/>
                      <a:pt x="494" y="256"/>
                    </a:cubicBezTo>
                    <a:cubicBezTo>
                      <a:pt x="456" y="256"/>
                      <a:pt x="456" y="256"/>
                      <a:pt x="456" y="256"/>
                    </a:cubicBezTo>
                    <a:cubicBezTo>
                      <a:pt x="449" y="256"/>
                      <a:pt x="443" y="261"/>
                      <a:pt x="442" y="267"/>
                    </a:cubicBezTo>
                    <a:cubicBezTo>
                      <a:pt x="442" y="267"/>
                      <a:pt x="441" y="271"/>
                      <a:pt x="441" y="275"/>
                    </a:cubicBezTo>
                    <a:cubicBezTo>
                      <a:pt x="441" y="276"/>
                      <a:pt x="441" y="278"/>
                      <a:pt x="441" y="278"/>
                    </a:cubicBezTo>
                    <a:cubicBezTo>
                      <a:pt x="443" y="281"/>
                      <a:pt x="446" y="282"/>
                      <a:pt x="450" y="282"/>
                    </a:cubicBezTo>
                    <a:cubicBezTo>
                      <a:pt x="459" y="282"/>
                      <a:pt x="460" y="278"/>
                      <a:pt x="460" y="278"/>
                    </a:cubicBezTo>
                    <a:cubicBezTo>
                      <a:pt x="461" y="272"/>
                      <a:pt x="467" y="267"/>
                      <a:pt x="473" y="267"/>
                    </a:cubicBezTo>
                    <a:lnTo>
                      <a:pt x="494" y="267"/>
                    </a:lnTo>
                    <a:close/>
                    <a:moveTo>
                      <a:pt x="533" y="174"/>
                    </a:moveTo>
                    <a:cubicBezTo>
                      <a:pt x="534" y="168"/>
                      <a:pt x="540" y="163"/>
                      <a:pt x="546" y="163"/>
                    </a:cubicBezTo>
                    <a:cubicBezTo>
                      <a:pt x="554" y="163"/>
                      <a:pt x="554" y="163"/>
                      <a:pt x="554" y="163"/>
                    </a:cubicBezTo>
                    <a:cubicBezTo>
                      <a:pt x="561" y="163"/>
                      <a:pt x="564" y="168"/>
                      <a:pt x="563" y="174"/>
                    </a:cubicBezTo>
                    <a:cubicBezTo>
                      <a:pt x="560" y="186"/>
                      <a:pt x="560" y="186"/>
                      <a:pt x="560" y="186"/>
                    </a:cubicBezTo>
                    <a:cubicBezTo>
                      <a:pt x="559" y="192"/>
                      <a:pt x="561" y="197"/>
                      <a:pt x="565" y="197"/>
                    </a:cubicBezTo>
                    <a:cubicBezTo>
                      <a:pt x="569" y="197"/>
                      <a:pt x="571" y="201"/>
                      <a:pt x="569" y="206"/>
                    </a:cubicBezTo>
                    <a:cubicBezTo>
                      <a:pt x="568" y="211"/>
                      <a:pt x="564" y="215"/>
                      <a:pt x="560" y="215"/>
                    </a:cubicBezTo>
                    <a:cubicBezTo>
                      <a:pt x="557" y="215"/>
                      <a:pt x="552" y="220"/>
                      <a:pt x="551" y="226"/>
                    </a:cubicBezTo>
                    <a:cubicBezTo>
                      <a:pt x="543" y="259"/>
                      <a:pt x="543" y="259"/>
                      <a:pt x="543" y="259"/>
                    </a:cubicBezTo>
                    <a:cubicBezTo>
                      <a:pt x="542" y="265"/>
                      <a:pt x="541" y="272"/>
                      <a:pt x="540" y="274"/>
                    </a:cubicBezTo>
                    <a:cubicBezTo>
                      <a:pt x="540" y="276"/>
                      <a:pt x="540" y="276"/>
                      <a:pt x="540" y="276"/>
                    </a:cubicBezTo>
                    <a:cubicBezTo>
                      <a:pt x="540" y="281"/>
                      <a:pt x="544" y="281"/>
                      <a:pt x="553" y="281"/>
                    </a:cubicBezTo>
                    <a:cubicBezTo>
                      <a:pt x="551" y="290"/>
                      <a:pt x="551" y="290"/>
                      <a:pt x="551" y="290"/>
                    </a:cubicBezTo>
                    <a:cubicBezTo>
                      <a:pt x="549" y="296"/>
                      <a:pt x="543" y="301"/>
                      <a:pt x="537" y="301"/>
                    </a:cubicBezTo>
                    <a:cubicBezTo>
                      <a:pt x="537" y="301"/>
                      <a:pt x="507" y="301"/>
                      <a:pt x="507" y="285"/>
                    </a:cubicBezTo>
                    <a:cubicBezTo>
                      <a:pt x="507" y="282"/>
                      <a:pt x="507" y="280"/>
                      <a:pt x="509" y="275"/>
                    </a:cubicBezTo>
                    <a:cubicBezTo>
                      <a:pt x="520" y="226"/>
                      <a:pt x="520" y="226"/>
                      <a:pt x="520" y="226"/>
                    </a:cubicBezTo>
                    <a:cubicBezTo>
                      <a:pt x="522" y="220"/>
                      <a:pt x="520" y="215"/>
                      <a:pt x="517" y="215"/>
                    </a:cubicBezTo>
                    <a:cubicBezTo>
                      <a:pt x="513" y="215"/>
                      <a:pt x="511" y="211"/>
                      <a:pt x="513" y="206"/>
                    </a:cubicBezTo>
                    <a:cubicBezTo>
                      <a:pt x="514" y="201"/>
                      <a:pt x="518" y="197"/>
                      <a:pt x="521" y="197"/>
                    </a:cubicBezTo>
                    <a:cubicBezTo>
                      <a:pt x="525" y="197"/>
                      <a:pt x="529" y="192"/>
                      <a:pt x="530" y="186"/>
                    </a:cubicBezTo>
                    <a:lnTo>
                      <a:pt x="533" y="174"/>
                    </a:lnTo>
                    <a:close/>
                    <a:moveTo>
                      <a:pt x="626" y="227"/>
                    </a:moveTo>
                    <a:cubicBezTo>
                      <a:pt x="626" y="225"/>
                      <a:pt x="626" y="224"/>
                      <a:pt x="626" y="223"/>
                    </a:cubicBezTo>
                    <a:cubicBezTo>
                      <a:pt x="627" y="218"/>
                      <a:pt x="623" y="215"/>
                      <a:pt x="618" y="215"/>
                    </a:cubicBezTo>
                    <a:cubicBezTo>
                      <a:pt x="610" y="215"/>
                      <a:pt x="608" y="222"/>
                      <a:pt x="607" y="227"/>
                    </a:cubicBezTo>
                    <a:cubicBezTo>
                      <a:pt x="600" y="257"/>
                      <a:pt x="600" y="257"/>
                      <a:pt x="600" y="257"/>
                    </a:cubicBezTo>
                    <a:cubicBezTo>
                      <a:pt x="598" y="263"/>
                      <a:pt x="597" y="270"/>
                      <a:pt x="597" y="272"/>
                    </a:cubicBezTo>
                    <a:cubicBezTo>
                      <a:pt x="597" y="274"/>
                      <a:pt x="597" y="274"/>
                      <a:pt x="597" y="274"/>
                    </a:cubicBezTo>
                    <a:cubicBezTo>
                      <a:pt x="597" y="278"/>
                      <a:pt x="599" y="282"/>
                      <a:pt x="605" y="282"/>
                    </a:cubicBezTo>
                    <a:cubicBezTo>
                      <a:pt x="613" y="282"/>
                      <a:pt x="614" y="279"/>
                      <a:pt x="614" y="279"/>
                    </a:cubicBezTo>
                    <a:cubicBezTo>
                      <a:pt x="615" y="273"/>
                      <a:pt x="618" y="263"/>
                      <a:pt x="619" y="257"/>
                    </a:cubicBezTo>
                    <a:lnTo>
                      <a:pt x="626" y="227"/>
                    </a:lnTo>
                    <a:close/>
                    <a:moveTo>
                      <a:pt x="657" y="223"/>
                    </a:moveTo>
                    <a:cubicBezTo>
                      <a:pt x="657" y="234"/>
                      <a:pt x="648" y="268"/>
                      <a:pt x="645" y="277"/>
                    </a:cubicBezTo>
                    <a:cubicBezTo>
                      <a:pt x="642" y="288"/>
                      <a:pt x="636" y="303"/>
                      <a:pt x="605" y="303"/>
                    </a:cubicBezTo>
                    <a:cubicBezTo>
                      <a:pt x="581" y="303"/>
                      <a:pt x="566" y="296"/>
                      <a:pt x="566" y="275"/>
                    </a:cubicBezTo>
                    <a:cubicBezTo>
                      <a:pt x="566" y="264"/>
                      <a:pt x="575" y="229"/>
                      <a:pt x="577" y="224"/>
                    </a:cubicBezTo>
                    <a:cubicBezTo>
                      <a:pt x="580" y="213"/>
                      <a:pt x="587" y="194"/>
                      <a:pt x="617" y="194"/>
                    </a:cubicBezTo>
                    <a:cubicBezTo>
                      <a:pt x="632" y="194"/>
                      <a:pt x="657" y="197"/>
                      <a:pt x="657" y="223"/>
                    </a:cubicBezTo>
                    <a:moveTo>
                      <a:pt x="676" y="207"/>
                    </a:moveTo>
                    <a:cubicBezTo>
                      <a:pt x="678" y="207"/>
                      <a:pt x="678" y="207"/>
                      <a:pt x="678" y="207"/>
                    </a:cubicBezTo>
                    <a:cubicBezTo>
                      <a:pt x="680" y="207"/>
                      <a:pt x="681" y="206"/>
                      <a:pt x="681" y="205"/>
                    </a:cubicBezTo>
                    <a:cubicBezTo>
                      <a:pt x="681" y="203"/>
                      <a:pt x="680" y="202"/>
                      <a:pt x="678" y="202"/>
                    </a:cubicBezTo>
                    <a:cubicBezTo>
                      <a:pt x="677" y="202"/>
                      <a:pt x="677" y="202"/>
                      <a:pt x="676" y="202"/>
                    </a:cubicBezTo>
                    <a:lnTo>
                      <a:pt x="676" y="207"/>
                    </a:lnTo>
                    <a:close/>
                    <a:moveTo>
                      <a:pt x="676" y="215"/>
                    </a:moveTo>
                    <a:cubicBezTo>
                      <a:pt x="673" y="215"/>
                      <a:pt x="673" y="215"/>
                      <a:pt x="673" y="215"/>
                    </a:cubicBezTo>
                    <a:cubicBezTo>
                      <a:pt x="673" y="200"/>
                      <a:pt x="673" y="200"/>
                      <a:pt x="673" y="200"/>
                    </a:cubicBezTo>
                    <a:cubicBezTo>
                      <a:pt x="674" y="200"/>
                      <a:pt x="676" y="200"/>
                      <a:pt x="678" y="200"/>
                    </a:cubicBezTo>
                    <a:cubicBezTo>
                      <a:pt x="680" y="200"/>
                      <a:pt x="682" y="200"/>
                      <a:pt x="683" y="201"/>
                    </a:cubicBezTo>
                    <a:cubicBezTo>
                      <a:pt x="684" y="202"/>
                      <a:pt x="684" y="203"/>
                      <a:pt x="684" y="204"/>
                    </a:cubicBezTo>
                    <a:cubicBezTo>
                      <a:pt x="684" y="206"/>
                      <a:pt x="683" y="207"/>
                      <a:pt x="681" y="208"/>
                    </a:cubicBezTo>
                    <a:cubicBezTo>
                      <a:pt x="681" y="208"/>
                      <a:pt x="681" y="208"/>
                      <a:pt x="681" y="208"/>
                    </a:cubicBezTo>
                    <a:cubicBezTo>
                      <a:pt x="683" y="208"/>
                      <a:pt x="684" y="209"/>
                      <a:pt x="684" y="212"/>
                    </a:cubicBezTo>
                    <a:cubicBezTo>
                      <a:pt x="684" y="214"/>
                      <a:pt x="684" y="215"/>
                      <a:pt x="685" y="215"/>
                    </a:cubicBezTo>
                    <a:cubicBezTo>
                      <a:pt x="681" y="215"/>
                      <a:pt x="681" y="215"/>
                      <a:pt x="681" y="215"/>
                    </a:cubicBezTo>
                    <a:cubicBezTo>
                      <a:pt x="681" y="215"/>
                      <a:pt x="681" y="213"/>
                      <a:pt x="680" y="211"/>
                    </a:cubicBezTo>
                    <a:cubicBezTo>
                      <a:pt x="680" y="210"/>
                      <a:pt x="679" y="209"/>
                      <a:pt x="678" y="209"/>
                    </a:cubicBezTo>
                    <a:cubicBezTo>
                      <a:pt x="676" y="209"/>
                      <a:pt x="676" y="209"/>
                      <a:pt x="676" y="209"/>
                    </a:cubicBezTo>
                    <a:lnTo>
                      <a:pt x="676" y="215"/>
                    </a:lnTo>
                    <a:close/>
                    <a:moveTo>
                      <a:pt x="678" y="197"/>
                    </a:moveTo>
                    <a:cubicBezTo>
                      <a:pt x="673" y="197"/>
                      <a:pt x="668" y="202"/>
                      <a:pt x="668" y="208"/>
                    </a:cubicBezTo>
                    <a:cubicBezTo>
                      <a:pt x="668" y="214"/>
                      <a:pt x="673" y="218"/>
                      <a:pt x="679" y="218"/>
                    </a:cubicBezTo>
                    <a:cubicBezTo>
                      <a:pt x="684" y="218"/>
                      <a:pt x="689" y="214"/>
                      <a:pt x="689" y="208"/>
                    </a:cubicBezTo>
                    <a:cubicBezTo>
                      <a:pt x="689" y="202"/>
                      <a:pt x="684" y="197"/>
                      <a:pt x="679" y="197"/>
                    </a:cubicBezTo>
                    <a:lnTo>
                      <a:pt x="678" y="197"/>
                    </a:lnTo>
                    <a:close/>
                    <a:moveTo>
                      <a:pt x="679" y="194"/>
                    </a:moveTo>
                    <a:cubicBezTo>
                      <a:pt x="686" y="194"/>
                      <a:pt x="692" y="200"/>
                      <a:pt x="692" y="207"/>
                    </a:cubicBezTo>
                    <a:cubicBezTo>
                      <a:pt x="692" y="215"/>
                      <a:pt x="686" y="221"/>
                      <a:pt x="679" y="221"/>
                    </a:cubicBezTo>
                    <a:cubicBezTo>
                      <a:pt x="671" y="221"/>
                      <a:pt x="665" y="215"/>
                      <a:pt x="665" y="207"/>
                    </a:cubicBezTo>
                    <a:cubicBezTo>
                      <a:pt x="665" y="200"/>
                      <a:pt x="671" y="194"/>
                      <a:pt x="679" y="194"/>
                    </a:cubicBezTo>
                    <a:close/>
                  </a:path>
                </a:pathLst>
              </a:custGeom>
              <a:solidFill>
                <a:schemeClr val="accent2"/>
              </a:solidFill>
              <a:ln>
                <a:noFill/>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88" name="Group 187"/>
            <p:cNvGrpSpPr/>
            <p:nvPr/>
          </p:nvGrpSpPr>
          <p:grpSpPr>
            <a:xfrm>
              <a:off x="1656378" y="4243458"/>
              <a:ext cx="745425" cy="745425"/>
              <a:chOff x="1715024" y="5735952"/>
              <a:chExt cx="745531" cy="745531"/>
            </a:xfrm>
          </p:grpSpPr>
          <p:sp>
            <p:nvSpPr>
              <p:cNvPr id="189" name="Oval 188"/>
              <p:cNvSpPr/>
              <p:nvPr/>
            </p:nvSpPr>
            <p:spPr bwMode="auto">
              <a:xfrm>
                <a:off x="1715024" y="5735952"/>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Freeform 9"/>
              <p:cNvSpPr>
                <a:spLocks noChangeAspect="1" noEditPoints="1"/>
              </p:cNvSpPr>
              <p:nvPr/>
            </p:nvSpPr>
            <p:spPr bwMode="auto">
              <a:xfrm>
                <a:off x="1804519" y="6024292"/>
                <a:ext cx="566541" cy="168850"/>
              </a:xfrm>
              <a:custGeom>
                <a:avLst/>
                <a:gdLst>
                  <a:gd name="T0" fmla="*/ 602 w 1281"/>
                  <a:gd name="T1" fmla="*/ 0 h 379"/>
                  <a:gd name="T2" fmla="*/ 889 w 1281"/>
                  <a:gd name="T3" fmla="*/ 117 h 379"/>
                  <a:gd name="T4" fmla="*/ 1010 w 1281"/>
                  <a:gd name="T5" fmla="*/ 117 h 379"/>
                  <a:gd name="T6" fmla="*/ 369 w 1281"/>
                  <a:gd name="T7" fmla="*/ 142 h 379"/>
                  <a:gd name="T8" fmla="*/ 496 w 1281"/>
                  <a:gd name="T9" fmla="*/ 142 h 379"/>
                  <a:gd name="T10" fmla="*/ 327 w 1281"/>
                  <a:gd name="T11" fmla="*/ 73 h 379"/>
                  <a:gd name="T12" fmla="*/ 139 w 1281"/>
                  <a:gd name="T13" fmla="*/ 73 h 379"/>
                  <a:gd name="T14" fmla="*/ 833 w 1281"/>
                  <a:gd name="T15" fmla="*/ 27 h 379"/>
                  <a:gd name="T16" fmla="*/ 1074 w 1281"/>
                  <a:gd name="T17" fmla="*/ 117 h 379"/>
                  <a:gd name="T18" fmla="*/ 1167 w 1281"/>
                  <a:gd name="T19" fmla="*/ 2 h 379"/>
                  <a:gd name="T20" fmla="*/ 1181 w 1281"/>
                  <a:gd name="T21" fmla="*/ 17 h 379"/>
                  <a:gd name="T22" fmla="*/ 1192 w 1281"/>
                  <a:gd name="T23" fmla="*/ 2 h 379"/>
                  <a:gd name="T24" fmla="*/ 1197 w 1281"/>
                  <a:gd name="T25" fmla="*/ 18 h 379"/>
                  <a:gd name="T26" fmla="*/ 1187 w 1281"/>
                  <a:gd name="T27" fmla="*/ 25 h 379"/>
                  <a:gd name="T28" fmla="*/ 1192 w 1281"/>
                  <a:gd name="T29" fmla="*/ 10 h 379"/>
                  <a:gd name="T30" fmla="*/ 67 w 1281"/>
                  <a:gd name="T31" fmla="*/ 301 h 379"/>
                  <a:gd name="T32" fmla="*/ 69 w 1281"/>
                  <a:gd name="T33" fmla="*/ 362 h 379"/>
                  <a:gd name="T34" fmla="*/ 90 w 1281"/>
                  <a:gd name="T35" fmla="*/ 353 h 379"/>
                  <a:gd name="T36" fmla="*/ 210 w 1281"/>
                  <a:gd name="T37" fmla="*/ 321 h 379"/>
                  <a:gd name="T38" fmla="*/ 173 w 1281"/>
                  <a:gd name="T39" fmla="*/ 377 h 379"/>
                  <a:gd name="T40" fmla="*/ 193 w 1281"/>
                  <a:gd name="T41" fmla="*/ 319 h 379"/>
                  <a:gd name="T42" fmla="*/ 160 w 1281"/>
                  <a:gd name="T43" fmla="*/ 362 h 379"/>
                  <a:gd name="T44" fmla="*/ 175 w 1281"/>
                  <a:gd name="T45" fmla="*/ 337 h 379"/>
                  <a:gd name="T46" fmla="*/ 278 w 1281"/>
                  <a:gd name="T47" fmla="*/ 363 h 379"/>
                  <a:gd name="T48" fmla="*/ 312 w 1281"/>
                  <a:gd name="T49" fmla="*/ 357 h 379"/>
                  <a:gd name="T50" fmla="*/ 241 w 1281"/>
                  <a:gd name="T51" fmla="*/ 335 h 379"/>
                  <a:gd name="T52" fmla="*/ 391 w 1281"/>
                  <a:gd name="T53" fmla="*/ 351 h 379"/>
                  <a:gd name="T54" fmla="*/ 354 w 1281"/>
                  <a:gd name="T55" fmla="*/ 287 h 379"/>
                  <a:gd name="T56" fmla="*/ 359 w 1281"/>
                  <a:gd name="T57" fmla="*/ 303 h 379"/>
                  <a:gd name="T58" fmla="*/ 405 w 1281"/>
                  <a:gd name="T59" fmla="*/ 365 h 379"/>
                  <a:gd name="T60" fmla="*/ 450 w 1281"/>
                  <a:gd name="T61" fmla="*/ 286 h 379"/>
                  <a:gd name="T62" fmla="*/ 530 w 1281"/>
                  <a:gd name="T63" fmla="*/ 286 h 379"/>
                  <a:gd name="T64" fmla="*/ 574 w 1281"/>
                  <a:gd name="T65" fmla="*/ 377 h 379"/>
                  <a:gd name="T66" fmla="*/ 638 w 1281"/>
                  <a:gd name="T67" fmla="*/ 337 h 379"/>
                  <a:gd name="T68" fmla="*/ 679 w 1281"/>
                  <a:gd name="T69" fmla="*/ 346 h 379"/>
                  <a:gd name="T70" fmla="*/ 694 w 1281"/>
                  <a:gd name="T71" fmla="*/ 337 h 379"/>
                  <a:gd name="T72" fmla="*/ 733 w 1281"/>
                  <a:gd name="T73" fmla="*/ 312 h 379"/>
                  <a:gd name="T74" fmla="*/ 702 w 1281"/>
                  <a:gd name="T75" fmla="*/ 320 h 379"/>
                  <a:gd name="T76" fmla="*/ 672 w 1281"/>
                  <a:gd name="T77" fmla="*/ 371 h 379"/>
                  <a:gd name="T78" fmla="*/ 809 w 1281"/>
                  <a:gd name="T79" fmla="*/ 351 h 379"/>
                  <a:gd name="T80" fmla="*/ 772 w 1281"/>
                  <a:gd name="T81" fmla="*/ 287 h 379"/>
                  <a:gd name="T82" fmla="*/ 777 w 1281"/>
                  <a:gd name="T83" fmla="*/ 303 h 379"/>
                  <a:gd name="T84" fmla="*/ 824 w 1281"/>
                  <a:gd name="T85" fmla="*/ 365 h 379"/>
                  <a:gd name="T86" fmla="*/ 913 w 1281"/>
                  <a:gd name="T87" fmla="*/ 359 h 379"/>
                  <a:gd name="T88" fmla="*/ 900 w 1281"/>
                  <a:gd name="T89" fmla="*/ 328 h 379"/>
                  <a:gd name="T90" fmla="*/ 942 w 1281"/>
                  <a:gd name="T91" fmla="*/ 313 h 379"/>
                  <a:gd name="T92" fmla="*/ 949 w 1281"/>
                  <a:gd name="T93" fmla="*/ 327 h 379"/>
                  <a:gd name="T94" fmla="*/ 888 w 1281"/>
                  <a:gd name="T95" fmla="*/ 347 h 379"/>
                  <a:gd name="T96" fmla="*/ 1034 w 1281"/>
                  <a:gd name="T97" fmla="*/ 360 h 379"/>
                  <a:gd name="T98" fmla="*/ 1051 w 1281"/>
                  <a:gd name="T99" fmla="*/ 369 h 379"/>
                  <a:gd name="T100" fmla="*/ 985 w 1281"/>
                  <a:gd name="T101" fmla="*/ 286 h 379"/>
                  <a:gd name="T102" fmla="*/ 1147 w 1281"/>
                  <a:gd name="T103" fmla="*/ 301 h 379"/>
                  <a:gd name="T104" fmla="*/ 1147 w 1281"/>
                  <a:gd name="T105" fmla="*/ 377 h 379"/>
                  <a:gd name="T106" fmla="*/ 1276 w 1281"/>
                  <a:gd name="T107" fmla="*/ 321 h 379"/>
                  <a:gd name="T108" fmla="*/ 1280 w 1281"/>
                  <a:gd name="T109" fmla="*/ 20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1" h="379">
                    <a:moveTo>
                      <a:pt x="568" y="92"/>
                    </a:moveTo>
                    <a:cubicBezTo>
                      <a:pt x="638" y="92"/>
                      <a:pt x="638" y="92"/>
                      <a:pt x="638" y="92"/>
                    </a:cubicBezTo>
                    <a:cubicBezTo>
                      <a:pt x="602" y="32"/>
                      <a:pt x="602" y="32"/>
                      <a:pt x="602" y="32"/>
                    </a:cubicBezTo>
                    <a:cubicBezTo>
                      <a:pt x="535" y="142"/>
                      <a:pt x="535" y="142"/>
                      <a:pt x="535" y="142"/>
                    </a:cubicBezTo>
                    <a:cubicBezTo>
                      <a:pt x="503" y="142"/>
                      <a:pt x="503" y="142"/>
                      <a:pt x="503" y="142"/>
                    </a:cubicBezTo>
                    <a:cubicBezTo>
                      <a:pt x="586" y="10"/>
                      <a:pt x="586" y="10"/>
                      <a:pt x="586" y="10"/>
                    </a:cubicBezTo>
                    <a:cubicBezTo>
                      <a:pt x="589" y="4"/>
                      <a:pt x="595" y="0"/>
                      <a:pt x="602" y="0"/>
                    </a:cubicBezTo>
                    <a:cubicBezTo>
                      <a:pt x="608" y="0"/>
                      <a:pt x="614" y="4"/>
                      <a:pt x="618" y="10"/>
                    </a:cubicBezTo>
                    <a:cubicBezTo>
                      <a:pt x="701" y="142"/>
                      <a:pt x="701" y="142"/>
                      <a:pt x="701" y="142"/>
                    </a:cubicBezTo>
                    <a:cubicBezTo>
                      <a:pt x="669" y="142"/>
                      <a:pt x="669" y="142"/>
                      <a:pt x="669" y="142"/>
                    </a:cubicBezTo>
                    <a:cubicBezTo>
                      <a:pt x="654" y="117"/>
                      <a:pt x="654" y="117"/>
                      <a:pt x="654" y="117"/>
                    </a:cubicBezTo>
                    <a:cubicBezTo>
                      <a:pt x="584" y="117"/>
                      <a:pt x="584" y="117"/>
                      <a:pt x="584" y="117"/>
                    </a:cubicBezTo>
                    <a:cubicBezTo>
                      <a:pt x="568" y="92"/>
                      <a:pt x="568" y="92"/>
                      <a:pt x="568" y="92"/>
                    </a:cubicBezTo>
                    <a:close/>
                    <a:moveTo>
                      <a:pt x="889" y="117"/>
                    </a:moveTo>
                    <a:cubicBezTo>
                      <a:pt x="889" y="2"/>
                      <a:pt x="889" y="2"/>
                      <a:pt x="889" y="2"/>
                    </a:cubicBezTo>
                    <a:cubicBezTo>
                      <a:pt x="863" y="2"/>
                      <a:pt x="863" y="2"/>
                      <a:pt x="863" y="2"/>
                    </a:cubicBezTo>
                    <a:cubicBezTo>
                      <a:pt x="863" y="129"/>
                      <a:pt x="863" y="129"/>
                      <a:pt x="863" y="129"/>
                    </a:cubicBezTo>
                    <a:cubicBezTo>
                      <a:pt x="863" y="132"/>
                      <a:pt x="863" y="135"/>
                      <a:pt x="867" y="139"/>
                    </a:cubicBezTo>
                    <a:cubicBezTo>
                      <a:pt x="870" y="142"/>
                      <a:pt x="873" y="142"/>
                      <a:pt x="876" y="142"/>
                    </a:cubicBezTo>
                    <a:cubicBezTo>
                      <a:pt x="996" y="142"/>
                      <a:pt x="996" y="142"/>
                      <a:pt x="996" y="142"/>
                    </a:cubicBezTo>
                    <a:cubicBezTo>
                      <a:pt x="1010" y="117"/>
                      <a:pt x="1010" y="117"/>
                      <a:pt x="1010" y="117"/>
                    </a:cubicBezTo>
                    <a:cubicBezTo>
                      <a:pt x="889" y="117"/>
                      <a:pt x="889" y="117"/>
                      <a:pt x="889" y="117"/>
                    </a:cubicBezTo>
                    <a:close/>
                    <a:moveTo>
                      <a:pt x="456" y="97"/>
                    </a:moveTo>
                    <a:cubicBezTo>
                      <a:pt x="482" y="97"/>
                      <a:pt x="503" y="76"/>
                      <a:pt x="503" y="50"/>
                    </a:cubicBezTo>
                    <a:cubicBezTo>
                      <a:pt x="503" y="23"/>
                      <a:pt x="482" y="2"/>
                      <a:pt x="456" y="2"/>
                    </a:cubicBezTo>
                    <a:cubicBezTo>
                      <a:pt x="341" y="2"/>
                      <a:pt x="341" y="2"/>
                      <a:pt x="341" y="2"/>
                    </a:cubicBezTo>
                    <a:cubicBezTo>
                      <a:pt x="341" y="142"/>
                      <a:pt x="341" y="142"/>
                      <a:pt x="341" y="142"/>
                    </a:cubicBezTo>
                    <a:cubicBezTo>
                      <a:pt x="369" y="142"/>
                      <a:pt x="369" y="142"/>
                      <a:pt x="369" y="142"/>
                    </a:cubicBezTo>
                    <a:cubicBezTo>
                      <a:pt x="369" y="27"/>
                      <a:pt x="369" y="27"/>
                      <a:pt x="369" y="27"/>
                    </a:cubicBezTo>
                    <a:cubicBezTo>
                      <a:pt x="455" y="27"/>
                      <a:pt x="455" y="27"/>
                      <a:pt x="455" y="27"/>
                    </a:cubicBezTo>
                    <a:cubicBezTo>
                      <a:pt x="466" y="27"/>
                      <a:pt x="477" y="37"/>
                      <a:pt x="477" y="50"/>
                    </a:cubicBezTo>
                    <a:cubicBezTo>
                      <a:pt x="477" y="63"/>
                      <a:pt x="466" y="73"/>
                      <a:pt x="455" y="73"/>
                    </a:cubicBezTo>
                    <a:cubicBezTo>
                      <a:pt x="381" y="73"/>
                      <a:pt x="381" y="73"/>
                      <a:pt x="381" y="73"/>
                    </a:cubicBezTo>
                    <a:cubicBezTo>
                      <a:pt x="458" y="142"/>
                      <a:pt x="458" y="142"/>
                      <a:pt x="458" y="142"/>
                    </a:cubicBezTo>
                    <a:cubicBezTo>
                      <a:pt x="496" y="142"/>
                      <a:pt x="496" y="142"/>
                      <a:pt x="496" y="142"/>
                    </a:cubicBezTo>
                    <a:cubicBezTo>
                      <a:pt x="444" y="97"/>
                      <a:pt x="444" y="97"/>
                      <a:pt x="444" y="97"/>
                    </a:cubicBezTo>
                    <a:cubicBezTo>
                      <a:pt x="456" y="97"/>
                      <a:pt x="456" y="97"/>
                      <a:pt x="456" y="97"/>
                    </a:cubicBezTo>
                    <a:close/>
                    <a:moveTo>
                      <a:pt x="180" y="142"/>
                    </a:moveTo>
                    <a:cubicBezTo>
                      <a:pt x="144" y="142"/>
                      <a:pt x="113" y="111"/>
                      <a:pt x="113" y="73"/>
                    </a:cubicBezTo>
                    <a:cubicBezTo>
                      <a:pt x="113" y="33"/>
                      <a:pt x="144" y="2"/>
                      <a:pt x="180" y="2"/>
                    </a:cubicBezTo>
                    <a:cubicBezTo>
                      <a:pt x="260" y="2"/>
                      <a:pt x="260" y="2"/>
                      <a:pt x="260" y="2"/>
                    </a:cubicBezTo>
                    <a:cubicBezTo>
                      <a:pt x="297" y="2"/>
                      <a:pt x="327" y="33"/>
                      <a:pt x="327" y="73"/>
                    </a:cubicBezTo>
                    <a:cubicBezTo>
                      <a:pt x="327" y="111"/>
                      <a:pt x="297" y="142"/>
                      <a:pt x="260" y="142"/>
                    </a:cubicBezTo>
                    <a:cubicBezTo>
                      <a:pt x="180" y="142"/>
                      <a:pt x="180" y="142"/>
                      <a:pt x="180" y="142"/>
                    </a:cubicBezTo>
                    <a:close/>
                    <a:moveTo>
                      <a:pt x="259" y="117"/>
                    </a:moveTo>
                    <a:cubicBezTo>
                      <a:pt x="282" y="117"/>
                      <a:pt x="302" y="97"/>
                      <a:pt x="302" y="73"/>
                    </a:cubicBezTo>
                    <a:cubicBezTo>
                      <a:pt x="302" y="48"/>
                      <a:pt x="282" y="27"/>
                      <a:pt x="259" y="27"/>
                    </a:cubicBezTo>
                    <a:cubicBezTo>
                      <a:pt x="182" y="27"/>
                      <a:pt x="182" y="27"/>
                      <a:pt x="182" y="27"/>
                    </a:cubicBezTo>
                    <a:cubicBezTo>
                      <a:pt x="158" y="27"/>
                      <a:pt x="139" y="48"/>
                      <a:pt x="139" y="73"/>
                    </a:cubicBezTo>
                    <a:cubicBezTo>
                      <a:pt x="139" y="97"/>
                      <a:pt x="158" y="117"/>
                      <a:pt x="182" y="117"/>
                    </a:cubicBezTo>
                    <a:cubicBezTo>
                      <a:pt x="259" y="117"/>
                      <a:pt x="259" y="117"/>
                      <a:pt x="259" y="117"/>
                    </a:cubicBezTo>
                    <a:close/>
                    <a:moveTo>
                      <a:pt x="755" y="142"/>
                    </a:moveTo>
                    <a:cubicBezTo>
                      <a:pt x="717" y="142"/>
                      <a:pt x="686" y="111"/>
                      <a:pt x="686" y="73"/>
                    </a:cubicBezTo>
                    <a:cubicBezTo>
                      <a:pt x="686" y="33"/>
                      <a:pt x="717" y="2"/>
                      <a:pt x="755" y="2"/>
                    </a:cubicBezTo>
                    <a:cubicBezTo>
                      <a:pt x="849" y="2"/>
                      <a:pt x="849" y="2"/>
                      <a:pt x="849" y="2"/>
                    </a:cubicBezTo>
                    <a:cubicBezTo>
                      <a:pt x="833" y="27"/>
                      <a:pt x="833" y="27"/>
                      <a:pt x="833" y="27"/>
                    </a:cubicBezTo>
                    <a:cubicBezTo>
                      <a:pt x="756" y="27"/>
                      <a:pt x="756" y="27"/>
                      <a:pt x="756" y="27"/>
                    </a:cubicBezTo>
                    <a:cubicBezTo>
                      <a:pt x="732" y="27"/>
                      <a:pt x="712" y="48"/>
                      <a:pt x="712" y="73"/>
                    </a:cubicBezTo>
                    <a:cubicBezTo>
                      <a:pt x="712" y="97"/>
                      <a:pt x="732" y="117"/>
                      <a:pt x="756" y="117"/>
                    </a:cubicBezTo>
                    <a:cubicBezTo>
                      <a:pt x="851" y="117"/>
                      <a:pt x="851" y="117"/>
                      <a:pt x="851" y="117"/>
                    </a:cubicBezTo>
                    <a:cubicBezTo>
                      <a:pt x="835" y="142"/>
                      <a:pt x="835" y="142"/>
                      <a:pt x="835" y="142"/>
                    </a:cubicBezTo>
                    <a:cubicBezTo>
                      <a:pt x="755" y="142"/>
                      <a:pt x="755" y="142"/>
                      <a:pt x="755" y="142"/>
                    </a:cubicBezTo>
                    <a:close/>
                    <a:moveTo>
                      <a:pt x="1074" y="117"/>
                    </a:moveTo>
                    <a:cubicBezTo>
                      <a:pt x="1055" y="117"/>
                      <a:pt x="1037" y="104"/>
                      <a:pt x="1033" y="84"/>
                    </a:cubicBezTo>
                    <a:cubicBezTo>
                      <a:pt x="1144" y="84"/>
                      <a:pt x="1144" y="84"/>
                      <a:pt x="1144" y="84"/>
                    </a:cubicBezTo>
                    <a:cubicBezTo>
                      <a:pt x="1160" y="60"/>
                      <a:pt x="1160" y="60"/>
                      <a:pt x="1160" y="60"/>
                    </a:cubicBezTo>
                    <a:cubicBezTo>
                      <a:pt x="1033" y="60"/>
                      <a:pt x="1033" y="60"/>
                      <a:pt x="1033" y="60"/>
                    </a:cubicBezTo>
                    <a:cubicBezTo>
                      <a:pt x="1037" y="41"/>
                      <a:pt x="1055" y="27"/>
                      <a:pt x="1074" y="27"/>
                    </a:cubicBezTo>
                    <a:cubicBezTo>
                      <a:pt x="1151" y="27"/>
                      <a:pt x="1151" y="27"/>
                      <a:pt x="1151" y="27"/>
                    </a:cubicBezTo>
                    <a:cubicBezTo>
                      <a:pt x="1167" y="2"/>
                      <a:pt x="1167" y="2"/>
                      <a:pt x="1167" y="2"/>
                    </a:cubicBezTo>
                    <a:cubicBezTo>
                      <a:pt x="1072" y="2"/>
                      <a:pt x="1072" y="2"/>
                      <a:pt x="1072" y="2"/>
                    </a:cubicBezTo>
                    <a:cubicBezTo>
                      <a:pt x="1036" y="2"/>
                      <a:pt x="1005" y="33"/>
                      <a:pt x="1005" y="73"/>
                    </a:cubicBezTo>
                    <a:cubicBezTo>
                      <a:pt x="1005" y="111"/>
                      <a:pt x="1036" y="142"/>
                      <a:pt x="1072" y="142"/>
                    </a:cubicBezTo>
                    <a:cubicBezTo>
                      <a:pt x="1154" y="142"/>
                      <a:pt x="1154" y="142"/>
                      <a:pt x="1154" y="142"/>
                    </a:cubicBezTo>
                    <a:cubicBezTo>
                      <a:pt x="1168" y="117"/>
                      <a:pt x="1168" y="117"/>
                      <a:pt x="1168" y="117"/>
                    </a:cubicBezTo>
                    <a:cubicBezTo>
                      <a:pt x="1074" y="117"/>
                      <a:pt x="1074" y="117"/>
                      <a:pt x="1074" y="117"/>
                    </a:cubicBezTo>
                    <a:close/>
                    <a:moveTo>
                      <a:pt x="1181" y="17"/>
                    </a:moveTo>
                    <a:cubicBezTo>
                      <a:pt x="1181" y="10"/>
                      <a:pt x="1186" y="5"/>
                      <a:pt x="1192" y="5"/>
                    </a:cubicBezTo>
                    <a:cubicBezTo>
                      <a:pt x="1200" y="5"/>
                      <a:pt x="1205" y="10"/>
                      <a:pt x="1205" y="17"/>
                    </a:cubicBezTo>
                    <a:cubicBezTo>
                      <a:pt x="1205" y="25"/>
                      <a:pt x="1200" y="30"/>
                      <a:pt x="1192" y="30"/>
                    </a:cubicBezTo>
                    <a:cubicBezTo>
                      <a:pt x="1186" y="30"/>
                      <a:pt x="1181" y="25"/>
                      <a:pt x="1181" y="17"/>
                    </a:cubicBezTo>
                    <a:close/>
                    <a:moveTo>
                      <a:pt x="1192" y="33"/>
                    </a:moveTo>
                    <a:cubicBezTo>
                      <a:pt x="1202" y="33"/>
                      <a:pt x="1208" y="27"/>
                      <a:pt x="1208" y="17"/>
                    </a:cubicBezTo>
                    <a:cubicBezTo>
                      <a:pt x="1208" y="9"/>
                      <a:pt x="1202" y="2"/>
                      <a:pt x="1192" y="2"/>
                    </a:cubicBezTo>
                    <a:cubicBezTo>
                      <a:pt x="1184" y="2"/>
                      <a:pt x="1178" y="9"/>
                      <a:pt x="1178" y="17"/>
                    </a:cubicBezTo>
                    <a:cubicBezTo>
                      <a:pt x="1178" y="27"/>
                      <a:pt x="1184" y="33"/>
                      <a:pt x="1192" y="33"/>
                    </a:cubicBezTo>
                    <a:close/>
                    <a:moveTo>
                      <a:pt x="1192" y="9"/>
                    </a:moveTo>
                    <a:cubicBezTo>
                      <a:pt x="1194" y="9"/>
                      <a:pt x="1195" y="9"/>
                      <a:pt x="1195" y="9"/>
                    </a:cubicBezTo>
                    <a:cubicBezTo>
                      <a:pt x="1198" y="10"/>
                      <a:pt x="1198" y="12"/>
                      <a:pt x="1198" y="13"/>
                    </a:cubicBezTo>
                    <a:cubicBezTo>
                      <a:pt x="1198" y="13"/>
                      <a:pt x="1198" y="13"/>
                      <a:pt x="1198" y="15"/>
                    </a:cubicBezTo>
                    <a:cubicBezTo>
                      <a:pt x="1198" y="15"/>
                      <a:pt x="1198" y="17"/>
                      <a:pt x="1197" y="18"/>
                    </a:cubicBezTo>
                    <a:cubicBezTo>
                      <a:pt x="1197" y="18"/>
                      <a:pt x="1197" y="18"/>
                      <a:pt x="1195" y="18"/>
                    </a:cubicBezTo>
                    <a:cubicBezTo>
                      <a:pt x="1200" y="25"/>
                      <a:pt x="1200" y="25"/>
                      <a:pt x="1200" y="25"/>
                    </a:cubicBezTo>
                    <a:cubicBezTo>
                      <a:pt x="1197" y="25"/>
                      <a:pt x="1197" y="25"/>
                      <a:pt x="1197" y="25"/>
                    </a:cubicBezTo>
                    <a:cubicBezTo>
                      <a:pt x="1192" y="18"/>
                      <a:pt x="1192" y="18"/>
                      <a:pt x="1192" y="18"/>
                    </a:cubicBezTo>
                    <a:cubicBezTo>
                      <a:pt x="1190" y="18"/>
                      <a:pt x="1190" y="18"/>
                      <a:pt x="1190" y="18"/>
                    </a:cubicBezTo>
                    <a:cubicBezTo>
                      <a:pt x="1190" y="25"/>
                      <a:pt x="1190" y="25"/>
                      <a:pt x="1190" y="25"/>
                    </a:cubicBezTo>
                    <a:cubicBezTo>
                      <a:pt x="1187" y="25"/>
                      <a:pt x="1187" y="25"/>
                      <a:pt x="1187" y="25"/>
                    </a:cubicBezTo>
                    <a:cubicBezTo>
                      <a:pt x="1187" y="9"/>
                      <a:pt x="1187" y="9"/>
                      <a:pt x="1187" y="9"/>
                    </a:cubicBezTo>
                    <a:cubicBezTo>
                      <a:pt x="1192" y="9"/>
                      <a:pt x="1192" y="9"/>
                      <a:pt x="1192" y="9"/>
                    </a:cubicBezTo>
                    <a:close/>
                    <a:moveTo>
                      <a:pt x="1192" y="17"/>
                    </a:moveTo>
                    <a:cubicBezTo>
                      <a:pt x="1194" y="17"/>
                      <a:pt x="1195" y="15"/>
                      <a:pt x="1195" y="15"/>
                    </a:cubicBezTo>
                    <a:cubicBezTo>
                      <a:pt x="1195" y="13"/>
                      <a:pt x="1195" y="13"/>
                      <a:pt x="1195" y="13"/>
                    </a:cubicBezTo>
                    <a:cubicBezTo>
                      <a:pt x="1195" y="12"/>
                      <a:pt x="1195" y="12"/>
                      <a:pt x="1194" y="12"/>
                    </a:cubicBezTo>
                    <a:cubicBezTo>
                      <a:pt x="1194" y="10"/>
                      <a:pt x="1194" y="10"/>
                      <a:pt x="1192" y="10"/>
                    </a:cubicBezTo>
                    <a:cubicBezTo>
                      <a:pt x="1190" y="10"/>
                      <a:pt x="1190" y="10"/>
                      <a:pt x="1190" y="10"/>
                    </a:cubicBezTo>
                    <a:cubicBezTo>
                      <a:pt x="1190" y="17"/>
                      <a:pt x="1190" y="17"/>
                      <a:pt x="1190" y="17"/>
                    </a:cubicBezTo>
                    <a:cubicBezTo>
                      <a:pt x="1192" y="17"/>
                      <a:pt x="1192" y="17"/>
                      <a:pt x="1192" y="17"/>
                    </a:cubicBezTo>
                    <a:close/>
                    <a:moveTo>
                      <a:pt x="0" y="377"/>
                    </a:moveTo>
                    <a:cubicBezTo>
                      <a:pt x="0" y="286"/>
                      <a:pt x="0" y="286"/>
                      <a:pt x="0" y="286"/>
                    </a:cubicBezTo>
                    <a:cubicBezTo>
                      <a:pt x="67" y="286"/>
                      <a:pt x="67" y="286"/>
                      <a:pt x="67" y="286"/>
                    </a:cubicBezTo>
                    <a:cubicBezTo>
                      <a:pt x="67" y="301"/>
                      <a:pt x="67" y="301"/>
                      <a:pt x="67" y="301"/>
                    </a:cubicBezTo>
                    <a:cubicBezTo>
                      <a:pt x="18" y="301"/>
                      <a:pt x="18" y="301"/>
                      <a:pt x="18" y="301"/>
                    </a:cubicBezTo>
                    <a:cubicBezTo>
                      <a:pt x="18" y="321"/>
                      <a:pt x="18" y="321"/>
                      <a:pt x="18" y="321"/>
                    </a:cubicBezTo>
                    <a:cubicBezTo>
                      <a:pt x="64" y="321"/>
                      <a:pt x="64" y="321"/>
                      <a:pt x="64" y="321"/>
                    </a:cubicBezTo>
                    <a:cubicBezTo>
                      <a:pt x="64" y="337"/>
                      <a:pt x="64" y="337"/>
                      <a:pt x="64" y="337"/>
                    </a:cubicBezTo>
                    <a:cubicBezTo>
                      <a:pt x="18" y="337"/>
                      <a:pt x="18" y="337"/>
                      <a:pt x="18" y="337"/>
                    </a:cubicBezTo>
                    <a:cubicBezTo>
                      <a:pt x="18" y="362"/>
                      <a:pt x="18" y="362"/>
                      <a:pt x="18" y="362"/>
                    </a:cubicBezTo>
                    <a:cubicBezTo>
                      <a:pt x="69" y="362"/>
                      <a:pt x="69" y="362"/>
                      <a:pt x="69" y="362"/>
                    </a:cubicBezTo>
                    <a:cubicBezTo>
                      <a:pt x="69" y="377"/>
                      <a:pt x="69" y="377"/>
                      <a:pt x="69" y="377"/>
                    </a:cubicBezTo>
                    <a:lnTo>
                      <a:pt x="0" y="377"/>
                    </a:lnTo>
                    <a:close/>
                    <a:moveTo>
                      <a:pt x="90" y="353"/>
                    </a:moveTo>
                    <a:cubicBezTo>
                      <a:pt x="90" y="335"/>
                      <a:pt x="90" y="335"/>
                      <a:pt x="90" y="335"/>
                    </a:cubicBezTo>
                    <a:cubicBezTo>
                      <a:pt x="124" y="335"/>
                      <a:pt x="124" y="335"/>
                      <a:pt x="124" y="335"/>
                    </a:cubicBezTo>
                    <a:cubicBezTo>
                      <a:pt x="124" y="353"/>
                      <a:pt x="124" y="353"/>
                      <a:pt x="124" y="353"/>
                    </a:cubicBezTo>
                    <a:lnTo>
                      <a:pt x="90" y="353"/>
                    </a:lnTo>
                    <a:close/>
                    <a:moveTo>
                      <a:pt x="142" y="286"/>
                    </a:moveTo>
                    <a:cubicBezTo>
                      <a:pt x="178" y="286"/>
                      <a:pt x="178" y="286"/>
                      <a:pt x="178" y="286"/>
                    </a:cubicBezTo>
                    <a:cubicBezTo>
                      <a:pt x="185" y="286"/>
                      <a:pt x="191" y="286"/>
                      <a:pt x="194" y="287"/>
                    </a:cubicBezTo>
                    <a:cubicBezTo>
                      <a:pt x="198" y="287"/>
                      <a:pt x="201" y="289"/>
                      <a:pt x="204" y="290"/>
                    </a:cubicBezTo>
                    <a:cubicBezTo>
                      <a:pt x="207" y="292"/>
                      <a:pt x="209" y="295"/>
                      <a:pt x="211" y="298"/>
                    </a:cubicBezTo>
                    <a:cubicBezTo>
                      <a:pt x="213" y="301"/>
                      <a:pt x="214" y="305"/>
                      <a:pt x="214" y="309"/>
                    </a:cubicBezTo>
                    <a:cubicBezTo>
                      <a:pt x="214" y="313"/>
                      <a:pt x="212" y="317"/>
                      <a:pt x="210" y="321"/>
                    </a:cubicBezTo>
                    <a:cubicBezTo>
                      <a:pt x="208" y="324"/>
                      <a:pt x="205" y="327"/>
                      <a:pt x="201" y="329"/>
                    </a:cubicBezTo>
                    <a:cubicBezTo>
                      <a:pt x="206" y="330"/>
                      <a:pt x="211" y="333"/>
                      <a:pt x="214" y="337"/>
                    </a:cubicBezTo>
                    <a:cubicBezTo>
                      <a:pt x="217" y="341"/>
                      <a:pt x="218" y="345"/>
                      <a:pt x="218" y="351"/>
                    </a:cubicBezTo>
                    <a:cubicBezTo>
                      <a:pt x="218" y="355"/>
                      <a:pt x="217" y="359"/>
                      <a:pt x="215" y="363"/>
                    </a:cubicBezTo>
                    <a:cubicBezTo>
                      <a:pt x="213" y="367"/>
                      <a:pt x="211" y="370"/>
                      <a:pt x="207" y="372"/>
                    </a:cubicBezTo>
                    <a:cubicBezTo>
                      <a:pt x="204" y="375"/>
                      <a:pt x="200" y="376"/>
                      <a:pt x="195" y="377"/>
                    </a:cubicBezTo>
                    <a:cubicBezTo>
                      <a:pt x="192" y="377"/>
                      <a:pt x="184" y="377"/>
                      <a:pt x="173" y="377"/>
                    </a:cubicBezTo>
                    <a:cubicBezTo>
                      <a:pt x="142" y="377"/>
                      <a:pt x="142" y="377"/>
                      <a:pt x="142" y="377"/>
                    </a:cubicBezTo>
                    <a:lnTo>
                      <a:pt x="142" y="286"/>
                    </a:lnTo>
                    <a:close/>
                    <a:moveTo>
                      <a:pt x="160" y="301"/>
                    </a:moveTo>
                    <a:cubicBezTo>
                      <a:pt x="160" y="322"/>
                      <a:pt x="160" y="322"/>
                      <a:pt x="160" y="322"/>
                    </a:cubicBezTo>
                    <a:cubicBezTo>
                      <a:pt x="172" y="322"/>
                      <a:pt x="172" y="322"/>
                      <a:pt x="172" y="322"/>
                    </a:cubicBezTo>
                    <a:cubicBezTo>
                      <a:pt x="179" y="322"/>
                      <a:pt x="184" y="322"/>
                      <a:pt x="185" y="322"/>
                    </a:cubicBezTo>
                    <a:cubicBezTo>
                      <a:pt x="189" y="321"/>
                      <a:pt x="191" y="320"/>
                      <a:pt x="193" y="319"/>
                    </a:cubicBezTo>
                    <a:cubicBezTo>
                      <a:pt x="195" y="317"/>
                      <a:pt x="196" y="314"/>
                      <a:pt x="196" y="311"/>
                    </a:cubicBezTo>
                    <a:cubicBezTo>
                      <a:pt x="196" y="309"/>
                      <a:pt x="195" y="306"/>
                      <a:pt x="193" y="305"/>
                    </a:cubicBezTo>
                    <a:cubicBezTo>
                      <a:pt x="192" y="303"/>
                      <a:pt x="189" y="302"/>
                      <a:pt x="186" y="301"/>
                    </a:cubicBezTo>
                    <a:cubicBezTo>
                      <a:pt x="185" y="301"/>
                      <a:pt x="179" y="301"/>
                      <a:pt x="171" y="301"/>
                    </a:cubicBezTo>
                    <a:lnTo>
                      <a:pt x="160" y="301"/>
                    </a:lnTo>
                    <a:close/>
                    <a:moveTo>
                      <a:pt x="160" y="337"/>
                    </a:moveTo>
                    <a:cubicBezTo>
                      <a:pt x="160" y="362"/>
                      <a:pt x="160" y="362"/>
                      <a:pt x="160" y="362"/>
                    </a:cubicBezTo>
                    <a:cubicBezTo>
                      <a:pt x="177" y="362"/>
                      <a:pt x="177" y="362"/>
                      <a:pt x="177" y="362"/>
                    </a:cubicBezTo>
                    <a:cubicBezTo>
                      <a:pt x="184" y="362"/>
                      <a:pt x="188" y="362"/>
                      <a:pt x="190" y="361"/>
                    </a:cubicBezTo>
                    <a:cubicBezTo>
                      <a:pt x="192" y="361"/>
                      <a:pt x="195" y="360"/>
                      <a:pt x="196" y="358"/>
                    </a:cubicBezTo>
                    <a:cubicBezTo>
                      <a:pt x="198" y="356"/>
                      <a:pt x="199" y="353"/>
                      <a:pt x="199" y="350"/>
                    </a:cubicBezTo>
                    <a:cubicBezTo>
                      <a:pt x="199" y="347"/>
                      <a:pt x="198" y="345"/>
                      <a:pt x="197" y="343"/>
                    </a:cubicBezTo>
                    <a:cubicBezTo>
                      <a:pt x="196" y="341"/>
                      <a:pt x="194" y="340"/>
                      <a:pt x="191" y="339"/>
                    </a:cubicBezTo>
                    <a:cubicBezTo>
                      <a:pt x="189" y="338"/>
                      <a:pt x="183" y="337"/>
                      <a:pt x="175" y="337"/>
                    </a:cubicBezTo>
                    <a:lnTo>
                      <a:pt x="160" y="337"/>
                    </a:lnTo>
                    <a:close/>
                    <a:moveTo>
                      <a:pt x="241" y="286"/>
                    </a:moveTo>
                    <a:cubicBezTo>
                      <a:pt x="259" y="286"/>
                      <a:pt x="259" y="286"/>
                      <a:pt x="259" y="286"/>
                    </a:cubicBezTo>
                    <a:cubicBezTo>
                      <a:pt x="259" y="335"/>
                      <a:pt x="259" y="335"/>
                      <a:pt x="259" y="335"/>
                    </a:cubicBezTo>
                    <a:cubicBezTo>
                      <a:pt x="259" y="343"/>
                      <a:pt x="259" y="348"/>
                      <a:pt x="260" y="351"/>
                    </a:cubicBezTo>
                    <a:cubicBezTo>
                      <a:pt x="261" y="354"/>
                      <a:pt x="262" y="357"/>
                      <a:pt x="265" y="360"/>
                    </a:cubicBezTo>
                    <a:cubicBezTo>
                      <a:pt x="268" y="362"/>
                      <a:pt x="272" y="363"/>
                      <a:pt x="278" y="363"/>
                    </a:cubicBezTo>
                    <a:cubicBezTo>
                      <a:pt x="283" y="363"/>
                      <a:pt x="287" y="362"/>
                      <a:pt x="289" y="360"/>
                    </a:cubicBezTo>
                    <a:cubicBezTo>
                      <a:pt x="292" y="358"/>
                      <a:pt x="294" y="355"/>
                      <a:pt x="294" y="352"/>
                    </a:cubicBezTo>
                    <a:cubicBezTo>
                      <a:pt x="295" y="349"/>
                      <a:pt x="295" y="344"/>
                      <a:pt x="295" y="336"/>
                    </a:cubicBezTo>
                    <a:cubicBezTo>
                      <a:pt x="295" y="286"/>
                      <a:pt x="295" y="286"/>
                      <a:pt x="295" y="286"/>
                    </a:cubicBezTo>
                    <a:cubicBezTo>
                      <a:pt x="313" y="286"/>
                      <a:pt x="313" y="286"/>
                      <a:pt x="313" y="286"/>
                    </a:cubicBezTo>
                    <a:cubicBezTo>
                      <a:pt x="313" y="334"/>
                      <a:pt x="313" y="334"/>
                      <a:pt x="313" y="334"/>
                    </a:cubicBezTo>
                    <a:cubicBezTo>
                      <a:pt x="313" y="345"/>
                      <a:pt x="313" y="353"/>
                      <a:pt x="312" y="357"/>
                    </a:cubicBezTo>
                    <a:cubicBezTo>
                      <a:pt x="311" y="362"/>
                      <a:pt x="309" y="365"/>
                      <a:pt x="306" y="369"/>
                    </a:cubicBezTo>
                    <a:cubicBezTo>
                      <a:pt x="304" y="372"/>
                      <a:pt x="300" y="374"/>
                      <a:pt x="296" y="376"/>
                    </a:cubicBezTo>
                    <a:cubicBezTo>
                      <a:pt x="291" y="378"/>
                      <a:pt x="285" y="379"/>
                      <a:pt x="278" y="379"/>
                    </a:cubicBezTo>
                    <a:cubicBezTo>
                      <a:pt x="269" y="379"/>
                      <a:pt x="263" y="378"/>
                      <a:pt x="258" y="376"/>
                    </a:cubicBezTo>
                    <a:cubicBezTo>
                      <a:pt x="254" y="374"/>
                      <a:pt x="250" y="371"/>
                      <a:pt x="248" y="368"/>
                    </a:cubicBezTo>
                    <a:cubicBezTo>
                      <a:pt x="245" y="365"/>
                      <a:pt x="243" y="361"/>
                      <a:pt x="242" y="358"/>
                    </a:cubicBezTo>
                    <a:cubicBezTo>
                      <a:pt x="241" y="352"/>
                      <a:pt x="241" y="345"/>
                      <a:pt x="241" y="335"/>
                    </a:cubicBezTo>
                    <a:lnTo>
                      <a:pt x="241" y="286"/>
                    </a:lnTo>
                    <a:close/>
                    <a:moveTo>
                      <a:pt x="335" y="347"/>
                    </a:moveTo>
                    <a:cubicBezTo>
                      <a:pt x="353" y="346"/>
                      <a:pt x="353" y="346"/>
                      <a:pt x="353" y="346"/>
                    </a:cubicBezTo>
                    <a:cubicBezTo>
                      <a:pt x="354" y="352"/>
                      <a:pt x="356" y="356"/>
                      <a:pt x="360" y="359"/>
                    </a:cubicBezTo>
                    <a:cubicBezTo>
                      <a:pt x="363" y="362"/>
                      <a:pt x="368" y="363"/>
                      <a:pt x="373" y="363"/>
                    </a:cubicBezTo>
                    <a:cubicBezTo>
                      <a:pt x="379" y="363"/>
                      <a:pt x="384" y="362"/>
                      <a:pt x="387" y="359"/>
                    </a:cubicBezTo>
                    <a:cubicBezTo>
                      <a:pt x="390" y="357"/>
                      <a:pt x="391" y="354"/>
                      <a:pt x="391" y="351"/>
                    </a:cubicBezTo>
                    <a:cubicBezTo>
                      <a:pt x="391" y="348"/>
                      <a:pt x="390" y="347"/>
                      <a:pt x="389" y="345"/>
                    </a:cubicBezTo>
                    <a:cubicBezTo>
                      <a:pt x="388" y="344"/>
                      <a:pt x="386" y="342"/>
                      <a:pt x="383" y="341"/>
                    </a:cubicBezTo>
                    <a:cubicBezTo>
                      <a:pt x="380" y="340"/>
                      <a:pt x="376" y="339"/>
                      <a:pt x="368" y="337"/>
                    </a:cubicBezTo>
                    <a:cubicBezTo>
                      <a:pt x="358" y="335"/>
                      <a:pt x="351" y="332"/>
                      <a:pt x="347" y="328"/>
                    </a:cubicBezTo>
                    <a:cubicBezTo>
                      <a:pt x="341" y="323"/>
                      <a:pt x="339" y="317"/>
                      <a:pt x="339" y="310"/>
                    </a:cubicBezTo>
                    <a:cubicBezTo>
                      <a:pt x="339" y="305"/>
                      <a:pt x="340" y="301"/>
                      <a:pt x="343" y="297"/>
                    </a:cubicBezTo>
                    <a:cubicBezTo>
                      <a:pt x="345" y="293"/>
                      <a:pt x="349" y="290"/>
                      <a:pt x="354" y="287"/>
                    </a:cubicBezTo>
                    <a:cubicBezTo>
                      <a:pt x="359" y="285"/>
                      <a:pt x="365" y="284"/>
                      <a:pt x="372" y="284"/>
                    </a:cubicBezTo>
                    <a:cubicBezTo>
                      <a:pt x="383" y="284"/>
                      <a:pt x="392" y="287"/>
                      <a:pt x="398" y="292"/>
                    </a:cubicBezTo>
                    <a:cubicBezTo>
                      <a:pt x="404" y="297"/>
                      <a:pt x="407" y="304"/>
                      <a:pt x="407" y="312"/>
                    </a:cubicBezTo>
                    <a:cubicBezTo>
                      <a:pt x="389" y="313"/>
                      <a:pt x="389" y="313"/>
                      <a:pt x="389" y="313"/>
                    </a:cubicBezTo>
                    <a:cubicBezTo>
                      <a:pt x="388" y="308"/>
                      <a:pt x="386" y="305"/>
                      <a:pt x="383" y="303"/>
                    </a:cubicBezTo>
                    <a:cubicBezTo>
                      <a:pt x="381" y="301"/>
                      <a:pt x="377" y="299"/>
                      <a:pt x="372" y="299"/>
                    </a:cubicBezTo>
                    <a:cubicBezTo>
                      <a:pt x="366" y="299"/>
                      <a:pt x="362" y="301"/>
                      <a:pt x="359" y="303"/>
                    </a:cubicBezTo>
                    <a:cubicBezTo>
                      <a:pt x="357" y="304"/>
                      <a:pt x="356" y="306"/>
                      <a:pt x="356" y="308"/>
                    </a:cubicBezTo>
                    <a:cubicBezTo>
                      <a:pt x="356" y="311"/>
                      <a:pt x="357" y="312"/>
                      <a:pt x="359" y="314"/>
                    </a:cubicBezTo>
                    <a:cubicBezTo>
                      <a:pt x="361" y="316"/>
                      <a:pt x="367" y="318"/>
                      <a:pt x="376" y="320"/>
                    </a:cubicBezTo>
                    <a:cubicBezTo>
                      <a:pt x="385" y="322"/>
                      <a:pt x="392" y="324"/>
                      <a:pt x="396" y="327"/>
                    </a:cubicBezTo>
                    <a:cubicBezTo>
                      <a:pt x="400" y="329"/>
                      <a:pt x="404" y="332"/>
                      <a:pt x="406" y="336"/>
                    </a:cubicBezTo>
                    <a:cubicBezTo>
                      <a:pt x="408" y="340"/>
                      <a:pt x="410" y="345"/>
                      <a:pt x="410" y="351"/>
                    </a:cubicBezTo>
                    <a:cubicBezTo>
                      <a:pt x="410" y="356"/>
                      <a:pt x="408" y="361"/>
                      <a:pt x="405" y="365"/>
                    </a:cubicBezTo>
                    <a:cubicBezTo>
                      <a:pt x="402" y="370"/>
                      <a:pt x="398" y="373"/>
                      <a:pt x="393" y="375"/>
                    </a:cubicBezTo>
                    <a:cubicBezTo>
                      <a:pt x="388" y="378"/>
                      <a:pt x="381" y="379"/>
                      <a:pt x="373" y="379"/>
                    </a:cubicBezTo>
                    <a:cubicBezTo>
                      <a:pt x="361" y="379"/>
                      <a:pt x="353" y="376"/>
                      <a:pt x="346" y="371"/>
                    </a:cubicBezTo>
                    <a:cubicBezTo>
                      <a:pt x="340" y="365"/>
                      <a:pt x="336" y="358"/>
                      <a:pt x="335" y="347"/>
                    </a:cubicBezTo>
                    <a:close/>
                    <a:moveTo>
                      <a:pt x="432" y="377"/>
                    </a:moveTo>
                    <a:cubicBezTo>
                      <a:pt x="432" y="286"/>
                      <a:pt x="432" y="286"/>
                      <a:pt x="432" y="286"/>
                    </a:cubicBezTo>
                    <a:cubicBezTo>
                      <a:pt x="450" y="286"/>
                      <a:pt x="450" y="286"/>
                      <a:pt x="450" y="286"/>
                    </a:cubicBezTo>
                    <a:cubicBezTo>
                      <a:pt x="450" y="377"/>
                      <a:pt x="450" y="377"/>
                      <a:pt x="450" y="377"/>
                    </a:cubicBezTo>
                    <a:lnTo>
                      <a:pt x="432" y="377"/>
                    </a:lnTo>
                    <a:close/>
                    <a:moveTo>
                      <a:pt x="475" y="377"/>
                    </a:moveTo>
                    <a:cubicBezTo>
                      <a:pt x="475" y="286"/>
                      <a:pt x="475" y="286"/>
                      <a:pt x="475" y="286"/>
                    </a:cubicBezTo>
                    <a:cubicBezTo>
                      <a:pt x="493" y="286"/>
                      <a:pt x="493" y="286"/>
                      <a:pt x="493" y="286"/>
                    </a:cubicBezTo>
                    <a:cubicBezTo>
                      <a:pt x="530" y="347"/>
                      <a:pt x="530" y="347"/>
                      <a:pt x="530" y="347"/>
                    </a:cubicBezTo>
                    <a:cubicBezTo>
                      <a:pt x="530" y="286"/>
                      <a:pt x="530" y="286"/>
                      <a:pt x="530" y="286"/>
                    </a:cubicBezTo>
                    <a:cubicBezTo>
                      <a:pt x="547" y="286"/>
                      <a:pt x="547" y="286"/>
                      <a:pt x="547" y="286"/>
                    </a:cubicBezTo>
                    <a:cubicBezTo>
                      <a:pt x="547" y="377"/>
                      <a:pt x="547" y="377"/>
                      <a:pt x="547" y="377"/>
                    </a:cubicBezTo>
                    <a:cubicBezTo>
                      <a:pt x="529" y="377"/>
                      <a:pt x="529" y="377"/>
                      <a:pt x="529" y="377"/>
                    </a:cubicBezTo>
                    <a:cubicBezTo>
                      <a:pt x="492" y="318"/>
                      <a:pt x="492" y="318"/>
                      <a:pt x="492" y="318"/>
                    </a:cubicBezTo>
                    <a:cubicBezTo>
                      <a:pt x="492" y="377"/>
                      <a:pt x="492" y="377"/>
                      <a:pt x="492" y="377"/>
                    </a:cubicBezTo>
                    <a:lnTo>
                      <a:pt x="475" y="377"/>
                    </a:lnTo>
                    <a:close/>
                    <a:moveTo>
                      <a:pt x="574" y="377"/>
                    </a:moveTo>
                    <a:cubicBezTo>
                      <a:pt x="574" y="286"/>
                      <a:pt x="574" y="286"/>
                      <a:pt x="574" y="286"/>
                    </a:cubicBezTo>
                    <a:cubicBezTo>
                      <a:pt x="642" y="286"/>
                      <a:pt x="642" y="286"/>
                      <a:pt x="642" y="286"/>
                    </a:cubicBezTo>
                    <a:cubicBezTo>
                      <a:pt x="642" y="301"/>
                      <a:pt x="642" y="301"/>
                      <a:pt x="642" y="301"/>
                    </a:cubicBezTo>
                    <a:cubicBezTo>
                      <a:pt x="592" y="301"/>
                      <a:pt x="592" y="301"/>
                      <a:pt x="592" y="301"/>
                    </a:cubicBezTo>
                    <a:cubicBezTo>
                      <a:pt x="592" y="321"/>
                      <a:pt x="592" y="321"/>
                      <a:pt x="592" y="321"/>
                    </a:cubicBezTo>
                    <a:cubicBezTo>
                      <a:pt x="638" y="321"/>
                      <a:pt x="638" y="321"/>
                      <a:pt x="638" y="321"/>
                    </a:cubicBezTo>
                    <a:cubicBezTo>
                      <a:pt x="638" y="337"/>
                      <a:pt x="638" y="337"/>
                      <a:pt x="638" y="337"/>
                    </a:cubicBezTo>
                    <a:cubicBezTo>
                      <a:pt x="592" y="337"/>
                      <a:pt x="592" y="337"/>
                      <a:pt x="592" y="337"/>
                    </a:cubicBezTo>
                    <a:cubicBezTo>
                      <a:pt x="592" y="362"/>
                      <a:pt x="592" y="362"/>
                      <a:pt x="592" y="362"/>
                    </a:cubicBezTo>
                    <a:cubicBezTo>
                      <a:pt x="643" y="362"/>
                      <a:pt x="643" y="362"/>
                      <a:pt x="643" y="362"/>
                    </a:cubicBezTo>
                    <a:cubicBezTo>
                      <a:pt x="643" y="377"/>
                      <a:pt x="643" y="377"/>
                      <a:pt x="643" y="377"/>
                    </a:cubicBezTo>
                    <a:lnTo>
                      <a:pt x="574" y="377"/>
                    </a:lnTo>
                    <a:close/>
                    <a:moveTo>
                      <a:pt x="661" y="347"/>
                    </a:moveTo>
                    <a:cubicBezTo>
                      <a:pt x="679" y="346"/>
                      <a:pt x="679" y="346"/>
                      <a:pt x="679" y="346"/>
                    </a:cubicBezTo>
                    <a:cubicBezTo>
                      <a:pt x="680" y="352"/>
                      <a:pt x="683" y="356"/>
                      <a:pt x="686" y="359"/>
                    </a:cubicBezTo>
                    <a:cubicBezTo>
                      <a:pt x="689" y="362"/>
                      <a:pt x="694" y="363"/>
                      <a:pt x="699" y="363"/>
                    </a:cubicBezTo>
                    <a:cubicBezTo>
                      <a:pt x="705" y="363"/>
                      <a:pt x="710" y="362"/>
                      <a:pt x="713" y="359"/>
                    </a:cubicBezTo>
                    <a:cubicBezTo>
                      <a:pt x="716" y="357"/>
                      <a:pt x="717" y="354"/>
                      <a:pt x="717" y="351"/>
                    </a:cubicBezTo>
                    <a:cubicBezTo>
                      <a:pt x="717" y="348"/>
                      <a:pt x="717" y="347"/>
                      <a:pt x="715" y="345"/>
                    </a:cubicBezTo>
                    <a:cubicBezTo>
                      <a:pt x="714" y="344"/>
                      <a:pt x="712" y="342"/>
                      <a:pt x="709" y="341"/>
                    </a:cubicBezTo>
                    <a:cubicBezTo>
                      <a:pt x="707" y="340"/>
                      <a:pt x="702" y="339"/>
                      <a:pt x="694" y="337"/>
                    </a:cubicBezTo>
                    <a:cubicBezTo>
                      <a:pt x="684" y="335"/>
                      <a:pt x="677" y="332"/>
                      <a:pt x="673" y="328"/>
                    </a:cubicBezTo>
                    <a:cubicBezTo>
                      <a:pt x="668" y="323"/>
                      <a:pt x="665" y="317"/>
                      <a:pt x="665" y="310"/>
                    </a:cubicBezTo>
                    <a:cubicBezTo>
                      <a:pt x="665" y="305"/>
                      <a:pt x="666" y="301"/>
                      <a:pt x="669" y="297"/>
                    </a:cubicBezTo>
                    <a:cubicBezTo>
                      <a:pt x="671" y="293"/>
                      <a:pt x="675" y="290"/>
                      <a:pt x="680" y="287"/>
                    </a:cubicBezTo>
                    <a:cubicBezTo>
                      <a:pt x="685" y="285"/>
                      <a:pt x="691" y="284"/>
                      <a:pt x="698" y="284"/>
                    </a:cubicBezTo>
                    <a:cubicBezTo>
                      <a:pt x="710" y="284"/>
                      <a:pt x="718" y="287"/>
                      <a:pt x="724" y="292"/>
                    </a:cubicBezTo>
                    <a:cubicBezTo>
                      <a:pt x="730" y="297"/>
                      <a:pt x="733" y="304"/>
                      <a:pt x="733" y="312"/>
                    </a:cubicBezTo>
                    <a:cubicBezTo>
                      <a:pt x="715" y="313"/>
                      <a:pt x="715" y="313"/>
                      <a:pt x="715" y="313"/>
                    </a:cubicBezTo>
                    <a:cubicBezTo>
                      <a:pt x="714" y="308"/>
                      <a:pt x="712" y="305"/>
                      <a:pt x="710" y="303"/>
                    </a:cubicBezTo>
                    <a:cubicBezTo>
                      <a:pt x="707" y="301"/>
                      <a:pt x="703" y="299"/>
                      <a:pt x="698" y="299"/>
                    </a:cubicBezTo>
                    <a:cubicBezTo>
                      <a:pt x="693" y="299"/>
                      <a:pt x="688" y="301"/>
                      <a:pt x="685" y="303"/>
                    </a:cubicBezTo>
                    <a:cubicBezTo>
                      <a:pt x="683" y="304"/>
                      <a:pt x="682" y="306"/>
                      <a:pt x="682" y="308"/>
                    </a:cubicBezTo>
                    <a:cubicBezTo>
                      <a:pt x="682" y="311"/>
                      <a:pt x="683" y="312"/>
                      <a:pt x="685" y="314"/>
                    </a:cubicBezTo>
                    <a:cubicBezTo>
                      <a:pt x="687" y="316"/>
                      <a:pt x="693" y="318"/>
                      <a:pt x="702" y="320"/>
                    </a:cubicBezTo>
                    <a:cubicBezTo>
                      <a:pt x="711" y="322"/>
                      <a:pt x="718" y="324"/>
                      <a:pt x="722" y="327"/>
                    </a:cubicBezTo>
                    <a:cubicBezTo>
                      <a:pt x="726" y="329"/>
                      <a:pt x="730" y="332"/>
                      <a:pt x="732" y="336"/>
                    </a:cubicBezTo>
                    <a:cubicBezTo>
                      <a:pt x="734" y="340"/>
                      <a:pt x="736" y="345"/>
                      <a:pt x="736" y="351"/>
                    </a:cubicBezTo>
                    <a:cubicBezTo>
                      <a:pt x="736" y="356"/>
                      <a:pt x="734" y="361"/>
                      <a:pt x="731" y="365"/>
                    </a:cubicBezTo>
                    <a:cubicBezTo>
                      <a:pt x="728" y="370"/>
                      <a:pt x="724" y="373"/>
                      <a:pt x="719" y="375"/>
                    </a:cubicBezTo>
                    <a:cubicBezTo>
                      <a:pt x="714" y="378"/>
                      <a:pt x="707" y="379"/>
                      <a:pt x="699" y="379"/>
                    </a:cubicBezTo>
                    <a:cubicBezTo>
                      <a:pt x="688" y="379"/>
                      <a:pt x="679" y="376"/>
                      <a:pt x="672" y="371"/>
                    </a:cubicBezTo>
                    <a:cubicBezTo>
                      <a:pt x="666" y="365"/>
                      <a:pt x="663" y="358"/>
                      <a:pt x="661" y="347"/>
                    </a:cubicBezTo>
                    <a:close/>
                    <a:moveTo>
                      <a:pt x="754" y="347"/>
                    </a:moveTo>
                    <a:cubicBezTo>
                      <a:pt x="772" y="346"/>
                      <a:pt x="772" y="346"/>
                      <a:pt x="772" y="346"/>
                    </a:cubicBezTo>
                    <a:cubicBezTo>
                      <a:pt x="773" y="352"/>
                      <a:pt x="775" y="356"/>
                      <a:pt x="778" y="359"/>
                    </a:cubicBezTo>
                    <a:cubicBezTo>
                      <a:pt x="781" y="362"/>
                      <a:pt x="786" y="363"/>
                      <a:pt x="791" y="363"/>
                    </a:cubicBezTo>
                    <a:cubicBezTo>
                      <a:pt x="797" y="363"/>
                      <a:pt x="802" y="362"/>
                      <a:pt x="805" y="359"/>
                    </a:cubicBezTo>
                    <a:cubicBezTo>
                      <a:pt x="808" y="357"/>
                      <a:pt x="809" y="354"/>
                      <a:pt x="809" y="351"/>
                    </a:cubicBezTo>
                    <a:cubicBezTo>
                      <a:pt x="809" y="348"/>
                      <a:pt x="809" y="347"/>
                      <a:pt x="808" y="345"/>
                    </a:cubicBezTo>
                    <a:cubicBezTo>
                      <a:pt x="806" y="344"/>
                      <a:pt x="804" y="342"/>
                      <a:pt x="801" y="341"/>
                    </a:cubicBezTo>
                    <a:cubicBezTo>
                      <a:pt x="799" y="340"/>
                      <a:pt x="794" y="339"/>
                      <a:pt x="786" y="337"/>
                    </a:cubicBezTo>
                    <a:cubicBezTo>
                      <a:pt x="776" y="335"/>
                      <a:pt x="769" y="332"/>
                      <a:pt x="765" y="328"/>
                    </a:cubicBezTo>
                    <a:cubicBezTo>
                      <a:pt x="760" y="323"/>
                      <a:pt x="757" y="317"/>
                      <a:pt x="757" y="310"/>
                    </a:cubicBezTo>
                    <a:cubicBezTo>
                      <a:pt x="757" y="305"/>
                      <a:pt x="758" y="301"/>
                      <a:pt x="761" y="297"/>
                    </a:cubicBezTo>
                    <a:cubicBezTo>
                      <a:pt x="763" y="293"/>
                      <a:pt x="767" y="290"/>
                      <a:pt x="772" y="287"/>
                    </a:cubicBezTo>
                    <a:cubicBezTo>
                      <a:pt x="777" y="285"/>
                      <a:pt x="783" y="284"/>
                      <a:pt x="790" y="284"/>
                    </a:cubicBezTo>
                    <a:cubicBezTo>
                      <a:pt x="802" y="284"/>
                      <a:pt x="810" y="287"/>
                      <a:pt x="816" y="292"/>
                    </a:cubicBezTo>
                    <a:cubicBezTo>
                      <a:pt x="822" y="297"/>
                      <a:pt x="825" y="304"/>
                      <a:pt x="825" y="312"/>
                    </a:cubicBezTo>
                    <a:cubicBezTo>
                      <a:pt x="807" y="313"/>
                      <a:pt x="807" y="313"/>
                      <a:pt x="807" y="313"/>
                    </a:cubicBezTo>
                    <a:cubicBezTo>
                      <a:pt x="806" y="308"/>
                      <a:pt x="804" y="305"/>
                      <a:pt x="802" y="303"/>
                    </a:cubicBezTo>
                    <a:cubicBezTo>
                      <a:pt x="799" y="301"/>
                      <a:pt x="795" y="299"/>
                      <a:pt x="790" y="299"/>
                    </a:cubicBezTo>
                    <a:cubicBezTo>
                      <a:pt x="785" y="299"/>
                      <a:pt x="780" y="301"/>
                      <a:pt x="777" y="303"/>
                    </a:cubicBezTo>
                    <a:cubicBezTo>
                      <a:pt x="776" y="304"/>
                      <a:pt x="775" y="306"/>
                      <a:pt x="775" y="308"/>
                    </a:cubicBezTo>
                    <a:cubicBezTo>
                      <a:pt x="775" y="311"/>
                      <a:pt x="775" y="312"/>
                      <a:pt x="777" y="314"/>
                    </a:cubicBezTo>
                    <a:cubicBezTo>
                      <a:pt x="780" y="316"/>
                      <a:pt x="785" y="318"/>
                      <a:pt x="794" y="320"/>
                    </a:cubicBezTo>
                    <a:cubicBezTo>
                      <a:pt x="803" y="322"/>
                      <a:pt x="810" y="324"/>
                      <a:pt x="814" y="327"/>
                    </a:cubicBezTo>
                    <a:cubicBezTo>
                      <a:pt x="818" y="329"/>
                      <a:pt x="822" y="332"/>
                      <a:pt x="824" y="336"/>
                    </a:cubicBezTo>
                    <a:cubicBezTo>
                      <a:pt x="827" y="340"/>
                      <a:pt x="828" y="345"/>
                      <a:pt x="828" y="351"/>
                    </a:cubicBezTo>
                    <a:cubicBezTo>
                      <a:pt x="828" y="356"/>
                      <a:pt x="826" y="361"/>
                      <a:pt x="824" y="365"/>
                    </a:cubicBezTo>
                    <a:cubicBezTo>
                      <a:pt x="821" y="370"/>
                      <a:pt x="817" y="373"/>
                      <a:pt x="811" y="375"/>
                    </a:cubicBezTo>
                    <a:cubicBezTo>
                      <a:pt x="806" y="378"/>
                      <a:pt x="799" y="379"/>
                      <a:pt x="791" y="379"/>
                    </a:cubicBezTo>
                    <a:cubicBezTo>
                      <a:pt x="780" y="379"/>
                      <a:pt x="771" y="376"/>
                      <a:pt x="765" y="371"/>
                    </a:cubicBezTo>
                    <a:cubicBezTo>
                      <a:pt x="758" y="365"/>
                      <a:pt x="755" y="358"/>
                      <a:pt x="754" y="347"/>
                    </a:cubicBezTo>
                    <a:close/>
                    <a:moveTo>
                      <a:pt x="888" y="347"/>
                    </a:moveTo>
                    <a:cubicBezTo>
                      <a:pt x="906" y="346"/>
                      <a:pt x="906" y="346"/>
                      <a:pt x="906" y="346"/>
                    </a:cubicBezTo>
                    <a:cubicBezTo>
                      <a:pt x="907" y="352"/>
                      <a:pt x="910" y="356"/>
                      <a:pt x="913" y="359"/>
                    </a:cubicBezTo>
                    <a:cubicBezTo>
                      <a:pt x="916" y="362"/>
                      <a:pt x="921" y="363"/>
                      <a:pt x="926" y="363"/>
                    </a:cubicBezTo>
                    <a:cubicBezTo>
                      <a:pt x="932" y="363"/>
                      <a:pt x="937" y="362"/>
                      <a:pt x="940" y="359"/>
                    </a:cubicBezTo>
                    <a:cubicBezTo>
                      <a:pt x="943" y="357"/>
                      <a:pt x="944" y="354"/>
                      <a:pt x="944" y="351"/>
                    </a:cubicBezTo>
                    <a:cubicBezTo>
                      <a:pt x="944" y="348"/>
                      <a:pt x="944" y="347"/>
                      <a:pt x="942" y="345"/>
                    </a:cubicBezTo>
                    <a:cubicBezTo>
                      <a:pt x="941" y="344"/>
                      <a:pt x="939" y="342"/>
                      <a:pt x="936" y="341"/>
                    </a:cubicBezTo>
                    <a:cubicBezTo>
                      <a:pt x="933" y="340"/>
                      <a:pt x="929" y="339"/>
                      <a:pt x="921" y="337"/>
                    </a:cubicBezTo>
                    <a:cubicBezTo>
                      <a:pt x="911" y="335"/>
                      <a:pt x="904" y="332"/>
                      <a:pt x="900" y="328"/>
                    </a:cubicBezTo>
                    <a:cubicBezTo>
                      <a:pt x="894" y="323"/>
                      <a:pt x="892" y="317"/>
                      <a:pt x="892" y="310"/>
                    </a:cubicBezTo>
                    <a:cubicBezTo>
                      <a:pt x="892" y="305"/>
                      <a:pt x="893" y="301"/>
                      <a:pt x="896" y="297"/>
                    </a:cubicBezTo>
                    <a:cubicBezTo>
                      <a:pt x="898" y="293"/>
                      <a:pt x="902" y="290"/>
                      <a:pt x="907" y="287"/>
                    </a:cubicBezTo>
                    <a:cubicBezTo>
                      <a:pt x="912" y="285"/>
                      <a:pt x="918" y="284"/>
                      <a:pt x="925" y="284"/>
                    </a:cubicBezTo>
                    <a:cubicBezTo>
                      <a:pt x="936" y="284"/>
                      <a:pt x="945" y="287"/>
                      <a:pt x="951" y="292"/>
                    </a:cubicBezTo>
                    <a:cubicBezTo>
                      <a:pt x="957" y="297"/>
                      <a:pt x="960" y="304"/>
                      <a:pt x="960" y="312"/>
                    </a:cubicBezTo>
                    <a:cubicBezTo>
                      <a:pt x="942" y="313"/>
                      <a:pt x="942" y="313"/>
                      <a:pt x="942" y="313"/>
                    </a:cubicBezTo>
                    <a:cubicBezTo>
                      <a:pt x="941" y="308"/>
                      <a:pt x="939" y="305"/>
                      <a:pt x="936" y="303"/>
                    </a:cubicBezTo>
                    <a:cubicBezTo>
                      <a:pt x="934" y="301"/>
                      <a:pt x="930" y="299"/>
                      <a:pt x="925" y="299"/>
                    </a:cubicBezTo>
                    <a:cubicBezTo>
                      <a:pt x="919" y="299"/>
                      <a:pt x="915" y="301"/>
                      <a:pt x="912" y="303"/>
                    </a:cubicBezTo>
                    <a:cubicBezTo>
                      <a:pt x="910" y="304"/>
                      <a:pt x="909" y="306"/>
                      <a:pt x="909" y="308"/>
                    </a:cubicBezTo>
                    <a:cubicBezTo>
                      <a:pt x="909" y="311"/>
                      <a:pt x="910" y="312"/>
                      <a:pt x="912" y="314"/>
                    </a:cubicBezTo>
                    <a:cubicBezTo>
                      <a:pt x="914" y="316"/>
                      <a:pt x="920" y="318"/>
                      <a:pt x="929" y="320"/>
                    </a:cubicBezTo>
                    <a:cubicBezTo>
                      <a:pt x="938" y="322"/>
                      <a:pt x="945" y="324"/>
                      <a:pt x="949" y="327"/>
                    </a:cubicBezTo>
                    <a:cubicBezTo>
                      <a:pt x="953" y="329"/>
                      <a:pt x="957" y="332"/>
                      <a:pt x="959" y="336"/>
                    </a:cubicBezTo>
                    <a:cubicBezTo>
                      <a:pt x="961" y="340"/>
                      <a:pt x="963" y="345"/>
                      <a:pt x="963" y="351"/>
                    </a:cubicBezTo>
                    <a:cubicBezTo>
                      <a:pt x="963" y="356"/>
                      <a:pt x="961" y="361"/>
                      <a:pt x="958" y="365"/>
                    </a:cubicBezTo>
                    <a:cubicBezTo>
                      <a:pt x="955" y="370"/>
                      <a:pt x="951" y="373"/>
                      <a:pt x="946" y="375"/>
                    </a:cubicBezTo>
                    <a:cubicBezTo>
                      <a:pt x="941" y="378"/>
                      <a:pt x="934" y="379"/>
                      <a:pt x="926" y="379"/>
                    </a:cubicBezTo>
                    <a:cubicBezTo>
                      <a:pt x="914" y="379"/>
                      <a:pt x="906" y="376"/>
                      <a:pt x="899" y="371"/>
                    </a:cubicBezTo>
                    <a:cubicBezTo>
                      <a:pt x="893" y="365"/>
                      <a:pt x="889" y="358"/>
                      <a:pt x="888" y="347"/>
                    </a:cubicBezTo>
                    <a:close/>
                    <a:moveTo>
                      <a:pt x="985" y="286"/>
                    </a:moveTo>
                    <a:cubicBezTo>
                      <a:pt x="1003" y="286"/>
                      <a:pt x="1003" y="286"/>
                      <a:pt x="1003" y="286"/>
                    </a:cubicBezTo>
                    <a:cubicBezTo>
                      <a:pt x="1003" y="335"/>
                      <a:pt x="1003" y="335"/>
                      <a:pt x="1003" y="335"/>
                    </a:cubicBezTo>
                    <a:cubicBezTo>
                      <a:pt x="1003" y="343"/>
                      <a:pt x="1004" y="348"/>
                      <a:pt x="1004" y="351"/>
                    </a:cubicBezTo>
                    <a:cubicBezTo>
                      <a:pt x="1005" y="354"/>
                      <a:pt x="1007" y="357"/>
                      <a:pt x="1010" y="360"/>
                    </a:cubicBezTo>
                    <a:cubicBezTo>
                      <a:pt x="1013" y="362"/>
                      <a:pt x="1017" y="363"/>
                      <a:pt x="1022" y="363"/>
                    </a:cubicBezTo>
                    <a:cubicBezTo>
                      <a:pt x="1027" y="363"/>
                      <a:pt x="1031" y="362"/>
                      <a:pt x="1034" y="360"/>
                    </a:cubicBezTo>
                    <a:cubicBezTo>
                      <a:pt x="1037" y="358"/>
                      <a:pt x="1038" y="355"/>
                      <a:pt x="1039" y="352"/>
                    </a:cubicBezTo>
                    <a:cubicBezTo>
                      <a:pt x="1039" y="349"/>
                      <a:pt x="1039" y="344"/>
                      <a:pt x="1039" y="336"/>
                    </a:cubicBezTo>
                    <a:cubicBezTo>
                      <a:pt x="1039" y="286"/>
                      <a:pt x="1039" y="286"/>
                      <a:pt x="1039" y="286"/>
                    </a:cubicBezTo>
                    <a:cubicBezTo>
                      <a:pt x="1058" y="286"/>
                      <a:pt x="1058" y="286"/>
                      <a:pt x="1058" y="286"/>
                    </a:cubicBezTo>
                    <a:cubicBezTo>
                      <a:pt x="1058" y="334"/>
                      <a:pt x="1058" y="334"/>
                      <a:pt x="1058" y="334"/>
                    </a:cubicBezTo>
                    <a:cubicBezTo>
                      <a:pt x="1058" y="345"/>
                      <a:pt x="1057" y="353"/>
                      <a:pt x="1056" y="357"/>
                    </a:cubicBezTo>
                    <a:cubicBezTo>
                      <a:pt x="1055" y="362"/>
                      <a:pt x="1054" y="365"/>
                      <a:pt x="1051" y="369"/>
                    </a:cubicBezTo>
                    <a:cubicBezTo>
                      <a:pt x="1048" y="372"/>
                      <a:pt x="1045" y="374"/>
                      <a:pt x="1040" y="376"/>
                    </a:cubicBezTo>
                    <a:cubicBezTo>
                      <a:pt x="1036" y="378"/>
                      <a:pt x="1030" y="379"/>
                      <a:pt x="1023" y="379"/>
                    </a:cubicBezTo>
                    <a:cubicBezTo>
                      <a:pt x="1014" y="379"/>
                      <a:pt x="1007" y="378"/>
                      <a:pt x="1003" y="376"/>
                    </a:cubicBezTo>
                    <a:cubicBezTo>
                      <a:pt x="998" y="374"/>
                      <a:pt x="995" y="371"/>
                      <a:pt x="992" y="368"/>
                    </a:cubicBezTo>
                    <a:cubicBezTo>
                      <a:pt x="989" y="365"/>
                      <a:pt x="988" y="361"/>
                      <a:pt x="987" y="358"/>
                    </a:cubicBezTo>
                    <a:cubicBezTo>
                      <a:pt x="986" y="352"/>
                      <a:pt x="985" y="345"/>
                      <a:pt x="985" y="335"/>
                    </a:cubicBezTo>
                    <a:lnTo>
                      <a:pt x="985" y="286"/>
                    </a:lnTo>
                    <a:close/>
                    <a:moveTo>
                      <a:pt x="1084" y="377"/>
                    </a:moveTo>
                    <a:cubicBezTo>
                      <a:pt x="1084" y="286"/>
                      <a:pt x="1084" y="286"/>
                      <a:pt x="1084" y="286"/>
                    </a:cubicBezTo>
                    <a:cubicBezTo>
                      <a:pt x="1102" y="286"/>
                      <a:pt x="1102" y="286"/>
                      <a:pt x="1102" y="286"/>
                    </a:cubicBezTo>
                    <a:cubicBezTo>
                      <a:pt x="1102" y="377"/>
                      <a:pt x="1102" y="377"/>
                      <a:pt x="1102" y="377"/>
                    </a:cubicBezTo>
                    <a:lnTo>
                      <a:pt x="1084" y="377"/>
                    </a:lnTo>
                    <a:close/>
                    <a:moveTo>
                      <a:pt x="1147" y="377"/>
                    </a:moveTo>
                    <a:cubicBezTo>
                      <a:pt x="1147" y="301"/>
                      <a:pt x="1147" y="301"/>
                      <a:pt x="1147" y="301"/>
                    </a:cubicBezTo>
                    <a:cubicBezTo>
                      <a:pt x="1120" y="301"/>
                      <a:pt x="1120" y="301"/>
                      <a:pt x="1120" y="301"/>
                    </a:cubicBezTo>
                    <a:cubicBezTo>
                      <a:pt x="1120" y="286"/>
                      <a:pt x="1120" y="286"/>
                      <a:pt x="1120" y="286"/>
                    </a:cubicBezTo>
                    <a:cubicBezTo>
                      <a:pt x="1193" y="286"/>
                      <a:pt x="1193" y="286"/>
                      <a:pt x="1193" y="286"/>
                    </a:cubicBezTo>
                    <a:cubicBezTo>
                      <a:pt x="1193" y="301"/>
                      <a:pt x="1193" y="301"/>
                      <a:pt x="1193" y="301"/>
                    </a:cubicBezTo>
                    <a:cubicBezTo>
                      <a:pt x="1166" y="301"/>
                      <a:pt x="1166" y="301"/>
                      <a:pt x="1166" y="301"/>
                    </a:cubicBezTo>
                    <a:cubicBezTo>
                      <a:pt x="1166" y="377"/>
                      <a:pt x="1166" y="377"/>
                      <a:pt x="1166" y="377"/>
                    </a:cubicBezTo>
                    <a:lnTo>
                      <a:pt x="1147" y="377"/>
                    </a:lnTo>
                    <a:close/>
                    <a:moveTo>
                      <a:pt x="1212" y="377"/>
                    </a:moveTo>
                    <a:cubicBezTo>
                      <a:pt x="1212" y="286"/>
                      <a:pt x="1212" y="286"/>
                      <a:pt x="1212" y="286"/>
                    </a:cubicBezTo>
                    <a:cubicBezTo>
                      <a:pt x="1280" y="286"/>
                      <a:pt x="1280" y="286"/>
                      <a:pt x="1280" y="286"/>
                    </a:cubicBezTo>
                    <a:cubicBezTo>
                      <a:pt x="1280" y="301"/>
                      <a:pt x="1280" y="301"/>
                      <a:pt x="1280" y="301"/>
                    </a:cubicBezTo>
                    <a:cubicBezTo>
                      <a:pt x="1230" y="301"/>
                      <a:pt x="1230" y="301"/>
                      <a:pt x="1230" y="301"/>
                    </a:cubicBezTo>
                    <a:cubicBezTo>
                      <a:pt x="1230" y="321"/>
                      <a:pt x="1230" y="321"/>
                      <a:pt x="1230" y="321"/>
                    </a:cubicBezTo>
                    <a:cubicBezTo>
                      <a:pt x="1276" y="321"/>
                      <a:pt x="1276" y="321"/>
                      <a:pt x="1276" y="321"/>
                    </a:cubicBezTo>
                    <a:cubicBezTo>
                      <a:pt x="1276" y="337"/>
                      <a:pt x="1276" y="337"/>
                      <a:pt x="1276" y="337"/>
                    </a:cubicBezTo>
                    <a:cubicBezTo>
                      <a:pt x="1230" y="337"/>
                      <a:pt x="1230" y="337"/>
                      <a:pt x="1230" y="337"/>
                    </a:cubicBezTo>
                    <a:cubicBezTo>
                      <a:pt x="1230" y="362"/>
                      <a:pt x="1230" y="362"/>
                      <a:pt x="1230" y="362"/>
                    </a:cubicBezTo>
                    <a:cubicBezTo>
                      <a:pt x="1281" y="362"/>
                      <a:pt x="1281" y="362"/>
                      <a:pt x="1281" y="362"/>
                    </a:cubicBezTo>
                    <a:cubicBezTo>
                      <a:pt x="1281" y="377"/>
                      <a:pt x="1281" y="377"/>
                      <a:pt x="1281" y="377"/>
                    </a:cubicBezTo>
                    <a:lnTo>
                      <a:pt x="1212" y="377"/>
                    </a:lnTo>
                    <a:close/>
                    <a:moveTo>
                      <a:pt x="1280" y="206"/>
                    </a:moveTo>
                    <a:cubicBezTo>
                      <a:pt x="0" y="206"/>
                      <a:pt x="0" y="206"/>
                      <a:pt x="0" y="206"/>
                    </a:cubicBezTo>
                    <a:cubicBezTo>
                      <a:pt x="0" y="218"/>
                      <a:pt x="0" y="218"/>
                      <a:pt x="0" y="218"/>
                    </a:cubicBezTo>
                    <a:cubicBezTo>
                      <a:pt x="1280" y="218"/>
                      <a:pt x="1280" y="218"/>
                      <a:pt x="1280" y="218"/>
                    </a:cubicBezTo>
                    <a:lnTo>
                      <a:pt x="1280" y="206"/>
                    </a:lnTo>
                    <a:close/>
                  </a:path>
                </a:pathLst>
              </a:custGeom>
              <a:solidFill>
                <a:schemeClr val="accent2"/>
              </a:solidFill>
              <a:ln>
                <a:noFill/>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94" name="Group 193"/>
            <p:cNvGrpSpPr/>
            <p:nvPr/>
          </p:nvGrpSpPr>
          <p:grpSpPr>
            <a:xfrm>
              <a:off x="1669271" y="3064089"/>
              <a:ext cx="745425" cy="745425"/>
              <a:chOff x="1486650" y="3524013"/>
              <a:chExt cx="745531" cy="745531"/>
            </a:xfrm>
          </p:grpSpPr>
          <p:sp>
            <p:nvSpPr>
              <p:cNvPr id="195" name="Oval 194"/>
              <p:cNvSpPr/>
              <p:nvPr/>
            </p:nvSpPr>
            <p:spPr bwMode="auto">
              <a:xfrm>
                <a:off x="1486650" y="3524013"/>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Freeform 5"/>
              <p:cNvSpPr>
                <a:spLocks noChangeAspect="1" noEditPoints="1"/>
              </p:cNvSpPr>
              <p:nvPr/>
            </p:nvSpPr>
            <p:spPr bwMode="black">
              <a:xfrm>
                <a:off x="1670542" y="3788884"/>
                <a:ext cx="434896" cy="215788"/>
              </a:xfrm>
              <a:custGeom>
                <a:avLst/>
                <a:gdLst>
                  <a:gd name="T0" fmla="*/ 0 w 1328"/>
                  <a:gd name="T1" fmla="*/ 0 h 657"/>
                  <a:gd name="T2" fmla="*/ 671 w 1328"/>
                  <a:gd name="T3" fmla="*/ 657 h 657"/>
                  <a:gd name="T4" fmla="*/ 788 w 1328"/>
                  <a:gd name="T5" fmla="*/ 123 h 657"/>
                  <a:gd name="T6" fmla="*/ 658 w 1328"/>
                  <a:gd name="T7" fmla="*/ 434 h 657"/>
                  <a:gd name="T8" fmla="*/ 430 w 1328"/>
                  <a:gd name="T9" fmla="*/ 123 h 657"/>
                  <a:gd name="T10" fmla="*/ 201 w 1328"/>
                  <a:gd name="T11" fmla="*/ 278 h 657"/>
                  <a:gd name="T12" fmla="*/ 189 w 1328"/>
                  <a:gd name="T13" fmla="*/ 205 h 657"/>
                  <a:gd name="T14" fmla="*/ 330 w 1328"/>
                  <a:gd name="T15" fmla="*/ 151 h 657"/>
                  <a:gd name="T16" fmla="*/ 181 w 1328"/>
                  <a:gd name="T17" fmla="*/ 116 h 657"/>
                  <a:gd name="T18" fmla="*/ 19 w 1328"/>
                  <a:gd name="T19" fmla="*/ 240 h 657"/>
                  <a:gd name="T20" fmla="*/ 153 w 1328"/>
                  <a:gd name="T21" fmla="*/ 372 h 657"/>
                  <a:gd name="T22" fmla="*/ 210 w 1328"/>
                  <a:gd name="T23" fmla="*/ 434 h 657"/>
                  <a:gd name="T24" fmla="*/ 60 w 1328"/>
                  <a:gd name="T25" fmla="*/ 417 h 657"/>
                  <a:gd name="T26" fmla="*/ 167 w 1328"/>
                  <a:gd name="T27" fmla="*/ 536 h 657"/>
                  <a:gd name="T28" fmla="*/ 286 w 1328"/>
                  <a:gd name="T29" fmla="*/ 498 h 657"/>
                  <a:gd name="T30" fmla="*/ 278 w 1328"/>
                  <a:gd name="T31" fmla="*/ 529 h 657"/>
                  <a:gd name="T32" fmla="*/ 417 w 1328"/>
                  <a:gd name="T33" fmla="*/ 469 h 657"/>
                  <a:gd name="T34" fmla="*/ 554 w 1328"/>
                  <a:gd name="T35" fmla="*/ 469 h 657"/>
                  <a:gd name="T36" fmla="*/ 767 w 1328"/>
                  <a:gd name="T37" fmla="*/ 529 h 657"/>
                  <a:gd name="T38" fmla="*/ 809 w 1328"/>
                  <a:gd name="T39" fmla="*/ 404 h 657"/>
                  <a:gd name="T40" fmla="*/ 788 w 1328"/>
                  <a:gd name="T41" fmla="*/ 123 h 657"/>
                  <a:gd name="T42" fmla="*/ 445 w 1328"/>
                  <a:gd name="T43" fmla="*/ 382 h 657"/>
                  <a:gd name="T44" fmla="*/ 487 w 1328"/>
                  <a:gd name="T45" fmla="*/ 251 h 657"/>
                  <a:gd name="T46" fmla="*/ 486 w 1328"/>
                  <a:gd name="T47" fmla="*/ 389 h 657"/>
                  <a:gd name="T48" fmla="*/ 767 w 1328"/>
                  <a:gd name="T49" fmla="*/ 314 h 657"/>
                  <a:gd name="T50" fmla="*/ 796 w 1328"/>
                  <a:gd name="T51" fmla="*/ 209 h 657"/>
                  <a:gd name="T52" fmla="*/ 796 w 1328"/>
                  <a:gd name="T53" fmla="*/ 314 h 657"/>
                  <a:gd name="T54" fmla="*/ 868 w 1328"/>
                  <a:gd name="T55" fmla="*/ 578 h 657"/>
                  <a:gd name="T56" fmla="*/ 868 w 1328"/>
                  <a:gd name="T57" fmla="*/ 649 h 657"/>
                  <a:gd name="T58" fmla="*/ 868 w 1328"/>
                  <a:gd name="T59" fmla="*/ 657 h 657"/>
                  <a:gd name="T60" fmla="*/ 868 w 1328"/>
                  <a:gd name="T61" fmla="*/ 571 h 657"/>
                  <a:gd name="T62" fmla="*/ 868 w 1328"/>
                  <a:gd name="T63" fmla="*/ 657 h 657"/>
                  <a:gd name="T64" fmla="*/ 867 w 1328"/>
                  <a:gd name="T65" fmla="*/ 617 h 657"/>
                  <a:gd name="T66" fmla="*/ 889 w 1328"/>
                  <a:gd name="T67" fmla="*/ 638 h 657"/>
                  <a:gd name="T68" fmla="*/ 887 w 1328"/>
                  <a:gd name="T69" fmla="*/ 603 h 657"/>
                  <a:gd name="T70" fmla="*/ 851 w 1328"/>
                  <a:gd name="T71" fmla="*/ 589 h 657"/>
                  <a:gd name="T72" fmla="*/ 859 w 1328"/>
                  <a:gd name="T73" fmla="*/ 638 h 657"/>
                  <a:gd name="T74" fmla="*/ 859 w 1328"/>
                  <a:gd name="T75" fmla="*/ 611 h 657"/>
                  <a:gd name="T76" fmla="*/ 869 w 1328"/>
                  <a:gd name="T77" fmla="*/ 596 h 657"/>
                  <a:gd name="T78" fmla="*/ 868 w 1328"/>
                  <a:gd name="T79" fmla="*/ 61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8" h="657">
                    <a:moveTo>
                      <a:pt x="0" y="657"/>
                    </a:moveTo>
                    <a:cubicBezTo>
                      <a:pt x="0" y="0"/>
                      <a:pt x="0" y="0"/>
                      <a:pt x="0" y="0"/>
                    </a:cubicBezTo>
                    <a:cubicBezTo>
                      <a:pt x="1328" y="0"/>
                      <a:pt x="1328" y="0"/>
                      <a:pt x="1328" y="0"/>
                    </a:cubicBezTo>
                    <a:cubicBezTo>
                      <a:pt x="671" y="657"/>
                      <a:pt x="671" y="657"/>
                      <a:pt x="671" y="657"/>
                    </a:cubicBezTo>
                    <a:cubicBezTo>
                      <a:pt x="0" y="657"/>
                      <a:pt x="0" y="657"/>
                      <a:pt x="0" y="657"/>
                    </a:cubicBezTo>
                    <a:moveTo>
                      <a:pt x="788" y="123"/>
                    </a:moveTo>
                    <a:cubicBezTo>
                      <a:pt x="658" y="123"/>
                      <a:pt x="658" y="123"/>
                      <a:pt x="658" y="123"/>
                    </a:cubicBezTo>
                    <a:cubicBezTo>
                      <a:pt x="658" y="434"/>
                      <a:pt x="658" y="434"/>
                      <a:pt x="658" y="434"/>
                    </a:cubicBezTo>
                    <a:cubicBezTo>
                      <a:pt x="544" y="123"/>
                      <a:pt x="544" y="123"/>
                      <a:pt x="544" y="123"/>
                    </a:cubicBezTo>
                    <a:cubicBezTo>
                      <a:pt x="430" y="123"/>
                      <a:pt x="430" y="123"/>
                      <a:pt x="430" y="123"/>
                    </a:cubicBezTo>
                    <a:cubicBezTo>
                      <a:pt x="333" y="383"/>
                      <a:pt x="333" y="383"/>
                      <a:pt x="333" y="383"/>
                    </a:cubicBezTo>
                    <a:cubicBezTo>
                      <a:pt x="323" y="318"/>
                      <a:pt x="255" y="295"/>
                      <a:pt x="201" y="278"/>
                    </a:cubicBezTo>
                    <a:cubicBezTo>
                      <a:pt x="166" y="267"/>
                      <a:pt x="129" y="250"/>
                      <a:pt x="129" y="232"/>
                    </a:cubicBezTo>
                    <a:cubicBezTo>
                      <a:pt x="130" y="217"/>
                      <a:pt x="149" y="203"/>
                      <a:pt x="189" y="205"/>
                    </a:cubicBezTo>
                    <a:cubicBezTo>
                      <a:pt x="215" y="206"/>
                      <a:pt x="238" y="208"/>
                      <a:pt x="284" y="231"/>
                    </a:cubicBezTo>
                    <a:cubicBezTo>
                      <a:pt x="330" y="151"/>
                      <a:pt x="330" y="151"/>
                      <a:pt x="330" y="151"/>
                    </a:cubicBezTo>
                    <a:cubicBezTo>
                      <a:pt x="287" y="130"/>
                      <a:pt x="229" y="117"/>
                      <a:pt x="182" y="116"/>
                    </a:cubicBezTo>
                    <a:cubicBezTo>
                      <a:pt x="181" y="116"/>
                      <a:pt x="181" y="116"/>
                      <a:pt x="181" y="116"/>
                    </a:cubicBezTo>
                    <a:cubicBezTo>
                      <a:pt x="126" y="116"/>
                      <a:pt x="79" y="134"/>
                      <a:pt x="51" y="164"/>
                    </a:cubicBezTo>
                    <a:cubicBezTo>
                      <a:pt x="31" y="185"/>
                      <a:pt x="20" y="211"/>
                      <a:pt x="19" y="240"/>
                    </a:cubicBezTo>
                    <a:cubicBezTo>
                      <a:pt x="19" y="280"/>
                      <a:pt x="33" y="309"/>
                      <a:pt x="64" y="332"/>
                    </a:cubicBezTo>
                    <a:cubicBezTo>
                      <a:pt x="90" y="351"/>
                      <a:pt x="124" y="363"/>
                      <a:pt x="153" y="372"/>
                    </a:cubicBezTo>
                    <a:cubicBezTo>
                      <a:pt x="189" y="383"/>
                      <a:pt x="219" y="393"/>
                      <a:pt x="218" y="414"/>
                    </a:cubicBezTo>
                    <a:cubicBezTo>
                      <a:pt x="218" y="422"/>
                      <a:pt x="215" y="429"/>
                      <a:pt x="210" y="434"/>
                    </a:cubicBezTo>
                    <a:cubicBezTo>
                      <a:pt x="201" y="444"/>
                      <a:pt x="187" y="447"/>
                      <a:pt x="168" y="448"/>
                    </a:cubicBezTo>
                    <a:cubicBezTo>
                      <a:pt x="131" y="448"/>
                      <a:pt x="103" y="443"/>
                      <a:pt x="60" y="417"/>
                    </a:cubicBezTo>
                    <a:cubicBezTo>
                      <a:pt x="19" y="497"/>
                      <a:pt x="19" y="497"/>
                      <a:pt x="19" y="497"/>
                    </a:cubicBezTo>
                    <a:cubicBezTo>
                      <a:pt x="63" y="522"/>
                      <a:pt x="115" y="536"/>
                      <a:pt x="167" y="536"/>
                    </a:cubicBezTo>
                    <a:cubicBezTo>
                      <a:pt x="174" y="536"/>
                      <a:pt x="174" y="536"/>
                      <a:pt x="174" y="536"/>
                    </a:cubicBezTo>
                    <a:cubicBezTo>
                      <a:pt x="220" y="535"/>
                      <a:pt x="257" y="522"/>
                      <a:pt x="286" y="498"/>
                    </a:cubicBezTo>
                    <a:cubicBezTo>
                      <a:pt x="288" y="497"/>
                      <a:pt x="290" y="496"/>
                      <a:pt x="291" y="494"/>
                    </a:cubicBezTo>
                    <a:cubicBezTo>
                      <a:pt x="278" y="529"/>
                      <a:pt x="278" y="529"/>
                      <a:pt x="278" y="529"/>
                    </a:cubicBezTo>
                    <a:cubicBezTo>
                      <a:pt x="397" y="529"/>
                      <a:pt x="397" y="529"/>
                      <a:pt x="397" y="529"/>
                    </a:cubicBezTo>
                    <a:cubicBezTo>
                      <a:pt x="417" y="469"/>
                      <a:pt x="417" y="469"/>
                      <a:pt x="417" y="469"/>
                    </a:cubicBezTo>
                    <a:cubicBezTo>
                      <a:pt x="438" y="476"/>
                      <a:pt x="461" y="480"/>
                      <a:pt x="486" y="480"/>
                    </a:cubicBezTo>
                    <a:cubicBezTo>
                      <a:pt x="511" y="480"/>
                      <a:pt x="534" y="476"/>
                      <a:pt x="554" y="469"/>
                    </a:cubicBezTo>
                    <a:cubicBezTo>
                      <a:pt x="574" y="529"/>
                      <a:pt x="574" y="529"/>
                      <a:pt x="574" y="529"/>
                    </a:cubicBezTo>
                    <a:cubicBezTo>
                      <a:pt x="767" y="529"/>
                      <a:pt x="767" y="529"/>
                      <a:pt x="767" y="529"/>
                    </a:cubicBezTo>
                    <a:cubicBezTo>
                      <a:pt x="767" y="404"/>
                      <a:pt x="767" y="404"/>
                      <a:pt x="767" y="404"/>
                    </a:cubicBezTo>
                    <a:cubicBezTo>
                      <a:pt x="809" y="404"/>
                      <a:pt x="809" y="404"/>
                      <a:pt x="809" y="404"/>
                    </a:cubicBezTo>
                    <a:cubicBezTo>
                      <a:pt x="911" y="404"/>
                      <a:pt x="972" y="352"/>
                      <a:pt x="972" y="265"/>
                    </a:cubicBezTo>
                    <a:cubicBezTo>
                      <a:pt x="972" y="168"/>
                      <a:pt x="913" y="123"/>
                      <a:pt x="788" y="123"/>
                    </a:cubicBezTo>
                    <a:moveTo>
                      <a:pt x="486" y="389"/>
                    </a:moveTo>
                    <a:cubicBezTo>
                      <a:pt x="471" y="389"/>
                      <a:pt x="457" y="387"/>
                      <a:pt x="445" y="382"/>
                    </a:cubicBezTo>
                    <a:cubicBezTo>
                      <a:pt x="486" y="251"/>
                      <a:pt x="486" y="251"/>
                      <a:pt x="486" y="251"/>
                    </a:cubicBezTo>
                    <a:cubicBezTo>
                      <a:pt x="487" y="251"/>
                      <a:pt x="487" y="251"/>
                      <a:pt x="487" y="251"/>
                    </a:cubicBezTo>
                    <a:cubicBezTo>
                      <a:pt x="527" y="382"/>
                      <a:pt x="527" y="382"/>
                      <a:pt x="527" y="382"/>
                    </a:cubicBezTo>
                    <a:cubicBezTo>
                      <a:pt x="515" y="387"/>
                      <a:pt x="501" y="389"/>
                      <a:pt x="486" y="389"/>
                    </a:cubicBezTo>
                    <a:close/>
                    <a:moveTo>
                      <a:pt x="796" y="314"/>
                    </a:moveTo>
                    <a:cubicBezTo>
                      <a:pt x="767" y="314"/>
                      <a:pt x="767" y="314"/>
                      <a:pt x="767" y="314"/>
                    </a:cubicBezTo>
                    <a:cubicBezTo>
                      <a:pt x="767" y="209"/>
                      <a:pt x="767" y="209"/>
                      <a:pt x="767" y="209"/>
                    </a:cubicBezTo>
                    <a:cubicBezTo>
                      <a:pt x="796" y="209"/>
                      <a:pt x="796" y="209"/>
                      <a:pt x="796" y="209"/>
                    </a:cubicBezTo>
                    <a:cubicBezTo>
                      <a:pt x="834" y="209"/>
                      <a:pt x="865" y="222"/>
                      <a:pt x="865" y="261"/>
                    </a:cubicBezTo>
                    <a:cubicBezTo>
                      <a:pt x="865" y="301"/>
                      <a:pt x="834" y="314"/>
                      <a:pt x="796" y="314"/>
                    </a:cubicBezTo>
                    <a:moveTo>
                      <a:pt x="833" y="614"/>
                    </a:moveTo>
                    <a:cubicBezTo>
                      <a:pt x="833" y="594"/>
                      <a:pt x="848" y="578"/>
                      <a:pt x="868" y="578"/>
                    </a:cubicBezTo>
                    <a:cubicBezTo>
                      <a:pt x="887" y="578"/>
                      <a:pt x="902" y="594"/>
                      <a:pt x="902" y="614"/>
                    </a:cubicBezTo>
                    <a:cubicBezTo>
                      <a:pt x="902" y="634"/>
                      <a:pt x="887" y="649"/>
                      <a:pt x="868" y="649"/>
                    </a:cubicBezTo>
                    <a:cubicBezTo>
                      <a:pt x="848" y="649"/>
                      <a:pt x="833" y="634"/>
                      <a:pt x="833" y="614"/>
                    </a:cubicBezTo>
                    <a:moveTo>
                      <a:pt x="868" y="657"/>
                    </a:moveTo>
                    <a:cubicBezTo>
                      <a:pt x="891" y="657"/>
                      <a:pt x="911" y="638"/>
                      <a:pt x="911" y="614"/>
                    </a:cubicBezTo>
                    <a:cubicBezTo>
                      <a:pt x="911" y="589"/>
                      <a:pt x="891" y="571"/>
                      <a:pt x="868" y="571"/>
                    </a:cubicBezTo>
                    <a:cubicBezTo>
                      <a:pt x="844" y="571"/>
                      <a:pt x="825" y="589"/>
                      <a:pt x="825" y="614"/>
                    </a:cubicBezTo>
                    <a:cubicBezTo>
                      <a:pt x="825" y="638"/>
                      <a:pt x="844" y="657"/>
                      <a:pt x="868" y="657"/>
                    </a:cubicBezTo>
                    <a:close/>
                    <a:moveTo>
                      <a:pt x="859" y="617"/>
                    </a:moveTo>
                    <a:cubicBezTo>
                      <a:pt x="867" y="617"/>
                      <a:pt x="867" y="617"/>
                      <a:pt x="867" y="617"/>
                    </a:cubicBezTo>
                    <a:cubicBezTo>
                      <a:pt x="880" y="638"/>
                      <a:pt x="880" y="638"/>
                      <a:pt x="880" y="638"/>
                    </a:cubicBezTo>
                    <a:cubicBezTo>
                      <a:pt x="889" y="638"/>
                      <a:pt x="889" y="638"/>
                      <a:pt x="889" y="638"/>
                    </a:cubicBezTo>
                    <a:cubicBezTo>
                      <a:pt x="875" y="617"/>
                      <a:pt x="875" y="617"/>
                      <a:pt x="875" y="617"/>
                    </a:cubicBezTo>
                    <a:cubicBezTo>
                      <a:pt x="882" y="616"/>
                      <a:pt x="887" y="612"/>
                      <a:pt x="887" y="603"/>
                    </a:cubicBezTo>
                    <a:cubicBezTo>
                      <a:pt x="887" y="594"/>
                      <a:pt x="882" y="589"/>
                      <a:pt x="870" y="589"/>
                    </a:cubicBezTo>
                    <a:cubicBezTo>
                      <a:pt x="851" y="589"/>
                      <a:pt x="851" y="589"/>
                      <a:pt x="851" y="589"/>
                    </a:cubicBezTo>
                    <a:cubicBezTo>
                      <a:pt x="851" y="638"/>
                      <a:pt x="851" y="638"/>
                      <a:pt x="851" y="638"/>
                    </a:cubicBezTo>
                    <a:cubicBezTo>
                      <a:pt x="859" y="638"/>
                      <a:pt x="859" y="638"/>
                      <a:pt x="859" y="638"/>
                    </a:cubicBezTo>
                    <a:lnTo>
                      <a:pt x="859" y="617"/>
                    </a:lnTo>
                    <a:close/>
                    <a:moveTo>
                      <a:pt x="859" y="611"/>
                    </a:moveTo>
                    <a:cubicBezTo>
                      <a:pt x="859" y="596"/>
                      <a:pt x="859" y="596"/>
                      <a:pt x="859" y="596"/>
                    </a:cubicBezTo>
                    <a:cubicBezTo>
                      <a:pt x="869" y="596"/>
                      <a:pt x="869" y="596"/>
                      <a:pt x="869" y="596"/>
                    </a:cubicBezTo>
                    <a:cubicBezTo>
                      <a:pt x="874" y="596"/>
                      <a:pt x="879" y="597"/>
                      <a:pt x="879" y="603"/>
                    </a:cubicBezTo>
                    <a:cubicBezTo>
                      <a:pt x="879" y="610"/>
                      <a:pt x="874" y="611"/>
                      <a:pt x="868" y="611"/>
                    </a:cubicBezTo>
                    <a:lnTo>
                      <a:pt x="859" y="611"/>
                    </a:lnTo>
                    <a:close/>
                  </a:path>
                </a:pathLst>
              </a:custGeom>
              <a:solidFill>
                <a:schemeClr val="accent2"/>
              </a:solidFill>
              <a:ln>
                <a:noFill/>
              </a:ln>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 name="Group 1"/>
            <p:cNvGrpSpPr/>
            <p:nvPr/>
          </p:nvGrpSpPr>
          <p:grpSpPr>
            <a:xfrm>
              <a:off x="2906363" y="3059927"/>
              <a:ext cx="745425" cy="745425"/>
              <a:chOff x="2358247" y="2642988"/>
              <a:chExt cx="745425" cy="745425"/>
            </a:xfrm>
          </p:grpSpPr>
          <p:sp>
            <p:nvSpPr>
              <p:cNvPr id="192" name="Oval 191"/>
              <p:cNvSpPr/>
              <p:nvPr/>
            </p:nvSpPr>
            <p:spPr bwMode="auto">
              <a:xfrm>
                <a:off x="2358247" y="264298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Freeform 23"/>
              <p:cNvSpPr>
                <a:spLocks noChangeAspect="1" noEditPoints="1"/>
              </p:cNvSpPr>
              <p:nvPr/>
            </p:nvSpPr>
            <p:spPr bwMode="auto">
              <a:xfrm>
                <a:off x="2603339" y="2840574"/>
                <a:ext cx="324670" cy="328998"/>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chemeClr val="accent2"/>
              </a:solidFill>
              <a:extLst/>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 name="Group 2"/>
            <p:cNvGrpSpPr/>
            <p:nvPr/>
          </p:nvGrpSpPr>
          <p:grpSpPr>
            <a:xfrm>
              <a:off x="421112" y="3082046"/>
              <a:ext cx="745425" cy="745425"/>
              <a:chOff x="-3306352" y="2218228"/>
              <a:chExt cx="745425" cy="745425"/>
            </a:xfrm>
          </p:grpSpPr>
          <p:sp>
            <p:nvSpPr>
              <p:cNvPr id="198" name="Oval 197"/>
              <p:cNvSpPr/>
              <p:nvPr/>
            </p:nvSpPr>
            <p:spPr bwMode="auto">
              <a:xfrm>
                <a:off x="-3306352" y="221822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Freeform 13"/>
              <p:cNvSpPr>
                <a:spLocks noChangeAspect="1" noEditPoints="1"/>
              </p:cNvSpPr>
              <p:nvPr/>
            </p:nvSpPr>
            <p:spPr bwMode="auto">
              <a:xfrm>
                <a:off x="-3148035" y="2485751"/>
                <a:ext cx="393196" cy="240526"/>
              </a:xfrm>
              <a:custGeom>
                <a:avLst/>
                <a:gdLst>
                  <a:gd name="T0" fmla="*/ 257 w 462"/>
                  <a:gd name="T1" fmla="*/ 14 h 294"/>
                  <a:gd name="T2" fmla="*/ 231 w 462"/>
                  <a:gd name="T3" fmla="*/ 14 h 294"/>
                  <a:gd name="T4" fmla="*/ 0 w 462"/>
                  <a:gd name="T5" fmla="*/ 0 h 294"/>
                  <a:gd name="T6" fmla="*/ 377 w 462"/>
                  <a:gd name="T7" fmla="*/ 39 h 294"/>
                  <a:gd name="T8" fmla="*/ 342 w 462"/>
                  <a:gd name="T9" fmla="*/ 39 h 294"/>
                  <a:gd name="T10" fmla="*/ 102 w 462"/>
                  <a:gd name="T11" fmla="*/ 26 h 294"/>
                  <a:gd name="T12" fmla="*/ 0 w 462"/>
                  <a:gd name="T13" fmla="*/ 39 h 294"/>
                  <a:gd name="T14" fmla="*/ 437 w 462"/>
                  <a:gd name="T15" fmla="*/ 65 h 294"/>
                  <a:gd name="T16" fmla="*/ 283 w 462"/>
                  <a:gd name="T17" fmla="*/ 51 h 294"/>
                  <a:gd name="T18" fmla="*/ 25 w 462"/>
                  <a:gd name="T19" fmla="*/ 65 h 294"/>
                  <a:gd name="T20" fmla="*/ 45 w 462"/>
                  <a:gd name="T21" fmla="*/ 58 h 294"/>
                  <a:gd name="T22" fmla="*/ 147 w 462"/>
                  <a:gd name="T23" fmla="*/ 58 h 294"/>
                  <a:gd name="T24" fmla="*/ 437 w 462"/>
                  <a:gd name="T25" fmla="*/ 76 h 294"/>
                  <a:gd name="T26" fmla="*/ 321 w 462"/>
                  <a:gd name="T27" fmla="*/ 80 h 294"/>
                  <a:gd name="T28" fmla="*/ 128 w 462"/>
                  <a:gd name="T29" fmla="*/ 76 h 294"/>
                  <a:gd name="T30" fmla="*/ 25 w 462"/>
                  <a:gd name="T31" fmla="*/ 90 h 294"/>
                  <a:gd name="T32" fmla="*/ 399 w 462"/>
                  <a:gd name="T33" fmla="*/ 115 h 294"/>
                  <a:gd name="T34" fmla="*/ 321 w 462"/>
                  <a:gd name="T35" fmla="*/ 115 h 294"/>
                  <a:gd name="T36" fmla="*/ 328 w 462"/>
                  <a:gd name="T37" fmla="*/ 102 h 294"/>
                  <a:gd name="T38" fmla="*/ 64 w 462"/>
                  <a:gd name="T39" fmla="*/ 102 h 294"/>
                  <a:gd name="T40" fmla="*/ 399 w 462"/>
                  <a:gd name="T41" fmla="*/ 127 h 294"/>
                  <a:gd name="T42" fmla="*/ 321 w 462"/>
                  <a:gd name="T43" fmla="*/ 127 h 294"/>
                  <a:gd name="T44" fmla="*/ 383 w 462"/>
                  <a:gd name="T45" fmla="*/ 127 h 294"/>
                  <a:gd name="T46" fmla="*/ 128 w 462"/>
                  <a:gd name="T47" fmla="*/ 141 h 294"/>
                  <a:gd name="T48" fmla="*/ 206 w 462"/>
                  <a:gd name="T49" fmla="*/ 127 h 294"/>
                  <a:gd name="T50" fmla="*/ 45 w 462"/>
                  <a:gd name="T51" fmla="*/ 134 h 294"/>
                  <a:gd name="T52" fmla="*/ 399 w 462"/>
                  <a:gd name="T53" fmla="*/ 166 h 294"/>
                  <a:gd name="T54" fmla="*/ 257 w 462"/>
                  <a:gd name="T55" fmla="*/ 166 h 294"/>
                  <a:gd name="T56" fmla="*/ 369 w 462"/>
                  <a:gd name="T57" fmla="*/ 166 h 294"/>
                  <a:gd name="T58" fmla="*/ 0 w 462"/>
                  <a:gd name="T59" fmla="*/ 152 h 294"/>
                  <a:gd name="T60" fmla="*/ 102 w 462"/>
                  <a:gd name="T61" fmla="*/ 152 h 294"/>
                  <a:gd name="T62" fmla="*/ 399 w 462"/>
                  <a:gd name="T63" fmla="*/ 191 h 294"/>
                  <a:gd name="T64" fmla="*/ 431 w 462"/>
                  <a:gd name="T65" fmla="*/ 185 h 294"/>
                  <a:gd name="T66" fmla="*/ 321 w 462"/>
                  <a:gd name="T67" fmla="*/ 191 h 294"/>
                  <a:gd name="T68" fmla="*/ 0 w 462"/>
                  <a:gd name="T69" fmla="*/ 178 h 294"/>
                  <a:gd name="T70" fmla="*/ 10 w 462"/>
                  <a:gd name="T71" fmla="*/ 260 h 294"/>
                  <a:gd name="T72" fmla="*/ 56 w 462"/>
                  <a:gd name="T73" fmla="*/ 248 h 294"/>
                  <a:gd name="T74" fmla="*/ 81 w 462"/>
                  <a:gd name="T75" fmla="*/ 287 h 294"/>
                  <a:gd name="T76" fmla="*/ 138 w 462"/>
                  <a:gd name="T77" fmla="*/ 264 h 294"/>
                  <a:gd name="T78" fmla="*/ 116 w 462"/>
                  <a:gd name="T79" fmla="*/ 253 h 294"/>
                  <a:gd name="T80" fmla="*/ 185 w 462"/>
                  <a:gd name="T81" fmla="*/ 264 h 294"/>
                  <a:gd name="T82" fmla="*/ 163 w 462"/>
                  <a:gd name="T83" fmla="*/ 253 h 294"/>
                  <a:gd name="T84" fmla="*/ 219 w 462"/>
                  <a:gd name="T85" fmla="*/ 294 h 294"/>
                  <a:gd name="T86" fmla="*/ 240 w 462"/>
                  <a:gd name="T87" fmla="*/ 278 h 294"/>
                  <a:gd name="T88" fmla="*/ 253 w 462"/>
                  <a:gd name="T89" fmla="*/ 269 h 294"/>
                  <a:gd name="T90" fmla="*/ 284 w 462"/>
                  <a:gd name="T91" fmla="*/ 262 h 294"/>
                  <a:gd name="T92" fmla="*/ 302 w 462"/>
                  <a:gd name="T93" fmla="*/ 293 h 294"/>
                  <a:gd name="T94" fmla="*/ 300 w 462"/>
                  <a:gd name="T95" fmla="*/ 234 h 294"/>
                  <a:gd name="T96" fmla="*/ 322 w 462"/>
                  <a:gd name="T97" fmla="*/ 229 h 294"/>
                  <a:gd name="T98" fmla="*/ 322 w 462"/>
                  <a:gd name="T99" fmla="*/ 292 h 294"/>
                  <a:gd name="T100" fmla="*/ 364 w 462"/>
                  <a:gd name="T101" fmla="*/ 269 h 294"/>
                  <a:gd name="T102" fmla="*/ 398 w 462"/>
                  <a:gd name="T103" fmla="*/ 252 h 294"/>
                  <a:gd name="T104" fmla="*/ 386 w 462"/>
                  <a:gd name="T105" fmla="*/ 253 h 294"/>
                  <a:gd name="T106" fmla="*/ 440 w 462"/>
                  <a:gd name="T107" fmla="*/ 264 h 294"/>
                  <a:gd name="T108" fmla="*/ 453 w 462"/>
                  <a:gd name="T109" fmla="*/ 2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2" h="294">
                    <a:moveTo>
                      <a:pt x="462" y="14"/>
                    </a:moveTo>
                    <a:cubicBezTo>
                      <a:pt x="385" y="14"/>
                      <a:pt x="385" y="14"/>
                      <a:pt x="385" y="14"/>
                    </a:cubicBezTo>
                    <a:cubicBezTo>
                      <a:pt x="390" y="0"/>
                      <a:pt x="390" y="0"/>
                      <a:pt x="390" y="0"/>
                    </a:cubicBezTo>
                    <a:cubicBezTo>
                      <a:pt x="462" y="0"/>
                      <a:pt x="462" y="0"/>
                      <a:pt x="462" y="0"/>
                    </a:cubicBezTo>
                    <a:cubicBezTo>
                      <a:pt x="462" y="14"/>
                      <a:pt x="462" y="14"/>
                      <a:pt x="462" y="14"/>
                    </a:cubicBezTo>
                    <a:cubicBezTo>
                      <a:pt x="462" y="14"/>
                      <a:pt x="462" y="14"/>
                      <a:pt x="462" y="14"/>
                    </a:cubicBezTo>
                    <a:close/>
                    <a:moveTo>
                      <a:pt x="257" y="14"/>
                    </a:moveTo>
                    <a:cubicBezTo>
                      <a:pt x="257" y="14"/>
                      <a:pt x="333" y="14"/>
                      <a:pt x="333" y="14"/>
                    </a:cubicBezTo>
                    <a:cubicBezTo>
                      <a:pt x="329" y="0"/>
                      <a:pt x="329" y="0"/>
                      <a:pt x="329" y="0"/>
                    </a:cubicBezTo>
                    <a:cubicBezTo>
                      <a:pt x="257" y="0"/>
                      <a:pt x="257" y="0"/>
                      <a:pt x="257" y="0"/>
                    </a:cubicBezTo>
                    <a:cubicBezTo>
                      <a:pt x="257" y="0"/>
                      <a:pt x="257" y="14"/>
                      <a:pt x="257" y="14"/>
                    </a:cubicBezTo>
                    <a:close/>
                    <a:moveTo>
                      <a:pt x="102" y="0"/>
                    </a:moveTo>
                    <a:cubicBezTo>
                      <a:pt x="102" y="0"/>
                      <a:pt x="102" y="14"/>
                      <a:pt x="102" y="14"/>
                    </a:cubicBezTo>
                    <a:cubicBezTo>
                      <a:pt x="231" y="14"/>
                      <a:pt x="231" y="14"/>
                      <a:pt x="231" y="14"/>
                    </a:cubicBezTo>
                    <a:cubicBezTo>
                      <a:pt x="223" y="5"/>
                      <a:pt x="212" y="1"/>
                      <a:pt x="201" y="0"/>
                    </a:cubicBezTo>
                    <a:cubicBezTo>
                      <a:pt x="102" y="0"/>
                      <a:pt x="102" y="0"/>
                      <a:pt x="102" y="0"/>
                    </a:cubicBezTo>
                    <a:cubicBezTo>
                      <a:pt x="102" y="0"/>
                      <a:pt x="102" y="0"/>
                      <a:pt x="102" y="0"/>
                    </a:cubicBezTo>
                    <a:close/>
                    <a:moveTo>
                      <a:pt x="0" y="14"/>
                    </a:moveTo>
                    <a:cubicBezTo>
                      <a:pt x="90" y="14"/>
                      <a:pt x="90" y="14"/>
                      <a:pt x="90" y="14"/>
                    </a:cubicBezTo>
                    <a:cubicBezTo>
                      <a:pt x="90" y="0"/>
                      <a:pt x="90" y="0"/>
                      <a:pt x="90" y="0"/>
                    </a:cubicBezTo>
                    <a:cubicBezTo>
                      <a:pt x="0" y="0"/>
                      <a:pt x="0" y="0"/>
                      <a:pt x="0" y="0"/>
                    </a:cubicBezTo>
                    <a:cubicBezTo>
                      <a:pt x="0" y="14"/>
                      <a:pt x="0" y="14"/>
                      <a:pt x="0" y="14"/>
                    </a:cubicBezTo>
                    <a:cubicBezTo>
                      <a:pt x="0" y="14"/>
                      <a:pt x="0" y="14"/>
                      <a:pt x="0" y="14"/>
                    </a:cubicBezTo>
                    <a:close/>
                    <a:moveTo>
                      <a:pt x="45" y="7"/>
                    </a:moveTo>
                    <a:cubicBezTo>
                      <a:pt x="45" y="7"/>
                      <a:pt x="45" y="7"/>
                      <a:pt x="45" y="7"/>
                    </a:cubicBezTo>
                    <a:moveTo>
                      <a:pt x="462" y="26"/>
                    </a:moveTo>
                    <a:cubicBezTo>
                      <a:pt x="381" y="26"/>
                      <a:pt x="381" y="26"/>
                      <a:pt x="381" y="26"/>
                    </a:cubicBezTo>
                    <a:cubicBezTo>
                      <a:pt x="377" y="39"/>
                      <a:pt x="377" y="39"/>
                      <a:pt x="377" y="39"/>
                    </a:cubicBezTo>
                    <a:cubicBezTo>
                      <a:pt x="462" y="39"/>
                      <a:pt x="462" y="39"/>
                      <a:pt x="462" y="39"/>
                    </a:cubicBezTo>
                    <a:cubicBezTo>
                      <a:pt x="462" y="26"/>
                      <a:pt x="462" y="26"/>
                      <a:pt x="462" y="26"/>
                    </a:cubicBezTo>
                    <a:cubicBezTo>
                      <a:pt x="462" y="26"/>
                      <a:pt x="462" y="26"/>
                      <a:pt x="462" y="26"/>
                    </a:cubicBezTo>
                    <a:close/>
                    <a:moveTo>
                      <a:pt x="338" y="26"/>
                    </a:moveTo>
                    <a:cubicBezTo>
                      <a:pt x="257" y="26"/>
                      <a:pt x="257" y="26"/>
                      <a:pt x="257" y="26"/>
                    </a:cubicBezTo>
                    <a:cubicBezTo>
                      <a:pt x="257" y="39"/>
                      <a:pt x="257" y="39"/>
                      <a:pt x="257" y="39"/>
                    </a:cubicBezTo>
                    <a:cubicBezTo>
                      <a:pt x="342" y="39"/>
                      <a:pt x="342" y="39"/>
                      <a:pt x="342" y="39"/>
                    </a:cubicBezTo>
                    <a:cubicBezTo>
                      <a:pt x="338" y="26"/>
                      <a:pt x="338" y="26"/>
                      <a:pt x="338" y="26"/>
                    </a:cubicBezTo>
                    <a:cubicBezTo>
                      <a:pt x="338" y="26"/>
                      <a:pt x="338" y="26"/>
                      <a:pt x="338" y="26"/>
                    </a:cubicBezTo>
                    <a:close/>
                    <a:moveTo>
                      <a:pt x="102" y="26"/>
                    </a:moveTo>
                    <a:cubicBezTo>
                      <a:pt x="102" y="39"/>
                      <a:pt x="102" y="39"/>
                      <a:pt x="102" y="39"/>
                    </a:cubicBezTo>
                    <a:cubicBezTo>
                      <a:pt x="245" y="39"/>
                      <a:pt x="245" y="39"/>
                      <a:pt x="245" y="39"/>
                    </a:cubicBezTo>
                    <a:cubicBezTo>
                      <a:pt x="245" y="34"/>
                      <a:pt x="243" y="30"/>
                      <a:pt x="241" y="26"/>
                    </a:cubicBezTo>
                    <a:cubicBezTo>
                      <a:pt x="102" y="26"/>
                      <a:pt x="102" y="26"/>
                      <a:pt x="102" y="26"/>
                    </a:cubicBezTo>
                    <a:cubicBezTo>
                      <a:pt x="102" y="26"/>
                      <a:pt x="102" y="26"/>
                      <a:pt x="102" y="26"/>
                    </a:cubicBezTo>
                    <a:close/>
                    <a:moveTo>
                      <a:pt x="0" y="39"/>
                    </a:moveTo>
                    <a:cubicBezTo>
                      <a:pt x="90" y="39"/>
                      <a:pt x="90" y="39"/>
                      <a:pt x="90" y="39"/>
                    </a:cubicBezTo>
                    <a:cubicBezTo>
                      <a:pt x="90" y="26"/>
                      <a:pt x="90" y="26"/>
                      <a:pt x="90" y="26"/>
                    </a:cubicBezTo>
                    <a:cubicBezTo>
                      <a:pt x="0" y="26"/>
                      <a:pt x="0" y="26"/>
                      <a:pt x="0" y="26"/>
                    </a:cubicBezTo>
                    <a:cubicBezTo>
                      <a:pt x="0" y="39"/>
                      <a:pt x="0" y="39"/>
                      <a:pt x="0" y="39"/>
                    </a:cubicBezTo>
                    <a:cubicBezTo>
                      <a:pt x="0" y="39"/>
                      <a:pt x="0" y="39"/>
                      <a:pt x="0" y="39"/>
                    </a:cubicBezTo>
                    <a:close/>
                    <a:moveTo>
                      <a:pt x="45" y="32"/>
                    </a:moveTo>
                    <a:cubicBezTo>
                      <a:pt x="45" y="32"/>
                      <a:pt x="45" y="32"/>
                      <a:pt x="45" y="32"/>
                    </a:cubicBezTo>
                    <a:moveTo>
                      <a:pt x="437" y="65"/>
                    </a:moveTo>
                    <a:cubicBezTo>
                      <a:pt x="437" y="51"/>
                      <a:pt x="437" y="51"/>
                      <a:pt x="437" y="51"/>
                    </a:cubicBezTo>
                    <a:cubicBezTo>
                      <a:pt x="372" y="51"/>
                      <a:pt x="372" y="51"/>
                      <a:pt x="372" y="51"/>
                    </a:cubicBezTo>
                    <a:cubicBezTo>
                      <a:pt x="368" y="65"/>
                      <a:pt x="368" y="65"/>
                      <a:pt x="368" y="65"/>
                    </a:cubicBezTo>
                    <a:cubicBezTo>
                      <a:pt x="437" y="65"/>
                      <a:pt x="437" y="65"/>
                      <a:pt x="437" y="65"/>
                    </a:cubicBezTo>
                    <a:cubicBezTo>
                      <a:pt x="437" y="65"/>
                      <a:pt x="437" y="65"/>
                      <a:pt x="437" y="65"/>
                    </a:cubicBezTo>
                    <a:close/>
                    <a:moveTo>
                      <a:pt x="283" y="51"/>
                    </a:moveTo>
                    <a:cubicBezTo>
                      <a:pt x="283" y="65"/>
                      <a:pt x="283" y="65"/>
                      <a:pt x="283" y="65"/>
                    </a:cubicBezTo>
                    <a:cubicBezTo>
                      <a:pt x="351" y="65"/>
                      <a:pt x="351" y="65"/>
                      <a:pt x="351" y="65"/>
                    </a:cubicBezTo>
                    <a:cubicBezTo>
                      <a:pt x="346" y="51"/>
                      <a:pt x="346" y="51"/>
                      <a:pt x="346" y="51"/>
                    </a:cubicBezTo>
                    <a:cubicBezTo>
                      <a:pt x="283" y="51"/>
                      <a:pt x="283" y="51"/>
                      <a:pt x="283" y="51"/>
                    </a:cubicBezTo>
                    <a:cubicBezTo>
                      <a:pt x="283" y="51"/>
                      <a:pt x="283" y="51"/>
                      <a:pt x="283" y="51"/>
                    </a:cubicBezTo>
                    <a:close/>
                    <a:moveTo>
                      <a:pt x="205" y="51"/>
                    </a:moveTo>
                    <a:cubicBezTo>
                      <a:pt x="205" y="65"/>
                      <a:pt x="205" y="65"/>
                      <a:pt x="205" y="65"/>
                    </a:cubicBezTo>
                    <a:cubicBezTo>
                      <a:pt x="244" y="65"/>
                      <a:pt x="244" y="65"/>
                      <a:pt x="244" y="65"/>
                    </a:cubicBezTo>
                    <a:cubicBezTo>
                      <a:pt x="246" y="61"/>
                      <a:pt x="246" y="56"/>
                      <a:pt x="246" y="51"/>
                    </a:cubicBezTo>
                    <a:cubicBezTo>
                      <a:pt x="205" y="51"/>
                      <a:pt x="205" y="51"/>
                      <a:pt x="205" y="51"/>
                    </a:cubicBezTo>
                    <a:cubicBezTo>
                      <a:pt x="205" y="51"/>
                      <a:pt x="205" y="51"/>
                      <a:pt x="205" y="51"/>
                    </a:cubicBezTo>
                    <a:close/>
                    <a:moveTo>
                      <a:pt x="25" y="65"/>
                    </a:moveTo>
                    <a:cubicBezTo>
                      <a:pt x="64" y="65"/>
                      <a:pt x="64" y="65"/>
                      <a:pt x="64" y="65"/>
                    </a:cubicBezTo>
                    <a:cubicBezTo>
                      <a:pt x="64" y="51"/>
                      <a:pt x="64" y="51"/>
                      <a:pt x="64" y="51"/>
                    </a:cubicBezTo>
                    <a:cubicBezTo>
                      <a:pt x="25" y="51"/>
                      <a:pt x="25" y="51"/>
                      <a:pt x="25" y="51"/>
                    </a:cubicBezTo>
                    <a:cubicBezTo>
                      <a:pt x="25" y="65"/>
                      <a:pt x="25" y="65"/>
                      <a:pt x="25" y="65"/>
                    </a:cubicBezTo>
                    <a:cubicBezTo>
                      <a:pt x="25" y="65"/>
                      <a:pt x="25" y="65"/>
                      <a:pt x="25" y="65"/>
                    </a:cubicBezTo>
                    <a:close/>
                    <a:moveTo>
                      <a:pt x="45" y="58"/>
                    </a:moveTo>
                    <a:cubicBezTo>
                      <a:pt x="45" y="58"/>
                      <a:pt x="45" y="58"/>
                      <a:pt x="45" y="58"/>
                    </a:cubicBezTo>
                    <a:moveTo>
                      <a:pt x="128" y="65"/>
                    </a:moveTo>
                    <a:cubicBezTo>
                      <a:pt x="167" y="65"/>
                      <a:pt x="167" y="65"/>
                      <a:pt x="167" y="65"/>
                    </a:cubicBezTo>
                    <a:cubicBezTo>
                      <a:pt x="167" y="51"/>
                      <a:pt x="167" y="51"/>
                      <a:pt x="167" y="51"/>
                    </a:cubicBezTo>
                    <a:cubicBezTo>
                      <a:pt x="128" y="51"/>
                      <a:pt x="128" y="51"/>
                      <a:pt x="128" y="51"/>
                    </a:cubicBezTo>
                    <a:cubicBezTo>
                      <a:pt x="128" y="65"/>
                      <a:pt x="128" y="65"/>
                      <a:pt x="128" y="65"/>
                    </a:cubicBezTo>
                    <a:cubicBezTo>
                      <a:pt x="128" y="65"/>
                      <a:pt x="128" y="65"/>
                      <a:pt x="128" y="65"/>
                    </a:cubicBezTo>
                    <a:close/>
                    <a:moveTo>
                      <a:pt x="147" y="58"/>
                    </a:moveTo>
                    <a:cubicBezTo>
                      <a:pt x="147" y="58"/>
                      <a:pt x="147" y="58"/>
                      <a:pt x="147" y="58"/>
                    </a:cubicBezTo>
                    <a:moveTo>
                      <a:pt x="324" y="90"/>
                    </a:moveTo>
                    <a:cubicBezTo>
                      <a:pt x="396" y="90"/>
                      <a:pt x="396" y="90"/>
                      <a:pt x="396" y="90"/>
                    </a:cubicBezTo>
                    <a:cubicBezTo>
                      <a:pt x="399" y="80"/>
                      <a:pt x="399" y="80"/>
                      <a:pt x="399" y="80"/>
                    </a:cubicBezTo>
                    <a:cubicBezTo>
                      <a:pt x="399" y="90"/>
                      <a:pt x="399" y="90"/>
                      <a:pt x="399" y="90"/>
                    </a:cubicBezTo>
                    <a:cubicBezTo>
                      <a:pt x="437" y="90"/>
                      <a:pt x="437" y="90"/>
                      <a:pt x="437" y="90"/>
                    </a:cubicBezTo>
                    <a:cubicBezTo>
                      <a:pt x="437" y="76"/>
                      <a:pt x="437" y="76"/>
                      <a:pt x="437" y="76"/>
                    </a:cubicBezTo>
                    <a:cubicBezTo>
                      <a:pt x="364" y="76"/>
                      <a:pt x="364" y="76"/>
                      <a:pt x="364" y="76"/>
                    </a:cubicBezTo>
                    <a:cubicBezTo>
                      <a:pt x="360" y="89"/>
                      <a:pt x="360" y="89"/>
                      <a:pt x="360" y="89"/>
                    </a:cubicBezTo>
                    <a:cubicBezTo>
                      <a:pt x="355" y="76"/>
                      <a:pt x="355" y="76"/>
                      <a:pt x="355" y="76"/>
                    </a:cubicBezTo>
                    <a:cubicBezTo>
                      <a:pt x="283" y="76"/>
                      <a:pt x="283" y="76"/>
                      <a:pt x="283" y="76"/>
                    </a:cubicBezTo>
                    <a:cubicBezTo>
                      <a:pt x="283" y="90"/>
                      <a:pt x="283" y="90"/>
                      <a:pt x="283" y="90"/>
                    </a:cubicBezTo>
                    <a:cubicBezTo>
                      <a:pt x="321" y="90"/>
                      <a:pt x="321" y="90"/>
                      <a:pt x="321" y="90"/>
                    </a:cubicBezTo>
                    <a:cubicBezTo>
                      <a:pt x="321" y="80"/>
                      <a:pt x="321" y="80"/>
                      <a:pt x="321" y="80"/>
                    </a:cubicBezTo>
                    <a:cubicBezTo>
                      <a:pt x="324" y="90"/>
                      <a:pt x="324" y="90"/>
                      <a:pt x="324" y="90"/>
                    </a:cubicBezTo>
                    <a:cubicBezTo>
                      <a:pt x="324" y="90"/>
                      <a:pt x="324" y="90"/>
                      <a:pt x="324" y="90"/>
                    </a:cubicBezTo>
                    <a:close/>
                    <a:moveTo>
                      <a:pt x="128" y="90"/>
                    </a:moveTo>
                    <a:cubicBezTo>
                      <a:pt x="228" y="90"/>
                      <a:pt x="228" y="90"/>
                      <a:pt x="228" y="90"/>
                    </a:cubicBezTo>
                    <a:cubicBezTo>
                      <a:pt x="232" y="86"/>
                      <a:pt x="236" y="81"/>
                      <a:pt x="239" y="76"/>
                    </a:cubicBezTo>
                    <a:cubicBezTo>
                      <a:pt x="239" y="76"/>
                      <a:pt x="239" y="76"/>
                      <a:pt x="239" y="76"/>
                    </a:cubicBezTo>
                    <a:cubicBezTo>
                      <a:pt x="128" y="76"/>
                      <a:pt x="128" y="76"/>
                      <a:pt x="128" y="76"/>
                    </a:cubicBezTo>
                    <a:cubicBezTo>
                      <a:pt x="128" y="90"/>
                      <a:pt x="128" y="90"/>
                      <a:pt x="128" y="90"/>
                    </a:cubicBezTo>
                    <a:close/>
                    <a:moveTo>
                      <a:pt x="25" y="90"/>
                    </a:moveTo>
                    <a:cubicBezTo>
                      <a:pt x="64" y="90"/>
                      <a:pt x="64" y="90"/>
                      <a:pt x="64" y="90"/>
                    </a:cubicBezTo>
                    <a:cubicBezTo>
                      <a:pt x="64" y="76"/>
                      <a:pt x="64" y="76"/>
                      <a:pt x="64" y="76"/>
                    </a:cubicBezTo>
                    <a:cubicBezTo>
                      <a:pt x="25" y="76"/>
                      <a:pt x="25" y="76"/>
                      <a:pt x="25" y="76"/>
                    </a:cubicBezTo>
                    <a:cubicBezTo>
                      <a:pt x="25" y="90"/>
                      <a:pt x="25" y="90"/>
                      <a:pt x="25" y="90"/>
                    </a:cubicBezTo>
                    <a:cubicBezTo>
                      <a:pt x="25" y="90"/>
                      <a:pt x="25" y="90"/>
                      <a:pt x="25" y="90"/>
                    </a:cubicBezTo>
                    <a:close/>
                    <a:moveTo>
                      <a:pt x="45" y="83"/>
                    </a:moveTo>
                    <a:cubicBezTo>
                      <a:pt x="45" y="83"/>
                      <a:pt x="45" y="83"/>
                      <a:pt x="45" y="83"/>
                    </a:cubicBezTo>
                    <a:moveTo>
                      <a:pt x="399" y="115"/>
                    </a:moveTo>
                    <a:cubicBezTo>
                      <a:pt x="437" y="115"/>
                      <a:pt x="437" y="115"/>
                      <a:pt x="437" y="115"/>
                    </a:cubicBezTo>
                    <a:cubicBezTo>
                      <a:pt x="437" y="102"/>
                      <a:pt x="437" y="102"/>
                      <a:pt x="437" y="102"/>
                    </a:cubicBezTo>
                    <a:cubicBezTo>
                      <a:pt x="399" y="102"/>
                      <a:pt x="399" y="102"/>
                      <a:pt x="399" y="102"/>
                    </a:cubicBezTo>
                    <a:cubicBezTo>
                      <a:pt x="399" y="115"/>
                      <a:pt x="399" y="115"/>
                      <a:pt x="399" y="115"/>
                    </a:cubicBezTo>
                    <a:cubicBezTo>
                      <a:pt x="399" y="115"/>
                      <a:pt x="399" y="115"/>
                      <a:pt x="399" y="115"/>
                    </a:cubicBezTo>
                    <a:close/>
                    <a:moveTo>
                      <a:pt x="418" y="109"/>
                    </a:moveTo>
                    <a:cubicBezTo>
                      <a:pt x="418" y="109"/>
                      <a:pt x="418" y="109"/>
                      <a:pt x="418" y="109"/>
                    </a:cubicBezTo>
                    <a:moveTo>
                      <a:pt x="321" y="102"/>
                    </a:moveTo>
                    <a:cubicBezTo>
                      <a:pt x="283" y="102"/>
                      <a:pt x="283" y="102"/>
                      <a:pt x="283" y="102"/>
                    </a:cubicBezTo>
                    <a:cubicBezTo>
                      <a:pt x="283" y="115"/>
                      <a:pt x="283" y="115"/>
                      <a:pt x="283" y="115"/>
                    </a:cubicBezTo>
                    <a:cubicBezTo>
                      <a:pt x="321" y="115"/>
                      <a:pt x="321" y="115"/>
                      <a:pt x="321" y="115"/>
                    </a:cubicBezTo>
                    <a:cubicBezTo>
                      <a:pt x="321" y="115"/>
                      <a:pt x="321" y="102"/>
                      <a:pt x="321" y="102"/>
                    </a:cubicBezTo>
                    <a:close/>
                    <a:moveTo>
                      <a:pt x="328" y="102"/>
                    </a:moveTo>
                    <a:cubicBezTo>
                      <a:pt x="333" y="115"/>
                      <a:pt x="333" y="115"/>
                      <a:pt x="333" y="115"/>
                    </a:cubicBezTo>
                    <a:cubicBezTo>
                      <a:pt x="387" y="115"/>
                      <a:pt x="387" y="115"/>
                      <a:pt x="387" y="115"/>
                    </a:cubicBezTo>
                    <a:cubicBezTo>
                      <a:pt x="387" y="115"/>
                      <a:pt x="391" y="102"/>
                      <a:pt x="391" y="102"/>
                    </a:cubicBezTo>
                    <a:cubicBezTo>
                      <a:pt x="328" y="102"/>
                      <a:pt x="328" y="102"/>
                      <a:pt x="328" y="102"/>
                    </a:cubicBezTo>
                    <a:cubicBezTo>
                      <a:pt x="328" y="102"/>
                      <a:pt x="328" y="102"/>
                      <a:pt x="328" y="102"/>
                    </a:cubicBezTo>
                    <a:close/>
                    <a:moveTo>
                      <a:pt x="128" y="115"/>
                    </a:moveTo>
                    <a:cubicBezTo>
                      <a:pt x="128" y="115"/>
                      <a:pt x="240" y="115"/>
                      <a:pt x="239" y="115"/>
                    </a:cubicBezTo>
                    <a:cubicBezTo>
                      <a:pt x="236" y="111"/>
                      <a:pt x="232" y="106"/>
                      <a:pt x="227" y="102"/>
                    </a:cubicBezTo>
                    <a:cubicBezTo>
                      <a:pt x="128" y="102"/>
                      <a:pt x="128" y="102"/>
                      <a:pt x="128" y="102"/>
                    </a:cubicBezTo>
                    <a:cubicBezTo>
                      <a:pt x="128" y="115"/>
                      <a:pt x="128" y="115"/>
                      <a:pt x="128" y="115"/>
                    </a:cubicBezTo>
                    <a:close/>
                    <a:moveTo>
                      <a:pt x="64" y="115"/>
                    </a:moveTo>
                    <a:cubicBezTo>
                      <a:pt x="64" y="102"/>
                      <a:pt x="64" y="102"/>
                      <a:pt x="64" y="102"/>
                    </a:cubicBezTo>
                    <a:cubicBezTo>
                      <a:pt x="26" y="102"/>
                      <a:pt x="26" y="102"/>
                      <a:pt x="26" y="102"/>
                    </a:cubicBezTo>
                    <a:cubicBezTo>
                      <a:pt x="26" y="115"/>
                      <a:pt x="26" y="115"/>
                      <a:pt x="26" y="115"/>
                    </a:cubicBezTo>
                    <a:cubicBezTo>
                      <a:pt x="26" y="115"/>
                      <a:pt x="64" y="115"/>
                      <a:pt x="64" y="115"/>
                    </a:cubicBezTo>
                    <a:close/>
                    <a:moveTo>
                      <a:pt x="399" y="141"/>
                    </a:moveTo>
                    <a:cubicBezTo>
                      <a:pt x="437" y="141"/>
                      <a:pt x="437" y="141"/>
                      <a:pt x="437" y="141"/>
                    </a:cubicBezTo>
                    <a:cubicBezTo>
                      <a:pt x="437" y="127"/>
                      <a:pt x="437" y="127"/>
                      <a:pt x="437" y="127"/>
                    </a:cubicBezTo>
                    <a:cubicBezTo>
                      <a:pt x="399" y="127"/>
                      <a:pt x="399" y="127"/>
                      <a:pt x="399" y="127"/>
                    </a:cubicBezTo>
                    <a:cubicBezTo>
                      <a:pt x="399" y="141"/>
                      <a:pt x="399" y="141"/>
                      <a:pt x="399" y="141"/>
                    </a:cubicBezTo>
                    <a:cubicBezTo>
                      <a:pt x="399" y="141"/>
                      <a:pt x="399" y="141"/>
                      <a:pt x="399" y="141"/>
                    </a:cubicBezTo>
                    <a:close/>
                    <a:moveTo>
                      <a:pt x="418" y="134"/>
                    </a:moveTo>
                    <a:cubicBezTo>
                      <a:pt x="418" y="134"/>
                      <a:pt x="418" y="134"/>
                      <a:pt x="418" y="134"/>
                    </a:cubicBezTo>
                    <a:moveTo>
                      <a:pt x="283" y="141"/>
                    </a:moveTo>
                    <a:cubicBezTo>
                      <a:pt x="321" y="141"/>
                      <a:pt x="321" y="141"/>
                      <a:pt x="321" y="141"/>
                    </a:cubicBezTo>
                    <a:cubicBezTo>
                      <a:pt x="321" y="127"/>
                      <a:pt x="321" y="127"/>
                      <a:pt x="321" y="127"/>
                    </a:cubicBezTo>
                    <a:cubicBezTo>
                      <a:pt x="283" y="127"/>
                      <a:pt x="283" y="127"/>
                      <a:pt x="283" y="127"/>
                    </a:cubicBezTo>
                    <a:cubicBezTo>
                      <a:pt x="283" y="141"/>
                      <a:pt x="283" y="141"/>
                      <a:pt x="283" y="141"/>
                    </a:cubicBezTo>
                    <a:cubicBezTo>
                      <a:pt x="283" y="141"/>
                      <a:pt x="283" y="141"/>
                      <a:pt x="283" y="141"/>
                    </a:cubicBezTo>
                    <a:close/>
                    <a:moveTo>
                      <a:pt x="302" y="134"/>
                    </a:moveTo>
                    <a:cubicBezTo>
                      <a:pt x="302" y="134"/>
                      <a:pt x="302" y="134"/>
                      <a:pt x="302" y="134"/>
                    </a:cubicBezTo>
                    <a:moveTo>
                      <a:pt x="378" y="141"/>
                    </a:moveTo>
                    <a:cubicBezTo>
                      <a:pt x="378" y="141"/>
                      <a:pt x="383" y="127"/>
                      <a:pt x="383" y="127"/>
                    </a:cubicBezTo>
                    <a:cubicBezTo>
                      <a:pt x="337" y="127"/>
                      <a:pt x="337" y="127"/>
                      <a:pt x="337" y="127"/>
                    </a:cubicBezTo>
                    <a:cubicBezTo>
                      <a:pt x="342" y="141"/>
                      <a:pt x="342" y="141"/>
                      <a:pt x="342" y="141"/>
                    </a:cubicBezTo>
                    <a:cubicBezTo>
                      <a:pt x="378" y="141"/>
                      <a:pt x="378" y="141"/>
                      <a:pt x="378" y="141"/>
                    </a:cubicBezTo>
                    <a:close/>
                    <a:moveTo>
                      <a:pt x="167" y="141"/>
                    </a:moveTo>
                    <a:cubicBezTo>
                      <a:pt x="167" y="141"/>
                      <a:pt x="167" y="127"/>
                      <a:pt x="167" y="127"/>
                    </a:cubicBezTo>
                    <a:cubicBezTo>
                      <a:pt x="128" y="127"/>
                      <a:pt x="128" y="127"/>
                      <a:pt x="128" y="127"/>
                    </a:cubicBezTo>
                    <a:cubicBezTo>
                      <a:pt x="128" y="141"/>
                      <a:pt x="128" y="141"/>
                      <a:pt x="128" y="141"/>
                    </a:cubicBezTo>
                    <a:cubicBezTo>
                      <a:pt x="128" y="141"/>
                      <a:pt x="167" y="141"/>
                      <a:pt x="167" y="141"/>
                    </a:cubicBezTo>
                    <a:close/>
                    <a:moveTo>
                      <a:pt x="206" y="127"/>
                    </a:moveTo>
                    <a:cubicBezTo>
                      <a:pt x="206" y="141"/>
                      <a:pt x="206" y="141"/>
                      <a:pt x="206" y="141"/>
                    </a:cubicBezTo>
                    <a:cubicBezTo>
                      <a:pt x="247" y="141"/>
                      <a:pt x="247" y="141"/>
                      <a:pt x="247" y="141"/>
                    </a:cubicBezTo>
                    <a:cubicBezTo>
                      <a:pt x="247" y="136"/>
                      <a:pt x="247" y="131"/>
                      <a:pt x="245" y="127"/>
                    </a:cubicBezTo>
                    <a:cubicBezTo>
                      <a:pt x="206" y="127"/>
                      <a:pt x="206" y="127"/>
                      <a:pt x="206" y="127"/>
                    </a:cubicBezTo>
                    <a:cubicBezTo>
                      <a:pt x="206" y="127"/>
                      <a:pt x="206" y="127"/>
                      <a:pt x="206" y="127"/>
                    </a:cubicBezTo>
                    <a:close/>
                    <a:moveTo>
                      <a:pt x="26" y="141"/>
                    </a:moveTo>
                    <a:cubicBezTo>
                      <a:pt x="64" y="141"/>
                      <a:pt x="64" y="141"/>
                      <a:pt x="64" y="141"/>
                    </a:cubicBezTo>
                    <a:cubicBezTo>
                      <a:pt x="64" y="127"/>
                      <a:pt x="64" y="127"/>
                      <a:pt x="64" y="127"/>
                    </a:cubicBezTo>
                    <a:cubicBezTo>
                      <a:pt x="26" y="127"/>
                      <a:pt x="26" y="127"/>
                      <a:pt x="26" y="127"/>
                    </a:cubicBezTo>
                    <a:cubicBezTo>
                      <a:pt x="26" y="141"/>
                      <a:pt x="26" y="141"/>
                      <a:pt x="26" y="141"/>
                    </a:cubicBezTo>
                    <a:cubicBezTo>
                      <a:pt x="26" y="141"/>
                      <a:pt x="26" y="141"/>
                      <a:pt x="26" y="141"/>
                    </a:cubicBezTo>
                    <a:close/>
                    <a:moveTo>
                      <a:pt x="45" y="134"/>
                    </a:moveTo>
                    <a:cubicBezTo>
                      <a:pt x="45" y="134"/>
                      <a:pt x="45" y="134"/>
                      <a:pt x="45" y="134"/>
                    </a:cubicBezTo>
                    <a:moveTo>
                      <a:pt x="399" y="166"/>
                    </a:moveTo>
                    <a:cubicBezTo>
                      <a:pt x="462" y="166"/>
                      <a:pt x="462" y="166"/>
                      <a:pt x="462" y="166"/>
                    </a:cubicBezTo>
                    <a:cubicBezTo>
                      <a:pt x="462" y="152"/>
                      <a:pt x="462" y="152"/>
                      <a:pt x="462" y="152"/>
                    </a:cubicBezTo>
                    <a:cubicBezTo>
                      <a:pt x="399" y="152"/>
                      <a:pt x="399" y="152"/>
                      <a:pt x="399" y="152"/>
                    </a:cubicBezTo>
                    <a:cubicBezTo>
                      <a:pt x="399" y="166"/>
                      <a:pt x="399" y="166"/>
                      <a:pt x="399" y="166"/>
                    </a:cubicBezTo>
                    <a:cubicBezTo>
                      <a:pt x="399" y="166"/>
                      <a:pt x="399" y="166"/>
                      <a:pt x="399" y="166"/>
                    </a:cubicBezTo>
                    <a:close/>
                    <a:moveTo>
                      <a:pt x="431" y="159"/>
                    </a:moveTo>
                    <a:cubicBezTo>
                      <a:pt x="431" y="159"/>
                      <a:pt x="431" y="159"/>
                      <a:pt x="431" y="159"/>
                    </a:cubicBezTo>
                    <a:moveTo>
                      <a:pt x="257" y="166"/>
                    </a:moveTo>
                    <a:cubicBezTo>
                      <a:pt x="321" y="166"/>
                      <a:pt x="321" y="166"/>
                      <a:pt x="321" y="166"/>
                    </a:cubicBezTo>
                    <a:cubicBezTo>
                      <a:pt x="321" y="152"/>
                      <a:pt x="321" y="152"/>
                      <a:pt x="321" y="152"/>
                    </a:cubicBezTo>
                    <a:cubicBezTo>
                      <a:pt x="257" y="152"/>
                      <a:pt x="257" y="152"/>
                      <a:pt x="257" y="152"/>
                    </a:cubicBezTo>
                    <a:cubicBezTo>
                      <a:pt x="257" y="166"/>
                      <a:pt x="257" y="166"/>
                      <a:pt x="257" y="166"/>
                    </a:cubicBezTo>
                    <a:cubicBezTo>
                      <a:pt x="257" y="166"/>
                      <a:pt x="257" y="166"/>
                      <a:pt x="257" y="166"/>
                    </a:cubicBezTo>
                    <a:close/>
                    <a:moveTo>
                      <a:pt x="289" y="159"/>
                    </a:moveTo>
                    <a:cubicBezTo>
                      <a:pt x="289" y="159"/>
                      <a:pt x="289" y="159"/>
                      <a:pt x="289" y="159"/>
                    </a:cubicBezTo>
                    <a:moveTo>
                      <a:pt x="374" y="152"/>
                    </a:moveTo>
                    <a:cubicBezTo>
                      <a:pt x="346" y="152"/>
                      <a:pt x="346" y="152"/>
                      <a:pt x="346" y="152"/>
                    </a:cubicBezTo>
                    <a:cubicBezTo>
                      <a:pt x="350" y="166"/>
                      <a:pt x="350" y="166"/>
                      <a:pt x="350" y="166"/>
                    </a:cubicBezTo>
                    <a:cubicBezTo>
                      <a:pt x="369" y="166"/>
                      <a:pt x="369" y="166"/>
                      <a:pt x="369" y="166"/>
                    </a:cubicBezTo>
                    <a:cubicBezTo>
                      <a:pt x="374" y="152"/>
                      <a:pt x="374" y="152"/>
                      <a:pt x="374" y="152"/>
                    </a:cubicBezTo>
                    <a:cubicBezTo>
                      <a:pt x="374" y="152"/>
                      <a:pt x="374" y="152"/>
                      <a:pt x="374" y="152"/>
                    </a:cubicBezTo>
                    <a:close/>
                    <a:moveTo>
                      <a:pt x="0" y="152"/>
                    </a:moveTo>
                    <a:cubicBezTo>
                      <a:pt x="0" y="166"/>
                      <a:pt x="0" y="166"/>
                      <a:pt x="0" y="166"/>
                    </a:cubicBezTo>
                    <a:cubicBezTo>
                      <a:pt x="90" y="166"/>
                      <a:pt x="90" y="166"/>
                      <a:pt x="90" y="166"/>
                    </a:cubicBezTo>
                    <a:cubicBezTo>
                      <a:pt x="90" y="152"/>
                      <a:pt x="90" y="152"/>
                      <a:pt x="90" y="152"/>
                    </a:cubicBezTo>
                    <a:cubicBezTo>
                      <a:pt x="0" y="152"/>
                      <a:pt x="0" y="152"/>
                      <a:pt x="0" y="152"/>
                    </a:cubicBezTo>
                    <a:close/>
                    <a:moveTo>
                      <a:pt x="102" y="152"/>
                    </a:moveTo>
                    <a:cubicBezTo>
                      <a:pt x="102" y="166"/>
                      <a:pt x="102" y="166"/>
                      <a:pt x="102" y="166"/>
                    </a:cubicBezTo>
                    <a:cubicBezTo>
                      <a:pt x="240" y="166"/>
                      <a:pt x="240" y="166"/>
                      <a:pt x="240" y="166"/>
                    </a:cubicBezTo>
                    <a:cubicBezTo>
                      <a:pt x="241" y="166"/>
                      <a:pt x="241" y="166"/>
                      <a:pt x="241" y="166"/>
                    </a:cubicBezTo>
                    <a:cubicBezTo>
                      <a:pt x="244" y="162"/>
                      <a:pt x="245" y="157"/>
                      <a:pt x="246" y="152"/>
                    </a:cubicBezTo>
                    <a:cubicBezTo>
                      <a:pt x="102" y="152"/>
                      <a:pt x="102" y="152"/>
                      <a:pt x="102" y="152"/>
                    </a:cubicBezTo>
                    <a:cubicBezTo>
                      <a:pt x="102" y="152"/>
                      <a:pt x="102" y="152"/>
                      <a:pt x="102" y="152"/>
                    </a:cubicBezTo>
                    <a:close/>
                    <a:moveTo>
                      <a:pt x="365" y="178"/>
                    </a:moveTo>
                    <a:cubicBezTo>
                      <a:pt x="354" y="178"/>
                      <a:pt x="354" y="178"/>
                      <a:pt x="354" y="178"/>
                    </a:cubicBezTo>
                    <a:cubicBezTo>
                      <a:pt x="359" y="191"/>
                      <a:pt x="359" y="191"/>
                      <a:pt x="359" y="191"/>
                    </a:cubicBezTo>
                    <a:cubicBezTo>
                      <a:pt x="361" y="191"/>
                      <a:pt x="361" y="191"/>
                      <a:pt x="361" y="191"/>
                    </a:cubicBezTo>
                    <a:cubicBezTo>
                      <a:pt x="365" y="178"/>
                      <a:pt x="365" y="178"/>
                      <a:pt x="365" y="178"/>
                    </a:cubicBezTo>
                    <a:cubicBezTo>
                      <a:pt x="365" y="178"/>
                      <a:pt x="365" y="178"/>
                      <a:pt x="365" y="178"/>
                    </a:cubicBezTo>
                    <a:close/>
                    <a:moveTo>
                      <a:pt x="399" y="191"/>
                    </a:moveTo>
                    <a:cubicBezTo>
                      <a:pt x="462" y="191"/>
                      <a:pt x="462" y="191"/>
                      <a:pt x="462" y="191"/>
                    </a:cubicBezTo>
                    <a:cubicBezTo>
                      <a:pt x="462" y="178"/>
                      <a:pt x="462" y="178"/>
                      <a:pt x="462" y="178"/>
                    </a:cubicBezTo>
                    <a:cubicBezTo>
                      <a:pt x="399" y="178"/>
                      <a:pt x="399" y="178"/>
                      <a:pt x="399" y="178"/>
                    </a:cubicBezTo>
                    <a:cubicBezTo>
                      <a:pt x="399" y="191"/>
                      <a:pt x="399" y="191"/>
                      <a:pt x="399" y="191"/>
                    </a:cubicBezTo>
                    <a:cubicBezTo>
                      <a:pt x="399" y="191"/>
                      <a:pt x="399" y="191"/>
                      <a:pt x="399" y="191"/>
                    </a:cubicBezTo>
                    <a:close/>
                    <a:moveTo>
                      <a:pt x="431" y="185"/>
                    </a:moveTo>
                    <a:cubicBezTo>
                      <a:pt x="431" y="185"/>
                      <a:pt x="431" y="185"/>
                      <a:pt x="431" y="185"/>
                    </a:cubicBezTo>
                    <a:moveTo>
                      <a:pt x="102" y="191"/>
                    </a:moveTo>
                    <a:cubicBezTo>
                      <a:pt x="199" y="191"/>
                      <a:pt x="199" y="191"/>
                      <a:pt x="199" y="191"/>
                    </a:cubicBezTo>
                    <a:cubicBezTo>
                      <a:pt x="212" y="191"/>
                      <a:pt x="223" y="186"/>
                      <a:pt x="232" y="178"/>
                    </a:cubicBezTo>
                    <a:cubicBezTo>
                      <a:pt x="232" y="178"/>
                      <a:pt x="102" y="178"/>
                      <a:pt x="102" y="178"/>
                    </a:cubicBezTo>
                    <a:cubicBezTo>
                      <a:pt x="102" y="191"/>
                      <a:pt x="102" y="191"/>
                      <a:pt x="102" y="191"/>
                    </a:cubicBezTo>
                    <a:moveTo>
                      <a:pt x="257" y="191"/>
                    </a:moveTo>
                    <a:cubicBezTo>
                      <a:pt x="321" y="191"/>
                      <a:pt x="321" y="191"/>
                      <a:pt x="321" y="191"/>
                    </a:cubicBezTo>
                    <a:cubicBezTo>
                      <a:pt x="321" y="178"/>
                      <a:pt x="321" y="178"/>
                      <a:pt x="321" y="178"/>
                    </a:cubicBezTo>
                    <a:cubicBezTo>
                      <a:pt x="257" y="178"/>
                      <a:pt x="257" y="178"/>
                      <a:pt x="257" y="178"/>
                    </a:cubicBezTo>
                    <a:cubicBezTo>
                      <a:pt x="257" y="191"/>
                      <a:pt x="257" y="191"/>
                      <a:pt x="257" y="191"/>
                    </a:cubicBezTo>
                    <a:cubicBezTo>
                      <a:pt x="257" y="191"/>
                      <a:pt x="257" y="191"/>
                      <a:pt x="257" y="191"/>
                    </a:cubicBezTo>
                    <a:close/>
                    <a:moveTo>
                      <a:pt x="289" y="185"/>
                    </a:moveTo>
                    <a:cubicBezTo>
                      <a:pt x="289" y="185"/>
                      <a:pt x="289" y="185"/>
                      <a:pt x="289" y="185"/>
                    </a:cubicBezTo>
                    <a:moveTo>
                      <a:pt x="0" y="178"/>
                    </a:moveTo>
                    <a:cubicBezTo>
                      <a:pt x="0" y="191"/>
                      <a:pt x="0" y="191"/>
                      <a:pt x="0" y="191"/>
                    </a:cubicBezTo>
                    <a:cubicBezTo>
                      <a:pt x="90" y="191"/>
                      <a:pt x="90" y="191"/>
                      <a:pt x="90" y="191"/>
                    </a:cubicBezTo>
                    <a:cubicBezTo>
                      <a:pt x="90" y="178"/>
                      <a:pt x="90" y="178"/>
                      <a:pt x="90" y="178"/>
                    </a:cubicBezTo>
                    <a:cubicBezTo>
                      <a:pt x="0" y="178"/>
                      <a:pt x="0" y="178"/>
                      <a:pt x="0" y="178"/>
                    </a:cubicBezTo>
                    <a:close/>
                    <a:moveTo>
                      <a:pt x="48" y="248"/>
                    </a:moveTo>
                    <a:cubicBezTo>
                      <a:pt x="46" y="237"/>
                      <a:pt x="36" y="235"/>
                      <a:pt x="30" y="235"/>
                    </a:cubicBezTo>
                    <a:cubicBezTo>
                      <a:pt x="19" y="235"/>
                      <a:pt x="10" y="244"/>
                      <a:pt x="10" y="260"/>
                    </a:cubicBezTo>
                    <a:cubicBezTo>
                      <a:pt x="10" y="275"/>
                      <a:pt x="15" y="287"/>
                      <a:pt x="31" y="287"/>
                    </a:cubicBezTo>
                    <a:cubicBezTo>
                      <a:pt x="36" y="287"/>
                      <a:pt x="46" y="284"/>
                      <a:pt x="49" y="269"/>
                    </a:cubicBezTo>
                    <a:cubicBezTo>
                      <a:pt x="57" y="269"/>
                      <a:pt x="57" y="269"/>
                      <a:pt x="57" y="269"/>
                    </a:cubicBezTo>
                    <a:cubicBezTo>
                      <a:pt x="53" y="293"/>
                      <a:pt x="34" y="294"/>
                      <a:pt x="29" y="294"/>
                    </a:cubicBezTo>
                    <a:cubicBezTo>
                      <a:pt x="15" y="294"/>
                      <a:pt x="1" y="285"/>
                      <a:pt x="1" y="260"/>
                    </a:cubicBezTo>
                    <a:cubicBezTo>
                      <a:pt x="1" y="241"/>
                      <a:pt x="12" y="228"/>
                      <a:pt x="30" y="228"/>
                    </a:cubicBezTo>
                    <a:cubicBezTo>
                      <a:pt x="47" y="228"/>
                      <a:pt x="55" y="238"/>
                      <a:pt x="56" y="248"/>
                    </a:cubicBezTo>
                    <a:lnTo>
                      <a:pt x="48" y="248"/>
                    </a:lnTo>
                    <a:close/>
                    <a:moveTo>
                      <a:pt x="81" y="245"/>
                    </a:moveTo>
                    <a:cubicBezTo>
                      <a:pt x="95" y="245"/>
                      <a:pt x="102" y="257"/>
                      <a:pt x="102" y="269"/>
                    </a:cubicBezTo>
                    <a:cubicBezTo>
                      <a:pt x="102" y="281"/>
                      <a:pt x="95" y="294"/>
                      <a:pt x="81" y="294"/>
                    </a:cubicBezTo>
                    <a:cubicBezTo>
                      <a:pt x="66" y="294"/>
                      <a:pt x="59" y="281"/>
                      <a:pt x="59" y="269"/>
                    </a:cubicBezTo>
                    <a:cubicBezTo>
                      <a:pt x="59" y="257"/>
                      <a:pt x="66" y="245"/>
                      <a:pt x="81" y="245"/>
                    </a:cubicBezTo>
                    <a:close/>
                    <a:moveTo>
                      <a:pt x="81" y="287"/>
                    </a:moveTo>
                    <a:cubicBezTo>
                      <a:pt x="92" y="287"/>
                      <a:pt x="94" y="276"/>
                      <a:pt x="94" y="269"/>
                    </a:cubicBezTo>
                    <a:cubicBezTo>
                      <a:pt x="94" y="263"/>
                      <a:pt x="92" y="252"/>
                      <a:pt x="81" y="252"/>
                    </a:cubicBezTo>
                    <a:cubicBezTo>
                      <a:pt x="69" y="252"/>
                      <a:pt x="67" y="263"/>
                      <a:pt x="67" y="269"/>
                    </a:cubicBezTo>
                    <a:cubicBezTo>
                      <a:pt x="67" y="276"/>
                      <a:pt x="69" y="287"/>
                      <a:pt x="81" y="287"/>
                    </a:cubicBezTo>
                    <a:close/>
                    <a:moveTo>
                      <a:pt x="146" y="292"/>
                    </a:moveTo>
                    <a:cubicBezTo>
                      <a:pt x="138" y="292"/>
                      <a:pt x="138" y="292"/>
                      <a:pt x="138" y="292"/>
                    </a:cubicBezTo>
                    <a:cubicBezTo>
                      <a:pt x="138" y="264"/>
                      <a:pt x="138" y="264"/>
                      <a:pt x="138" y="264"/>
                    </a:cubicBezTo>
                    <a:cubicBezTo>
                      <a:pt x="138" y="256"/>
                      <a:pt x="136" y="252"/>
                      <a:pt x="128" y="252"/>
                    </a:cubicBezTo>
                    <a:cubicBezTo>
                      <a:pt x="124" y="252"/>
                      <a:pt x="116" y="255"/>
                      <a:pt x="116" y="267"/>
                    </a:cubicBezTo>
                    <a:cubicBezTo>
                      <a:pt x="116" y="292"/>
                      <a:pt x="116" y="292"/>
                      <a:pt x="116" y="292"/>
                    </a:cubicBezTo>
                    <a:cubicBezTo>
                      <a:pt x="108" y="292"/>
                      <a:pt x="108" y="292"/>
                      <a:pt x="108" y="292"/>
                    </a:cubicBezTo>
                    <a:cubicBezTo>
                      <a:pt x="108" y="246"/>
                      <a:pt x="108" y="246"/>
                      <a:pt x="108" y="246"/>
                    </a:cubicBezTo>
                    <a:cubicBezTo>
                      <a:pt x="116" y="246"/>
                      <a:pt x="116" y="246"/>
                      <a:pt x="116" y="246"/>
                    </a:cubicBezTo>
                    <a:cubicBezTo>
                      <a:pt x="116" y="253"/>
                      <a:pt x="116" y="253"/>
                      <a:pt x="116" y="253"/>
                    </a:cubicBezTo>
                    <a:cubicBezTo>
                      <a:pt x="116" y="253"/>
                      <a:pt x="116" y="253"/>
                      <a:pt x="116" y="253"/>
                    </a:cubicBezTo>
                    <a:cubicBezTo>
                      <a:pt x="118" y="250"/>
                      <a:pt x="122" y="245"/>
                      <a:pt x="130" y="245"/>
                    </a:cubicBezTo>
                    <a:cubicBezTo>
                      <a:pt x="137" y="245"/>
                      <a:pt x="146" y="248"/>
                      <a:pt x="146" y="261"/>
                    </a:cubicBezTo>
                    <a:lnTo>
                      <a:pt x="146" y="292"/>
                    </a:lnTo>
                    <a:close/>
                    <a:moveTo>
                      <a:pt x="193" y="292"/>
                    </a:moveTo>
                    <a:cubicBezTo>
                      <a:pt x="185" y="292"/>
                      <a:pt x="185" y="292"/>
                      <a:pt x="185" y="292"/>
                    </a:cubicBezTo>
                    <a:cubicBezTo>
                      <a:pt x="185" y="264"/>
                      <a:pt x="185" y="264"/>
                      <a:pt x="185" y="264"/>
                    </a:cubicBezTo>
                    <a:cubicBezTo>
                      <a:pt x="185" y="256"/>
                      <a:pt x="183" y="252"/>
                      <a:pt x="175" y="252"/>
                    </a:cubicBezTo>
                    <a:cubicBezTo>
                      <a:pt x="171" y="252"/>
                      <a:pt x="163" y="255"/>
                      <a:pt x="163" y="267"/>
                    </a:cubicBezTo>
                    <a:cubicBezTo>
                      <a:pt x="163" y="292"/>
                      <a:pt x="163" y="292"/>
                      <a:pt x="163" y="292"/>
                    </a:cubicBezTo>
                    <a:cubicBezTo>
                      <a:pt x="155" y="292"/>
                      <a:pt x="155" y="292"/>
                      <a:pt x="155" y="292"/>
                    </a:cubicBezTo>
                    <a:cubicBezTo>
                      <a:pt x="155" y="246"/>
                      <a:pt x="155" y="246"/>
                      <a:pt x="155" y="246"/>
                    </a:cubicBezTo>
                    <a:cubicBezTo>
                      <a:pt x="163" y="246"/>
                      <a:pt x="163" y="246"/>
                      <a:pt x="163" y="246"/>
                    </a:cubicBezTo>
                    <a:cubicBezTo>
                      <a:pt x="163" y="253"/>
                      <a:pt x="163" y="253"/>
                      <a:pt x="163" y="253"/>
                    </a:cubicBezTo>
                    <a:cubicBezTo>
                      <a:pt x="163" y="253"/>
                      <a:pt x="163" y="253"/>
                      <a:pt x="163" y="253"/>
                    </a:cubicBezTo>
                    <a:cubicBezTo>
                      <a:pt x="164" y="250"/>
                      <a:pt x="169" y="245"/>
                      <a:pt x="177" y="245"/>
                    </a:cubicBezTo>
                    <a:cubicBezTo>
                      <a:pt x="184" y="245"/>
                      <a:pt x="193" y="248"/>
                      <a:pt x="193" y="261"/>
                    </a:cubicBezTo>
                    <a:lnTo>
                      <a:pt x="193" y="292"/>
                    </a:lnTo>
                    <a:close/>
                    <a:moveTo>
                      <a:pt x="240" y="278"/>
                    </a:moveTo>
                    <a:cubicBezTo>
                      <a:pt x="239" y="280"/>
                      <a:pt x="237" y="287"/>
                      <a:pt x="232" y="291"/>
                    </a:cubicBezTo>
                    <a:cubicBezTo>
                      <a:pt x="229" y="292"/>
                      <a:pt x="226" y="294"/>
                      <a:pt x="219" y="294"/>
                    </a:cubicBezTo>
                    <a:cubicBezTo>
                      <a:pt x="206" y="294"/>
                      <a:pt x="198" y="284"/>
                      <a:pt x="198" y="271"/>
                    </a:cubicBezTo>
                    <a:cubicBezTo>
                      <a:pt x="198" y="256"/>
                      <a:pt x="205" y="245"/>
                      <a:pt x="221" y="245"/>
                    </a:cubicBezTo>
                    <a:cubicBezTo>
                      <a:pt x="234" y="245"/>
                      <a:pt x="240" y="256"/>
                      <a:pt x="240" y="272"/>
                    </a:cubicBezTo>
                    <a:cubicBezTo>
                      <a:pt x="207" y="272"/>
                      <a:pt x="207" y="272"/>
                      <a:pt x="207" y="272"/>
                    </a:cubicBezTo>
                    <a:cubicBezTo>
                      <a:pt x="207" y="282"/>
                      <a:pt x="211" y="287"/>
                      <a:pt x="220" y="287"/>
                    </a:cubicBezTo>
                    <a:cubicBezTo>
                      <a:pt x="227" y="287"/>
                      <a:pt x="232" y="281"/>
                      <a:pt x="232" y="278"/>
                    </a:cubicBezTo>
                    <a:lnTo>
                      <a:pt x="240" y="278"/>
                    </a:lnTo>
                    <a:close/>
                    <a:moveTo>
                      <a:pt x="232" y="266"/>
                    </a:moveTo>
                    <a:cubicBezTo>
                      <a:pt x="232" y="259"/>
                      <a:pt x="229" y="252"/>
                      <a:pt x="219" y="252"/>
                    </a:cubicBezTo>
                    <a:cubicBezTo>
                      <a:pt x="212" y="252"/>
                      <a:pt x="207" y="259"/>
                      <a:pt x="207" y="266"/>
                    </a:cubicBezTo>
                    <a:lnTo>
                      <a:pt x="232" y="266"/>
                    </a:lnTo>
                    <a:close/>
                    <a:moveTo>
                      <a:pt x="276" y="262"/>
                    </a:moveTo>
                    <a:cubicBezTo>
                      <a:pt x="275" y="256"/>
                      <a:pt x="272" y="252"/>
                      <a:pt x="265" y="252"/>
                    </a:cubicBezTo>
                    <a:cubicBezTo>
                      <a:pt x="256" y="252"/>
                      <a:pt x="253" y="261"/>
                      <a:pt x="253" y="269"/>
                    </a:cubicBezTo>
                    <a:cubicBezTo>
                      <a:pt x="253" y="277"/>
                      <a:pt x="254" y="287"/>
                      <a:pt x="265" y="287"/>
                    </a:cubicBezTo>
                    <a:cubicBezTo>
                      <a:pt x="270" y="287"/>
                      <a:pt x="275" y="283"/>
                      <a:pt x="276" y="276"/>
                    </a:cubicBezTo>
                    <a:cubicBezTo>
                      <a:pt x="284" y="276"/>
                      <a:pt x="284" y="276"/>
                      <a:pt x="284" y="276"/>
                    </a:cubicBezTo>
                    <a:cubicBezTo>
                      <a:pt x="283" y="283"/>
                      <a:pt x="278" y="294"/>
                      <a:pt x="265" y="294"/>
                    </a:cubicBezTo>
                    <a:cubicBezTo>
                      <a:pt x="252" y="294"/>
                      <a:pt x="244" y="284"/>
                      <a:pt x="244" y="271"/>
                    </a:cubicBezTo>
                    <a:cubicBezTo>
                      <a:pt x="244" y="256"/>
                      <a:pt x="251" y="245"/>
                      <a:pt x="266" y="245"/>
                    </a:cubicBezTo>
                    <a:cubicBezTo>
                      <a:pt x="278" y="245"/>
                      <a:pt x="283" y="254"/>
                      <a:pt x="284" y="262"/>
                    </a:cubicBezTo>
                    <a:lnTo>
                      <a:pt x="276" y="262"/>
                    </a:lnTo>
                    <a:close/>
                    <a:moveTo>
                      <a:pt x="300" y="253"/>
                    </a:moveTo>
                    <a:cubicBezTo>
                      <a:pt x="300" y="283"/>
                      <a:pt x="300" y="283"/>
                      <a:pt x="300" y="283"/>
                    </a:cubicBezTo>
                    <a:cubicBezTo>
                      <a:pt x="300" y="286"/>
                      <a:pt x="304" y="286"/>
                      <a:pt x="305" y="286"/>
                    </a:cubicBezTo>
                    <a:cubicBezTo>
                      <a:pt x="308" y="286"/>
                      <a:pt x="308" y="286"/>
                      <a:pt x="308" y="286"/>
                    </a:cubicBezTo>
                    <a:cubicBezTo>
                      <a:pt x="308" y="292"/>
                      <a:pt x="308" y="292"/>
                      <a:pt x="308" y="292"/>
                    </a:cubicBezTo>
                    <a:cubicBezTo>
                      <a:pt x="305" y="293"/>
                      <a:pt x="303" y="293"/>
                      <a:pt x="302" y="293"/>
                    </a:cubicBezTo>
                    <a:cubicBezTo>
                      <a:pt x="294" y="293"/>
                      <a:pt x="293" y="289"/>
                      <a:pt x="293" y="283"/>
                    </a:cubicBezTo>
                    <a:cubicBezTo>
                      <a:pt x="293" y="253"/>
                      <a:pt x="293" y="253"/>
                      <a:pt x="293" y="253"/>
                    </a:cubicBezTo>
                    <a:cubicBezTo>
                      <a:pt x="286" y="253"/>
                      <a:pt x="286" y="253"/>
                      <a:pt x="286" y="253"/>
                    </a:cubicBezTo>
                    <a:cubicBezTo>
                      <a:pt x="286" y="246"/>
                      <a:pt x="286" y="246"/>
                      <a:pt x="286" y="246"/>
                    </a:cubicBezTo>
                    <a:cubicBezTo>
                      <a:pt x="293" y="246"/>
                      <a:pt x="293" y="246"/>
                      <a:pt x="293" y="246"/>
                    </a:cubicBezTo>
                    <a:cubicBezTo>
                      <a:pt x="293" y="234"/>
                      <a:pt x="293" y="234"/>
                      <a:pt x="293" y="234"/>
                    </a:cubicBezTo>
                    <a:cubicBezTo>
                      <a:pt x="300" y="234"/>
                      <a:pt x="300" y="234"/>
                      <a:pt x="300" y="234"/>
                    </a:cubicBezTo>
                    <a:cubicBezTo>
                      <a:pt x="300" y="246"/>
                      <a:pt x="300" y="246"/>
                      <a:pt x="300" y="246"/>
                    </a:cubicBezTo>
                    <a:cubicBezTo>
                      <a:pt x="308" y="246"/>
                      <a:pt x="308" y="246"/>
                      <a:pt x="308" y="246"/>
                    </a:cubicBezTo>
                    <a:cubicBezTo>
                      <a:pt x="308" y="253"/>
                      <a:pt x="308" y="253"/>
                      <a:pt x="308" y="253"/>
                    </a:cubicBezTo>
                    <a:lnTo>
                      <a:pt x="300" y="253"/>
                    </a:lnTo>
                    <a:close/>
                    <a:moveTo>
                      <a:pt x="314" y="238"/>
                    </a:moveTo>
                    <a:cubicBezTo>
                      <a:pt x="314" y="229"/>
                      <a:pt x="314" y="229"/>
                      <a:pt x="314" y="229"/>
                    </a:cubicBezTo>
                    <a:cubicBezTo>
                      <a:pt x="322" y="229"/>
                      <a:pt x="322" y="229"/>
                      <a:pt x="322" y="229"/>
                    </a:cubicBezTo>
                    <a:cubicBezTo>
                      <a:pt x="322" y="238"/>
                      <a:pt x="322" y="238"/>
                      <a:pt x="322" y="238"/>
                    </a:cubicBezTo>
                    <a:lnTo>
                      <a:pt x="314" y="238"/>
                    </a:lnTo>
                    <a:close/>
                    <a:moveTo>
                      <a:pt x="322" y="292"/>
                    </a:moveTo>
                    <a:cubicBezTo>
                      <a:pt x="314" y="292"/>
                      <a:pt x="314" y="292"/>
                      <a:pt x="314" y="292"/>
                    </a:cubicBezTo>
                    <a:cubicBezTo>
                      <a:pt x="314" y="246"/>
                      <a:pt x="314" y="246"/>
                      <a:pt x="314" y="246"/>
                    </a:cubicBezTo>
                    <a:cubicBezTo>
                      <a:pt x="322" y="246"/>
                      <a:pt x="322" y="246"/>
                      <a:pt x="322" y="246"/>
                    </a:cubicBezTo>
                    <a:lnTo>
                      <a:pt x="322" y="292"/>
                    </a:lnTo>
                    <a:close/>
                    <a:moveTo>
                      <a:pt x="351" y="245"/>
                    </a:moveTo>
                    <a:cubicBezTo>
                      <a:pt x="365" y="245"/>
                      <a:pt x="372" y="257"/>
                      <a:pt x="372" y="269"/>
                    </a:cubicBezTo>
                    <a:cubicBezTo>
                      <a:pt x="372" y="281"/>
                      <a:pt x="365" y="294"/>
                      <a:pt x="351" y="294"/>
                    </a:cubicBezTo>
                    <a:cubicBezTo>
                      <a:pt x="336" y="294"/>
                      <a:pt x="329" y="281"/>
                      <a:pt x="329" y="269"/>
                    </a:cubicBezTo>
                    <a:cubicBezTo>
                      <a:pt x="329" y="257"/>
                      <a:pt x="336" y="245"/>
                      <a:pt x="351" y="245"/>
                    </a:cubicBezTo>
                    <a:close/>
                    <a:moveTo>
                      <a:pt x="351" y="287"/>
                    </a:moveTo>
                    <a:cubicBezTo>
                      <a:pt x="362" y="287"/>
                      <a:pt x="364" y="276"/>
                      <a:pt x="364" y="269"/>
                    </a:cubicBezTo>
                    <a:cubicBezTo>
                      <a:pt x="364" y="263"/>
                      <a:pt x="362" y="252"/>
                      <a:pt x="351" y="252"/>
                    </a:cubicBezTo>
                    <a:cubicBezTo>
                      <a:pt x="339" y="252"/>
                      <a:pt x="337" y="263"/>
                      <a:pt x="337" y="269"/>
                    </a:cubicBezTo>
                    <a:cubicBezTo>
                      <a:pt x="337" y="276"/>
                      <a:pt x="339" y="287"/>
                      <a:pt x="351" y="287"/>
                    </a:cubicBezTo>
                    <a:close/>
                    <a:moveTo>
                      <a:pt x="416" y="292"/>
                    </a:moveTo>
                    <a:cubicBezTo>
                      <a:pt x="408" y="292"/>
                      <a:pt x="408" y="292"/>
                      <a:pt x="408" y="292"/>
                    </a:cubicBezTo>
                    <a:cubicBezTo>
                      <a:pt x="408" y="264"/>
                      <a:pt x="408" y="264"/>
                      <a:pt x="408" y="264"/>
                    </a:cubicBezTo>
                    <a:cubicBezTo>
                      <a:pt x="408" y="256"/>
                      <a:pt x="406" y="252"/>
                      <a:pt x="398" y="252"/>
                    </a:cubicBezTo>
                    <a:cubicBezTo>
                      <a:pt x="394" y="252"/>
                      <a:pt x="386" y="255"/>
                      <a:pt x="386" y="267"/>
                    </a:cubicBezTo>
                    <a:cubicBezTo>
                      <a:pt x="386" y="292"/>
                      <a:pt x="386" y="292"/>
                      <a:pt x="386" y="292"/>
                    </a:cubicBezTo>
                    <a:cubicBezTo>
                      <a:pt x="379" y="292"/>
                      <a:pt x="379" y="292"/>
                      <a:pt x="379" y="292"/>
                    </a:cubicBezTo>
                    <a:cubicBezTo>
                      <a:pt x="379" y="246"/>
                      <a:pt x="379" y="246"/>
                      <a:pt x="379" y="246"/>
                    </a:cubicBezTo>
                    <a:cubicBezTo>
                      <a:pt x="386" y="246"/>
                      <a:pt x="386" y="246"/>
                      <a:pt x="386" y="246"/>
                    </a:cubicBezTo>
                    <a:cubicBezTo>
                      <a:pt x="386" y="253"/>
                      <a:pt x="386" y="253"/>
                      <a:pt x="386" y="253"/>
                    </a:cubicBezTo>
                    <a:cubicBezTo>
                      <a:pt x="386" y="253"/>
                      <a:pt x="386" y="253"/>
                      <a:pt x="386" y="253"/>
                    </a:cubicBezTo>
                    <a:cubicBezTo>
                      <a:pt x="388" y="250"/>
                      <a:pt x="392" y="245"/>
                      <a:pt x="400" y="245"/>
                    </a:cubicBezTo>
                    <a:cubicBezTo>
                      <a:pt x="407" y="245"/>
                      <a:pt x="416" y="248"/>
                      <a:pt x="416" y="261"/>
                    </a:cubicBezTo>
                    <a:lnTo>
                      <a:pt x="416" y="292"/>
                    </a:lnTo>
                    <a:close/>
                    <a:moveTo>
                      <a:pt x="451" y="260"/>
                    </a:moveTo>
                    <a:cubicBezTo>
                      <a:pt x="451" y="257"/>
                      <a:pt x="450" y="252"/>
                      <a:pt x="441" y="252"/>
                    </a:cubicBezTo>
                    <a:cubicBezTo>
                      <a:pt x="438" y="252"/>
                      <a:pt x="431" y="253"/>
                      <a:pt x="431" y="258"/>
                    </a:cubicBezTo>
                    <a:cubicBezTo>
                      <a:pt x="431" y="262"/>
                      <a:pt x="434" y="263"/>
                      <a:pt x="440" y="264"/>
                    </a:cubicBezTo>
                    <a:cubicBezTo>
                      <a:pt x="447" y="266"/>
                      <a:pt x="447" y="266"/>
                      <a:pt x="447" y="266"/>
                    </a:cubicBezTo>
                    <a:cubicBezTo>
                      <a:pt x="457" y="269"/>
                      <a:pt x="460" y="272"/>
                      <a:pt x="460" y="279"/>
                    </a:cubicBezTo>
                    <a:cubicBezTo>
                      <a:pt x="460" y="288"/>
                      <a:pt x="453" y="294"/>
                      <a:pt x="442" y="294"/>
                    </a:cubicBezTo>
                    <a:cubicBezTo>
                      <a:pt x="424" y="294"/>
                      <a:pt x="423" y="283"/>
                      <a:pt x="422" y="278"/>
                    </a:cubicBezTo>
                    <a:cubicBezTo>
                      <a:pt x="430" y="278"/>
                      <a:pt x="430" y="278"/>
                      <a:pt x="430" y="278"/>
                    </a:cubicBezTo>
                    <a:cubicBezTo>
                      <a:pt x="430" y="281"/>
                      <a:pt x="431" y="287"/>
                      <a:pt x="442" y="287"/>
                    </a:cubicBezTo>
                    <a:cubicBezTo>
                      <a:pt x="448" y="287"/>
                      <a:pt x="453" y="285"/>
                      <a:pt x="453" y="280"/>
                    </a:cubicBezTo>
                    <a:cubicBezTo>
                      <a:pt x="453" y="276"/>
                      <a:pt x="450" y="275"/>
                      <a:pt x="444" y="273"/>
                    </a:cubicBezTo>
                    <a:cubicBezTo>
                      <a:pt x="435" y="271"/>
                      <a:pt x="435" y="271"/>
                      <a:pt x="435" y="271"/>
                    </a:cubicBezTo>
                    <a:cubicBezTo>
                      <a:pt x="428" y="269"/>
                      <a:pt x="424" y="266"/>
                      <a:pt x="424" y="260"/>
                    </a:cubicBezTo>
                    <a:cubicBezTo>
                      <a:pt x="424" y="250"/>
                      <a:pt x="432" y="245"/>
                      <a:pt x="441" y="245"/>
                    </a:cubicBezTo>
                    <a:cubicBezTo>
                      <a:pt x="458" y="245"/>
                      <a:pt x="459" y="257"/>
                      <a:pt x="459" y="260"/>
                    </a:cubicBezTo>
                    <a:lnTo>
                      <a:pt x="451" y="260"/>
                    </a:lnTo>
                    <a:close/>
                  </a:path>
                </a:pathLst>
              </a:custGeom>
              <a:solidFill>
                <a:schemeClr val="accent2"/>
              </a:solidFill>
              <a:ln>
                <a:noFill/>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6" name="Oval 255"/>
            <p:cNvSpPr/>
            <p:nvPr/>
          </p:nvSpPr>
          <p:spPr bwMode="auto">
            <a:xfrm>
              <a:off x="1669271" y="194088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Oval 258"/>
            <p:cNvSpPr/>
            <p:nvPr/>
          </p:nvSpPr>
          <p:spPr bwMode="auto">
            <a:xfrm>
              <a:off x="2906363" y="193672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Oval 261"/>
            <p:cNvSpPr/>
            <p:nvPr/>
          </p:nvSpPr>
          <p:spPr bwMode="auto">
            <a:xfrm>
              <a:off x="421112" y="1958842"/>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48" name="Picture 247"/>
            <p:cNvPicPr>
              <a:picLocks noChangeAspect="1"/>
            </p:cNvPicPr>
            <p:nvPr/>
          </p:nvPicPr>
          <p:blipFill>
            <a:blip r:embed="rId4"/>
            <a:stretch>
              <a:fillRect/>
            </a:stretch>
          </p:blipFill>
          <p:spPr>
            <a:xfrm>
              <a:off x="3072576" y="2169044"/>
              <a:ext cx="404684" cy="223288"/>
            </a:xfrm>
            <a:prstGeom prst="rect">
              <a:avLst/>
            </a:prstGeom>
          </p:spPr>
        </p:pic>
        <p:pic>
          <p:nvPicPr>
            <p:cNvPr id="253" name="Picture 252"/>
            <p:cNvPicPr>
              <a:picLocks noChangeAspect="1"/>
            </p:cNvPicPr>
            <p:nvPr/>
          </p:nvPicPr>
          <p:blipFill rotWithShape="1">
            <a:blip r:embed="rId5">
              <a:extLst>
                <a:ext uri="{BEBA8EAE-BF5A-486C-A8C5-ECC9F3942E4B}">
                  <a14:imgProps xmlns:a14="http://schemas.microsoft.com/office/drawing/2010/main">
                    <a14:imgLayer r:embed="rId6">
                      <a14:imgEffect>
                        <a14:saturation sat="200000"/>
                      </a14:imgEffect>
                    </a14:imgLayer>
                  </a14:imgProps>
                </a:ext>
              </a:extLst>
            </a:blip>
            <a:srcRect l="25959" t="9610" r="25959" b="9610"/>
            <a:stretch/>
          </p:blipFill>
          <p:spPr>
            <a:xfrm>
              <a:off x="586268" y="2093652"/>
              <a:ext cx="407507" cy="456569"/>
            </a:xfrm>
            <a:prstGeom prst="rect">
              <a:avLst/>
            </a:prstGeom>
          </p:spPr>
        </p:pic>
        <p:sp>
          <p:nvSpPr>
            <p:cNvPr id="266" name="Oval 265"/>
            <p:cNvSpPr/>
            <p:nvPr/>
          </p:nvSpPr>
          <p:spPr bwMode="auto">
            <a:xfrm>
              <a:off x="2918110" y="5430432"/>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Oval 271"/>
            <p:cNvSpPr/>
            <p:nvPr/>
          </p:nvSpPr>
          <p:spPr bwMode="auto">
            <a:xfrm>
              <a:off x="1656378" y="543725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7" name="Picture 286"/>
            <p:cNvPicPr>
              <a:picLocks noChangeAspect="1"/>
            </p:cNvPicPr>
            <p:nvPr/>
          </p:nvPicPr>
          <p:blipFill>
            <a:blip r:embed="rId7">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5300"/>
                      </a14:imgEffect>
                      <a14:imgEffect>
                        <a14:saturation sat="400000"/>
                      </a14:imgEffect>
                      <a14:imgEffect>
                        <a14:brightnessContrast bright="22000" contrast="100000"/>
                      </a14:imgEffect>
                    </a14:imgLayer>
                  </a14:imgProps>
                </a:ext>
              </a:extLst>
            </a:blip>
            <a:stretch>
              <a:fillRect/>
            </a:stretch>
          </p:blipFill>
          <p:spPr>
            <a:xfrm>
              <a:off x="1731259" y="5748889"/>
              <a:ext cx="571098" cy="122160"/>
            </a:xfrm>
            <a:prstGeom prst="rect">
              <a:avLst/>
            </a:prstGeom>
          </p:spPr>
        </p:pic>
        <p:pic>
          <p:nvPicPr>
            <p:cNvPr id="289" name="Picture 288"/>
            <p:cNvPicPr>
              <a:picLocks noChangeAspect="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saturation sat="300000"/>
                      </a14:imgEffect>
                    </a14:imgLayer>
                  </a14:imgProps>
                </a:ext>
              </a:extLst>
            </a:blip>
            <a:srcRect t="30510" b="30510"/>
            <a:stretch/>
          </p:blipFill>
          <p:spPr>
            <a:xfrm>
              <a:off x="3052561" y="5710228"/>
              <a:ext cx="476728" cy="185832"/>
            </a:xfrm>
            <a:prstGeom prst="rect">
              <a:avLst/>
            </a:prstGeom>
          </p:spPr>
        </p:pic>
        <p:grpSp>
          <p:nvGrpSpPr>
            <p:cNvPr id="18" name="Group 17"/>
            <p:cNvGrpSpPr/>
            <p:nvPr/>
          </p:nvGrpSpPr>
          <p:grpSpPr>
            <a:xfrm>
              <a:off x="415110" y="5437257"/>
              <a:ext cx="745425" cy="745425"/>
              <a:chOff x="415110" y="5437257"/>
              <a:chExt cx="745425" cy="745425"/>
            </a:xfrm>
          </p:grpSpPr>
          <p:sp>
            <p:nvSpPr>
              <p:cNvPr id="269" name="Oval 268"/>
              <p:cNvSpPr/>
              <p:nvPr/>
            </p:nvSpPr>
            <p:spPr bwMode="auto">
              <a:xfrm>
                <a:off x="415110" y="5437257"/>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p:cNvPicPr>
                <a:picLocks noChangeAspect="1"/>
              </p:cNvPicPr>
              <p:nvPr/>
            </p:nvPicPr>
            <p:blipFill>
              <a:blip r:embed="rId11">
                <a:duotone>
                  <a:schemeClr val="accent2">
                    <a:shade val="45000"/>
                    <a:satMod val="135000"/>
                  </a:schemeClr>
                  <a:prstClr val="white"/>
                </a:duotone>
              </a:blip>
              <a:stretch>
                <a:fillRect/>
              </a:stretch>
            </p:blipFill>
            <p:spPr>
              <a:xfrm>
                <a:off x="481047" y="5646925"/>
                <a:ext cx="607640" cy="303820"/>
              </a:xfrm>
              <a:prstGeom prst="rect">
                <a:avLst/>
              </a:prstGeom>
            </p:spPr>
          </p:pic>
        </p:grpSp>
        <p:sp>
          <p:nvSpPr>
            <p:cNvPr id="123" name="Freeform 5"/>
            <p:cNvSpPr>
              <a:spLocks noChangeAspect="1" noEditPoints="1"/>
            </p:cNvSpPr>
            <p:nvPr/>
          </p:nvSpPr>
          <p:spPr bwMode="black">
            <a:xfrm>
              <a:off x="1864428" y="2130688"/>
              <a:ext cx="338431" cy="339462"/>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chemeClr val="accent2"/>
            </a:solidFill>
            <a:ln>
              <a:noFill/>
            </a:ln>
          </p:spPr>
          <p:txBody>
            <a:bodyPr vert="horz" wrap="square" lIns="91401" tIns="45700" rIns="91401" bIns="45700"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 name="Group 4"/>
          <p:cNvGrpSpPr/>
          <p:nvPr/>
        </p:nvGrpSpPr>
        <p:grpSpPr>
          <a:xfrm>
            <a:off x="8662161" y="1977567"/>
            <a:ext cx="3254651" cy="4631861"/>
            <a:chOff x="13685837" y="1976919"/>
            <a:chExt cx="3256037" cy="4633832"/>
          </a:xfrm>
        </p:grpSpPr>
        <p:sp>
          <p:nvSpPr>
            <p:cNvPr id="103" name="Oval 102"/>
            <p:cNvSpPr/>
            <p:nvPr/>
          </p:nvSpPr>
          <p:spPr bwMode="auto">
            <a:xfrm flipH="1">
              <a:off x="16181469" y="309677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04" name="Oval 103"/>
            <p:cNvSpPr/>
            <p:nvPr/>
          </p:nvSpPr>
          <p:spPr bwMode="auto">
            <a:xfrm flipH="1">
              <a:off x="13685838"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09" name="Oval 108"/>
            <p:cNvSpPr/>
            <p:nvPr/>
          </p:nvSpPr>
          <p:spPr bwMode="auto">
            <a:xfrm flipH="1">
              <a:off x="16181469"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br>
                <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br>
              <a:endPar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10" name="Oval 109"/>
            <p:cNvSpPr/>
            <p:nvPr/>
          </p:nvSpPr>
          <p:spPr bwMode="auto">
            <a:xfrm flipH="1">
              <a:off x="14933654" y="309677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11" name="Oval 110"/>
            <p:cNvSpPr/>
            <p:nvPr/>
          </p:nvSpPr>
          <p:spPr bwMode="auto">
            <a:xfrm flipH="1">
              <a:off x="14933654"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12" name="Oval 111"/>
            <p:cNvSpPr/>
            <p:nvPr/>
          </p:nvSpPr>
          <p:spPr bwMode="auto">
            <a:xfrm flipH="1">
              <a:off x="13685838" y="3119504"/>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13" name="Oval 112"/>
            <p:cNvSpPr/>
            <p:nvPr/>
          </p:nvSpPr>
          <p:spPr bwMode="auto">
            <a:xfrm flipH="1">
              <a:off x="13685838"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5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114" name="Picture 113"/>
            <p:cNvPicPr>
              <a:picLocks noChangeAspect="1"/>
            </p:cNvPicPr>
            <p:nvPr/>
          </p:nvPicPr>
          <p:blipFill>
            <a:blip r:embed="rId12"/>
            <a:stretch>
              <a:fillRect/>
            </a:stretch>
          </p:blipFill>
          <p:spPr>
            <a:xfrm>
              <a:off x="13875458" y="2167918"/>
              <a:ext cx="323821" cy="323821"/>
            </a:xfrm>
            <a:prstGeom prst="rect">
              <a:avLst/>
            </a:prstGeom>
          </p:spPr>
        </p:pic>
        <p:pic>
          <p:nvPicPr>
            <p:cNvPr id="115" name="Picture 114"/>
            <p:cNvPicPr>
              <a:picLocks noChangeAspect="1"/>
            </p:cNvPicPr>
            <p:nvPr/>
          </p:nvPicPr>
          <p:blipFill>
            <a:blip r:embed="rId13"/>
            <a:stretch>
              <a:fillRect/>
            </a:stretch>
          </p:blipFill>
          <p:spPr>
            <a:xfrm>
              <a:off x="15092032" y="2119643"/>
              <a:ext cx="410201" cy="410198"/>
            </a:xfrm>
            <a:prstGeom prst="rect">
              <a:avLst/>
            </a:prstGeom>
          </p:spPr>
        </p:pic>
        <p:pic>
          <p:nvPicPr>
            <p:cNvPr id="124" name="Picture 123"/>
            <p:cNvPicPr>
              <a:picLocks noChangeAspect="1"/>
            </p:cNvPicPr>
            <p:nvPr/>
          </p:nvPicPr>
          <p:blipFill>
            <a:blip r:embed="rId14"/>
            <a:stretch>
              <a:fillRect/>
            </a:stretch>
          </p:blipFill>
          <p:spPr>
            <a:xfrm>
              <a:off x="16367454" y="2156181"/>
              <a:ext cx="365410" cy="365410"/>
            </a:xfrm>
            <a:prstGeom prst="rect">
              <a:avLst/>
            </a:prstGeom>
          </p:spPr>
        </p:pic>
        <p:sp>
          <p:nvSpPr>
            <p:cNvPr id="125" name="Rectangle 124"/>
            <p:cNvSpPr/>
            <p:nvPr/>
          </p:nvSpPr>
          <p:spPr bwMode="auto">
            <a:xfrm flipH="1">
              <a:off x="16181468" y="3813625"/>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Functions</a:t>
              </a:r>
            </a:p>
          </p:txBody>
        </p:sp>
        <p:sp>
          <p:nvSpPr>
            <p:cNvPr id="126" name="Rectangle 125"/>
            <p:cNvSpPr/>
            <p:nvPr/>
          </p:nvSpPr>
          <p:spPr bwMode="auto">
            <a:xfrm flipH="1">
              <a:off x="13685837"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p>
          </p:txBody>
        </p:sp>
        <p:sp>
          <p:nvSpPr>
            <p:cNvPr id="127" name="Rectangle 126"/>
            <p:cNvSpPr/>
            <p:nvPr/>
          </p:nvSpPr>
          <p:spPr bwMode="auto">
            <a:xfrm flipH="1">
              <a:off x="16181468"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SQL Database</a:t>
              </a:r>
            </a:p>
          </p:txBody>
        </p:sp>
        <p:sp>
          <p:nvSpPr>
            <p:cNvPr id="128" name="Rectangle 127"/>
            <p:cNvSpPr/>
            <p:nvPr/>
          </p:nvSpPr>
          <p:spPr bwMode="auto">
            <a:xfrm flipH="1">
              <a:off x="14724417" y="3813625"/>
              <a:ext cx="1163896"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BLOB Storage</a:t>
              </a:r>
            </a:p>
          </p:txBody>
        </p:sp>
        <p:sp>
          <p:nvSpPr>
            <p:cNvPr id="129" name="Rectangle 128"/>
            <p:cNvSpPr/>
            <p:nvPr/>
          </p:nvSpPr>
          <p:spPr bwMode="auto">
            <a:xfrm flipH="1">
              <a:off x="14933653"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Azure Search</a:t>
              </a:r>
            </a:p>
          </p:txBody>
        </p:sp>
        <p:sp>
          <p:nvSpPr>
            <p:cNvPr id="130" name="Rectangle 129"/>
            <p:cNvSpPr/>
            <p:nvPr/>
          </p:nvSpPr>
          <p:spPr bwMode="auto">
            <a:xfrm flipH="1">
              <a:off x="13685837" y="3836354"/>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DocDB</a:t>
              </a:r>
              <a:endPar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31" name="Rectangle 130"/>
            <p:cNvSpPr/>
            <p:nvPr/>
          </p:nvSpPr>
          <p:spPr bwMode="auto">
            <a:xfrm flipH="1">
              <a:off x="13685837"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r>
                <a:rPr kumimoji="0" lang="en-US" sz="1000" b="0" i="0" u="none" strike="noStrike" kern="0" cap="none" spc="-50" normalizeH="0" baseline="0" noProof="0" err="1">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IoT</a:t>
              </a:r>
              <a:r>
                <a:rPr kumimoji="0" lang="en-US" sz="1000" b="0" i="0" u="none" strike="noStrike" kern="0" cap="none" spc="-5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/Event Hub</a:t>
              </a:r>
            </a:p>
          </p:txBody>
        </p:sp>
        <p:pic>
          <p:nvPicPr>
            <p:cNvPr id="132" name="Picture 131"/>
            <p:cNvPicPr>
              <a:picLocks noChangeAspect="1"/>
            </p:cNvPicPr>
            <p:nvPr/>
          </p:nvPicPr>
          <p:blipFill>
            <a:blip r:embed="rId15"/>
            <a:stretch>
              <a:fillRect/>
            </a:stretch>
          </p:blipFill>
          <p:spPr>
            <a:xfrm>
              <a:off x="13895073" y="3329839"/>
              <a:ext cx="318430" cy="318428"/>
            </a:xfrm>
            <a:prstGeom prst="rect">
              <a:avLst/>
            </a:prstGeom>
          </p:spPr>
        </p:pic>
        <p:pic>
          <p:nvPicPr>
            <p:cNvPr id="137" name="Picture 136"/>
            <p:cNvPicPr>
              <a:picLocks noChangeAspect="1"/>
            </p:cNvPicPr>
            <p:nvPr/>
          </p:nvPicPr>
          <p:blipFill>
            <a:blip r:embed="rId16"/>
            <a:stretch>
              <a:fillRect/>
            </a:stretch>
          </p:blipFill>
          <p:spPr>
            <a:xfrm>
              <a:off x="15128224" y="3281965"/>
              <a:ext cx="350516" cy="350514"/>
            </a:xfrm>
            <a:prstGeom prst="rect">
              <a:avLst/>
            </a:prstGeom>
          </p:spPr>
        </p:pic>
        <p:pic>
          <p:nvPicPr>
            <p:cNvPr id="138" name="Picture 137"/>
            <p:cNvPicPr>
              <a:picLocks noChangeAspect="1"/>
            </p:cNvPicPr>
            <p:nvPr/>
          </p:nvPicPr>
          <p:blipFill>
            <a:blip r:embed="rId17"/>
            <a:stretch>
              <a:fillRect/>
            </a:stretch>
          </p:blipFill>
          <p:spPr>
            <a:xfrm>
              <a:off x="13886985" y="4465556"/>
              <a:ext cx="336042" cy="336042"/>
            </a:xfrm>
            <a:prstGeom prst="rect">
              <a:avLst/>
            </a:prstGeom>
          </p:spPr>
        </p:pic>
        <p:pic>
          <p:nvPicPr>
            <p:cNvPr id="139" name="Picture 138"/>
            <p:cNvPicPr>
              <a:picLocks noChangeAspect="1"/>
            </p:cNvPicPr>
            <p:nvPr/>
          </p:nvPicPr>
          <p:blipFill>
            <a:blip r:embed="rId18">
              <a:clrChange>
                <a:clrFrom>
                  <a:srgbClr val="FFFFFF"/>
                </a:clrFrom>
                <a:clrTo>
                  <a:srgbClr val="FFFFFF">
                    <a:alpha val="0"/>
                  </a:srgbClr>
                </a:clrTo>
              </a:clrChange>
            </a:blip>
            <a:stretch>
              <a:fillRect/>
            </a:stretch>
          </p:blipFill>
          <p:spPr>
            <a:xfrm>
              <a:off x="16158443" y="3266884"/>
              <a:ext cx="783431" cy="404948"/>
            </a:xfrm>
            <a:prstGeom prst="rect">
              <a:avLst/>
            </a:prstGeom>
          </p:spPr>
        </p:pic>
        <p:sp>
          <p:nvSpPr>
            <p:cNvPr id="140" name="Oval 139"/>
            <p:cNvSpPr/>
            <p:nvPr/>
          </p:nvSpPr>
          <p:spPr bwMode="auto">
            <a:xfrm flipH="1">
              <a:off x="14933653"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41" name="Rectangle 140"/>
            <p:cNvSpPr/>
            <p:nvPr/>
          </p:nvSpPr>
          <p:spPr bwMode="auto">
            <a:xfrm flipH="1">
              <a:off x="14933652"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HD Insight</a:t>
              </a:r>
            </a:p>
          </p:txBody>
        </p:sp>
        <p:sp>
          <p:nvSpPr>
            <p:cNvPr id="142" name="Oval 141"/>
            <p:cNvSpPr/>
            <p:nvPr/>
          </p:nvSpPr>
          <p:spPr bwMode="auto">
            <a:xfrm flipH="1">
              <a:off x="16181468"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43" name="Rectangle 142"/>
            <p:cNvSpPr/>
            <p:nvPr/>
          </p:nvSpPr>
          <p:spPr bwMode="auto">
            <a:xfrm flipH="1">
              <a:off x="16181467"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Site Recovery</a:t>
              </a:r>
            </a:p>
          </p:txBody>
        </p:sp>
        <p:pic>
          <p:nvPicPr>
            <p:cNvPr id="144" name="Picture 143"/>
            <p:cNvPicPr>
              <a:picLocks noChangeAspect="1"/>
            </p:cNvPicPr>
            <p:nvPr/>
          </p:nvPicPr>
          <p:blipFill>
            <a:blip r:embed="rId19"/>
            <a:stretch>
              <a:fillRect/>
            </a:stretch>
          </p:blipFill>
          <p:spPr>
            <a:xfrm>
              <a:off x="15095615" y="4429712"/>
              <a:ext cx="407730" cy="407730"/>
            </a:xfrm>
            <a:prstGeom prst="rect">
              <a:avLst/>
            </a:prstGeom>
          </p:spPr>
        </p:pic>
        <p:pic>
          <p:nvPicPr>
            <p:cNvPr id="145" name="Picture 144"/>
            <p:cNvPicPr>
              <a:picLocks noChangeAspect="1"/>
            </p:cNvPicPr>
            <p:nvPr/>
          </p:nvPicPr>
          <p:blipFill>
            <a:blip r:embed="rId20"/>
            <a:stretch>
              <a:fillRect/>
            </a:stretch>
          </p:blipFill>
          <p:spPr>
            <a:xfrm>
              <a:off x="16353164" y="4428516"/>
              <a:ext cx="393988" cy="393988"/>
            </a:xfrm>
            <a:prstGeom prst="rect">
              <a:avLst/>
            </a:prstGeom>
          </p:spPr>
        </p:pic>
        <p:sp>
          <p:nvSpPr>
            <p:cNvPr id="153" name="Rectangle 152"/>
            <p:cNvSpPr/>
            <p:nvPr/>
          </p:nvSpPr>
          <p:spPr bwMode="auto">
            <a:xfrm flipH="1">
              <a:off x="13685837"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Tables</a:t>
              </a:r>
            </a:p>
          </p:txBody>
        </p:sp>
        <p:sp>
          <p:nvSpPr>
            <p:cNvPr id="154" name="Oval 153"/>
            <p:cNvSpPr/>
            <p:nvPr/>
          </p:nvSpPr>
          <p:spPr bwMode="auto">
            <a:xfrm flipH="1">
              <a:off x="14933653" y="54685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55" name="Rectangle 154"/>
            <p:cNvSpPr/>
            <p:nvPr/>
          </p:nvSpPr>
          <p:spPr bwMode="auto">
            <a:xfrm flipH="1">
              <a:off x="14933652"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Cognitive Services</a:t>
              </a:r>
            </a:p>
          </p:txBody>
        </p:sp>
        <p:sp>
          <p:nvSpPr>
            <p:cNvPr id="156" name="Oval 155"/>
            <p:cNvSpPr/>
            <p:nvPr/>
          </p:nvSpPr>
          <p:spPr bwMode="auto">
            <a:xfrm flipH="1">
              <a:off x="16181468" y="54685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57" name="Rectangle 156"/>
            <p:cNvSpPr/>
            <p:nvPr/>
          </p:nvSpPr>
          <p:spPr bwMode="auto">
            <a:xfrm flipH="1">
              <a:off x="16181467"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DNS</a:t>
              </a:r>
            </a:p>
          </p:txBody>
        </p:sp>
        <p:pic>
          <p:nvPicPr>
            <p:cNvPr id="158" name="Picture 157"/>
            <p:cNvPicPr>
              <a:picLocks noChangeAspect="1"/>
            </p:cNvPicPr>
            <p:nvPr/>
          </p:nvPicPr>
          <p:blipFill>
            <a:blip r:embed="rId21"/>
            <a:stretch>
              <a:fillRect/>
            </a:stretch>
          </p:blipFill>
          <p:spPr>
            <a:xfrm>
              <a:off x="16359980" y="5639121"/>
              <a:ext cx="376514" cy="376512"/>
            </a:xfrm>
            <a:prstGeom prst="rect">
              <a:avLst/>
            </a:prstGeom>
          </p:spPr>
        </p:pic>
        <p:grpSp>
          <p:nvGrpSpPr>
            <p:cNvPr id="160" name="Group 159"/>
            <p:cNvGrpSpPr/>
            <p:nvPr/>
          </p:nvGrpSpPr>
          <p:grpSpPr>
            <a:xfrm>
              <a:off x="13685838" y="5468533"/>
              <a:ext cx="745425" cy="745425"/>
              <a:chOff x="8677795" y="5316133"/>
              <a:chExt cx="745425" cy="745425"/>
            </a:xfrm>
          </p:grpSpPr>
          <p:sp>
            <p:nvSpPr>
              <p:cNvPr id="161" name="Oval 160"/>
              <p:cNvSpPr/>
              <p:nvPr/>
            </p:nvSpPr>
            <p:spPr bwMode="auto">
              <a:xfrm flipH="1">
                <a:off x="8677795" y="53161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162" name="Picture 161"/>
              <p:cNvPicPr>
                <a:picLocks noChangeAspect="1"/>
              </p:cNvPicPr>
              <p:nvPr/>
            </p:nvPicPr>
            <p:blipFill>
              <a:blip r:embed="rId22"/>
              <a:stretch>
                <a:fillRect/>
              </a:stretch>
            </p:blipFill>
            <p:spPr>
              <a:xfrm>
                <a:off x="8868611" y="5495925"/>
                <a:ext cx="367482" cy="367482"/>
              </a:xfrm>
              <a:prstGeom prst="rect">
                <a:avLst/>
              </a:prstGeom>
            </p:spPr>
          </p:pic>
        </p:grpSp>
        <p:pic>
          <p:nvPicPr>
            <p:cNvPr id="100" name="Picture 99"/>
            <p:cNvPicPr>
              <a:picLocks noChangeAspect="1"/>
            </p:cNvPicPr>
            <p:nvPr/>
          </p:nvPicPr>
          <p:blipFill>
            <a:blip r:embed="rId23"/>
            <a:stretch>
              <a:fillRect/>
            </a:stretch>
          </p:blipFill>
          <p:spPr>
            <a:xfrm>
              <a:off x="15103358" y="5638238"/>
              <a:ext cx="406014" cy="406014"/>
            </a:xfrm>
            <a:prstGeom prst="rect">
              <a:avLst/>
            </a:prstGeom>
          </p:spPr>
        </p:pic>
      </p:grpSp>
      <p:pic>
        <p:nvPicPr>
          <p:cNvPr id="6" name="Picture 5"/>
          <p:cNvPicPr>
            <a:picLocks noChangeAspect="1"/>
          </p:cNvPicPr>
          <p:nvPr/>
        </p:nvPicPr>
        <p:blipFill>
          <a:blip r:embed="rId24"/>
          <a:stretch>
            <a:fillRect/>
          </a:stretch>
        </p:blipFill>
        <p:spPr>
          <a:xfrm>
            <a:off x="4977174" y="2872802"/>
            <a:ext cx="2555289" cy="2468180"/>
          </a:xfrm>
          <a:prstGeom prst="rect">
            <a:avLst/>
          </a:prstGeom>
        </p:spPr>
      </p:pic>
      <p:pic>
        <p:nvPicPr>
          <p:cNvPr id="12" name="Picture 11"/>
          <p:cNvPicPr>
            <a:picLocks noChangeAspect="1"/>
          </p:cNvPicPr>
          <p:nvPr/>
        </p:nvPicPr>
        <p:blipFill>
          <a:blip r:embed="rId25"/>
          <a:stretch>
            <a:fillRect/>
          </a:stretch>
        </p:blipFill>
        <p:spPr>
          <a:xfrm>
            <a:off x="5522062" y="3414513"/>
            <a:ext cx="1525195" cy="1330903"/>
          </a:xfrm>
          <a:prstGeom prst="rect">
            <a:avLst/>
          </a:prstGeom>
        </p:spPr>
      </p:pic>
      <p:pic>
        <p:nvPicPr>
          <p:cNvPr id="13" name="Picture 12"/>
          <p:cNvPicPr>
            <a:picLocks noChangeAspect="1"/>
          </p:cNvPicPr>
          <p:nvPr/>
        </p:nvPicPr>
        <p:blipFill>
          <a:blip r:embed="rId26"/>
          <a:stretch>
            <a:fillRect/>
          </a:stretch>
        </p:blipFill>
        <p:spPr>
          <a:xfrm>
            <a:off x="5316922" y="3377734"/>
            <a:ext cx="1913780" cy="1496051"/>
          </a:xfrm>
          <a:prstGeom prst="rect">
            <a:avLst/>
          </a:prstGeom>
        </p:spPr>
      </p:pic>
      <p:pic>
        <p:nvPicPr>
          <p:cNvPr id="7" name="Picture 6"/>
          <p:cNvPicPr>
            <a:picLocks noChangeAspect="1"/>
          </p:cNvPicPr>
          <p:nvPr/>
        </p:nvPicPr>
        <p:blipFill>
          <a:blip r:embed="rId27"/>
          <a:stretch>
            <a:fillRect/>
          </a:stretch>
        </p:blipFill>
        <p:spPr>
          <a:xfrm>
            <a:off x="5188782" y="3463087"/>
            <a:ext cx="2137216" cy="1311473"/>
          </a:xfrm>
          <a:prstGeom prst="rect">
            <a:avLst/>
          </a:prstGeom>
        </p:spPr>
      </p:pic>
      <p:pic>
        <p:nvPicPr>
          <p:cNvPr id="14" name="Picture 1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81099" y="3906392"/>
            <a:ext cx="936756" cy="736022"/>
          </a:xfrm>
          <a:prstGeom prst="rect">
            <a:avLst/>
          </a:prstGeom>
        </p:spPr>
      </p:pic>
    </p:spTree>
    <p:extLst>
      <p:ext uri="{BB962C8B-B14F-4D97-AF65-F5344CB8AC3E}">
        <p14:creationId xmlns:p14="http://schemas.microsoft.com/office/powerpoint/2010/main" val="1441857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 presetClass="emph" presetSubtype="0" accel="100000" autoRev="1" fill="hold" nodeType="withEffect">
                                  <p:stCondLst>
                                    <p:cond delay="0"/>
                                  </p:stCondLst>
                                  <p:childTnLst>
                                    <p:animScale>
                                      <p:cBhvr>
                                        <p:cTn id="9" dur="500" fill="hold"/>
                                        <p:tgtEl>
                                          <p:spTgt spid="8"/>
                                        </p:tgtEl>
                                      </p:cBhvr>
                                      <p:by x="60000" y="60000"/>
                                    </p:animScale>
                                  </p:childTnLst>
                                </p:cTn>
                              </p:par>
                            </p:childTnLst>
                          </p:cTn>
                        </p:par>
                      </p:childTnLst>
                    </p:cTn>
                  </p:par>
                  <p:par>
                    <p:cTn id="10" fill="hold">
                      <p:stCondLst>
                        <p:cond delay="indefinite"/>
                      </p:stCondLst>
                      <p:childTnLst>
                        <p:par>
                          <p:cTn id="11" fill="hold">
                            <p:stCondLst>
                              <p:cond delay="0"/>
                            </p:stCondLst>
                            <p:childTnLst>
                              <p:par>
                                <p:cTn id="12" presetID="22" presetClass="exit" presetSubtype="1" fill="hold" nodeType="clickEffect">
                                  <p:stCondLst>
                                    <p:cond delay="0"/>
                                  </p:stCondLst>
                                  <p:childTnLst>
                                    <p:animEffect transition="out" filter="wipe(up)">
                                      <p:cBhvr>
                                        <p:cTn id="13" dur="500"/>
                                        <p:tgtEl>
                                          <p:spTgt spid="8"/>
                                        </p:tgtEl>
                                      </p:cBhvr>
                                    </p:animEffect>
                                    <p:set>
                                      <p:cBhvr>
                                        <p:cTn id="14" dur="1" fill="hold">
                                          <p:stCondLst>
                                            <p:cond delay="499"/>
                                          </p:stCondLst>
                                        </p:cTn>
                                        <p:tgtEl>
                                          <p:spTgt spid="8"/>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500"/>
                                  </p:stCondLst>
                                  <p:childTnLst>
                                    <p:set>
                                      <p:cBhvr>
                                        <p:cTn id="21" dur="1" fill="hold">
                                          <p:stCondLst>
                                            <p:cond delay="0"/>
                                          </p:stCondLst>
                                        </p:cTn>
                                        <p:tgtEl>
                                          <p:spTgt spid="5"/>
                                        </p:tgtEl>
                                        <p:attrNameLst>
                                          <p:attrName>style.visibility</p:attrName>
                                        </p:attrNameLst>
                                      </p:cBhvr>
                                      <p:to>
                                        <p:strVal val="visible"/>
                                      </p:to>
                                    </p:set>
                                  </p:childTnLst>
                                </p:cTn>
                              </p:par>
                              <p:par>
                                <p:cTn id="22" presetID="6" presetClass="emph" presetSubtype="0" accel="100000" autoRev="1" fill="hold" nodeType="withEffect">
                                  <p:stCondLst>
                                    <p:cond delay="0"/>
                                  </p:stCondLst>
                                  <p:childTnLst>
                                    <p:animScale>
                                      <p:cBhvr>
                                        <p:cTn id="23" dur="500" fill="hold"/>
                                        <p:tgtEl>
                                          <p:spTgt spid="5"/>
                                        </p:tgtEl>
                                      </p:cBhvr>
                                      <p:by x="0" y="0"/>
                                    </p:animScale>
                                  </p:childTnLst>
                                </p:cTn>
                              </p:par>
                              <p:par>
                                <p:cTn id="24" presetID="42" presetClass="path" presetSubtype="0" decel="100000" fill="hold" nodeType="withEffect">
                                  <p:stCondLst>
                                    <p:cond delay="500"/>
                                  </p:stCondLst>
                                  <p:childTnLst>
                                    <p:animMotion origin="layout" path="M -0.13544 0.00068 L 1.05693E-6 1.42079E-6 " pathEditMode="relative" rAng="0" ptsTypes="AA">
                                      <p:cBhvr>
                                        <p:cTn id="25" dur="500" fill="hold"/>
                                        <p:tgtEl>
                                          <p:spTgt spid="5"/>
                                        </p:tgtEl>
                                        <p:attrNameLst>
                                          <p:attrName>ppt_x</p:attrName>
                                          <p:attrName>ppt_y</p:attrName>
                                        </p:attrNameLst>
                                      </p:cBhvr>
                                      <p:rCtr x="6765" y="-45"/>
                                    </p:animMotion>
                                  </p:childTnLst>
                                </p:cTn>
                              </p:par>
                              <p:par>
                                <p:cTn id="26" presetID="1" presetClass="entr" presetSubtype="0" fill="hold" nodeType="withEffect">
                                  <p:stCondLst>
                                    <p:cond delay="500"/>
                                  </p:stCondLst>
                                  <p:childTnLst>
                                    <p:set>
                                      <p:cBhvr>
                                        <p:cTn id="27" dur="1" fill="hold">
                                          <p:stCondLst>
                                            <p:cond delay="0"/>
                                          </p:stCondLst>
                                        </p:cTn>
                                        <p:tgtEl>
                                          <p:spTgt spid="19"/>
                                        </p:tgtEl>
                                        <p:attrNameLst>
                                          <p:attrName>style.visibility</p:attrName>
                                        </p:attrNameLst>
                                      </p:cBhvr>
                                      <p:to>
                                        <p:strVal val="visible"/>
                                      </p:to>
                                    </p:set>
                                  </p:childTnLst>
                                </p:cTn>
                              </p:par>
                              <p:par>
                                <p:cTn id="28" presetID="6" presetClass="emph" presetSubtype="0" accel="100000" autoRev="1" fill="hold" nodeType="withEffect">
                                  <p:stCondLst>
                                    <p:cond delay="0"/>
                                  </p:stCondLst>
                                  <p:childTnLst>
                                    <p:animScale>
                                      <p:cBhvr>
                                        <p:cTn id="29" dur="500" fill="hold"/>
                                        <p:tgtEl>
                                          <p:spTgt spid="19"/>
                                        </p:tgtEl>
                                      </p:cBhvr>
                                      <p:by x="0" y="0"/>
                                    </p:animScale>
                                  </p:childTnLst>
                                </p:cTn>
                              </p:par>
                              <p:par>
                                <p:cTn id="30" presetID="42" presetClass="path" presetSubtype="0" decel="100000" fill="hold" nodeType="withEffect">
                                  <p:stCondLst>
                                    <p:cond delay="500"/>
                                  </p:stCondLst>
                                  <p:childTnLst>
                                    <p:animMotion origin="layout" path="M 0.13544 0.00091 L -9.446E-7 -2.10168E-6 " pathEditMode="relative" rAng="0" ptsTypes="AA">
                                      <p:cBhvr>
                                        <p:cTn id="31" dur="500" fill="hold"/>
                                        <p:tgtEl>
                                          <p:spTgt spid="19"/>
                                        </p:tgtEl>
                                        <p:attrNameLst>
                                          <p:attrName>ppt_x</p:attrName>
                                          <p:attrName>ppt_y</p:attrName>
                                        </p:attrNameLst>
                                      </p:cBhvr>
                                      <p:rCtr x="-6778"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7863817" cy="917575"/>
          </a:xfrm>
        </p:spPr>
        <p:txBody>
          <a:bodyPr/>
          <a:lstStyle/>
          <a:p>
            <a:pPr>
              <a:spcAft>
                <a:spcPts val="600"/>
              </a:spcAft>
              <a:tabLst>
                <a:tab pos="1545928" algn="l"/>
              </a:tabLst>
            </a:pPr>
            <a:r>
              <a:rPr lang="en-US"/>
              <a:t>Introducing Azure Logic Apps</a:t>
            </a:r>
            <a:br>
              <a:rPr lang="en-US">
                <a:solidFill>
                  <a:schemeClr val="tx1"/>
                </a:solidFill>
              </a:rPr>
            </a:br>
            <a:endParaRPr lang="en-US"/>
          </a:p>
        </p:txBody>
      </p:sp>
      <p:sp>
        <p:nvSpPr>
          <p:cNvPr id="3" name="Text Placeholder 2"/>
          <p:cNvSpPr>
            <a:spLocks noGrp="1"/>
          </p:cNvSpPr>
          <p:nvPr>
            <p:ph type="body" sz="quarter" idx="10"/>
          </p:nvPr>
        </p:nvSpPr>
        <p:spPr>
          <a:xfrm>
            <a:off x="275544" y="2512389"/>
            <a:ext cx="7677115" cy="4369538"/>
          </a:xfrm>
        </p:spPr>
        <p:txBody>
          <a:bodyPr/>
          <a:lstStyle/>
          <a:p>
            <a:pPr>
              <a:spcAft>
                <a:spcPts val="2400"/>
              </a:spcAft>
            </a:pPr>
            <a:r>
              <a:rPr lang="en-US" sz="2600">
                <a:latin typeface="+mn-lt"/>
              </a:rPr>
              <a:t>Faster integration using innovative Visual Designer </a:t>
            </a:r>
          </a:p>
          <a:p>
            <a:pPr>
              <a:spcAft>
                <a:spcPts val="2400"/>
              </a:spcAft>
            </a:pPr>
            <a:r>
              <a:rPr lang="en-US" sz="2600">
                <a:latin typeface="+mn-lt"/>
              </a:rPr>
              <a:t>Easy workflow creation with triggers and actions</a:t>
            </a:r>
          </a:p>
          <a:p>
            <a:pPr>
              <a:spcAft>
                <a:spcPts val="2400"/>
              </a:spcAft>
            </a:pPr>
            <a:r>
              <a:rPr lang="en-US" sz="2600">
                <a:latin typeface="+mn-lt"/>
              </a:rPr>
              <a:t>Mashup applications, data and services</a:t>
            </a:r>
          </a:p>
          <a:p>
            <a:pPr>
              <a:spcAft>
                <a:spcPts val="2400"/>
              </a:spcAft>
            </a:pPr>
            <a:r>
              <a:rPr lang="en-US" sz="2600">
                <a:latin typeface="+mn-lt"/>
              </a:rPr>
              <a:t>Built for mission critical Enterprise Integration</a:t>
            </a:r>
          </a:p>
          <a:p>
            <a:pPr>
              <a:spcAft>
                <a:spcPts val="2400"/>
              </a:spcAft>
            </a:pPr>
            <a:r>
              <a:rPr lang="en-US" sz="2600">
                <a:latin typeface="+mn-lt"/>
              </a:rPr>
              <a:t>Create, deploy, manage and monitor</a:t>
            </a:r>
          </a:p>
          <a:p>
            <a:pPr>
              <a:spcAft>
                <a:spcPts val="2400"/>
              </a:spcAft>
            </a:pPr>
            <a:endParaRPr lang="en-US" sz="2600">
              <a:latin typeface="+mn-lt"/>
            </a:endParaRPr>
          </a:p>
        </p:txBody>
      </p:sp>
      <p:grpSp>
        <p:nvGrpSpPr>
          <p:cNvPr id="15" name="Group 14"/>
          <p:cNvGrpSpPr/>
          <p:nvPr/>
        </p:nvGrpSpPr>
        <p:grpSpPr>
          <a:xfrm>
            <a:off x="8408872" y="497"/>
            <a:ext cx="4026722" cy="6993533"/>
            <a:chOff x="8409182" y="0"/>
            <a:chExt cx="4027293" cy="6994525"/>
          </a:xfrm>
        </p:grpSpPr>
        <p:sp>
          <p:nvSpPr>
            <p:cNvPr id="4" name="Rectangle 3"/>
            <p:cNvSpPr/>
            <p:nvPr/>
          </p:nvSpPr>
          <p:spPr bwMode="auto">
            <a:xfrm>
              <a:off x="8409182" y="0"/>
              <a:ext cx="4027293"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 name="Group 7"/>
            <p:cNvGrpSpPr/>
            <p:nvPr/>
          </p:nvGrpSpPr>
          <p:grpSpPr>
            <a:xfrm>
              <a:off x="9324507" y="2941801"/>
              <a:ext cx="2028656" cy="1110923"/>
              <a:chOff x="7712710" y="2866532"/>
              <a:chExt cx="900970" cy="493385"/>
            </a:xfrm>
          </p:grpSpPr>
          <p:sp>
            <p:nvSpPr>
              <p:cNvPr id="9" name="Rectangle 8"/>
              <p:cNvSpPr/>
              <p:nvPr/>
            </p:nvSpPr>
            <p:spPr bwMode="auto">
              <a:xfrm>
                <a:off x="8088848" y="2869853"/>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p:nvSpPr>
            <p:spPr bwMode="auto">
              <a:xfrm>
                <a:off x="8263038" y="3207942"/>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7912395" y="3207942"/>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Left Brace 11"/>
              <p:cNvSpPr/>
              <p:nvPr/>
            </p:nvSpPr>
            <p:spPr>
              <a:xfrm rot="5400000">
                <a:off x="8069263" y="2936571"/>
                <a:ext cx="184907" cy="347471"/>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3" name="Left Brace 12"/>
              <p:cNvSpPr/>
              <p:nvPr/>
            </p:nvSpPr>
            <p:spPr>
              <a:xfrm rot="10800000">
                <a:off x="8469317" y="2866532"/>
                <a:ext cx="144363" cy="493385"/>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4" name="Left Brace 13"/>
              <p:cNvSpPr/>
              <p:nvPr/>
            </p:nvSpPr>
            <p:spPr>
              <a:xfrm rot="10800000" flipH="1">
                <a:off x="7712710" y="2866532"/>
                <a:ext cx="144363" cy="493385"/>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6" name="Rectangle 15"/>
          <p:cNvSpPr/>
          <p:nvPr/>
        </p:nvSpPr>
        <p:spPr>
          <a:xfrm>
            <a:off x="363603" y="1067010"/>
            <a:ext cx="7369171" cy="1015663"/>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Powerful Integration.</a:t>
            </a:r>
            <a:br>
              <a:rPr kumimoji="0" lang="en-US" sz="30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br>
            <a:r>
              <a:rPr kumimoji="0" lang="en-US" sz="3000" b="0" i="0" u="none" strike="noStrike" kern="1200" cap="none" spc="0" normalizeH="0" baseline="0" noProof="0" err="1">
                <a:ln>
                  <a:noFill/>
                </a:ln>
                <a:gradFill>
                  <a:gsLst>
                    <a:gs pos="1250">
                      <a:srgbClr val="0078D7"/>
                    </a:gs>
                    <a:gs pos="100000">
                      <a:srgbClr val="0078D7"/>
                    </a:gs>
                  </a:gsLst>
                  <a:lin ang="5400000" scaled="0"/>
                </a:gradFill>
                <a:effectLst/>
                <a:uLnTx/>
                <a:uFillTx/>
                <a:latin typeface="Segoe UI Semilight"/>
                <a:ea typeface="+mn-ea"/>
                <a:cs typeface="+mn-cs"/>
              </a:rPr>
              <a:t>Hyperscale</a:t>
            </a:r>
            <a:r>
              <a:rPr kumimoji="0" lang="en-US" sz="30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 Workflow Engine, born in Azure</a:t>
            </a:r>
          </a:p>
        </p:txBody>
      </p:sp>
      <p:sp>
        <p:nvSpPr>
          <p:cNvPr id="18" name="Rectangle 17">
            <a:extLst/>
          </p:cNvPr>
          <p:cNvSpPr/>
          <p:nvPr/>
        </p:nvSpPr>
        <p:spPr bwMode="auto">
          <a:xfrm>
            <a:off x="7821738" y="992"/>
            <a:ext cx="4756807" cy="6993533"/>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9184" y="1574841"/>
            <a:ext cx="4418726" cy="3496899"/>
          </a:xfrm>
          <a:prstGeom prst="rect">
            <a:avLst/>
          </a:prstGeom>
        </p:spPr>
      </p:pic>
    </p:spTree>
    <p:extLst>
      <p:ext uri="{BB962C8B-B14F-4D97-AF65-F5344CB8AC3E}">
        <p14:creationId xmlns:p14="http://schemas.microsoft.com/office/powerpoint/2010/main" val="171813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1+#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2118" y="-12352"/>
            <a:ext cx="4312625" cy="7006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75482" y="497"/>
            <a:ext cx="3657080" cy="6993533"/>
          </a:xfrm>
        </p:spPr>
        <p:txBody>
          <a:bodyPr anchor="ctr" anchorCtr="0"/>
          <a:lstStyle/>
          <a:p>
            <a:r>
              <a:rPr lang="en-NZ">
                <a:gradFill>
                  <a:gsLst>
                    <a:gs pos="1250">
                      <a:schemeClr val="bg1"/>
                    </a:gs>
                    <a:gs pos="100000">
                      <a:schemeClr val="bg1"/>
                    </a:gs>
                  </a:gsLst>
                  <a:lin ang="5400000" scaled="0"/>
                </a:gradFill>
              </a:rPr>
              <a:t>Logic Apps connects everything</a:t>
            </a:r>
          </a:p>
        </p:txBody>
      </p:sp>
      <p:cxnSp>
        <p:nvCxnSpPr>
          <p:cNvPr id="70" name="Straight Connector 69"/>
          <p:cNvCxnSpPr/>
          <p:nvPr/>
        </p:nvCxnSpPr>
        <p:spPr>
          <a:xfrm flipV="1">
            <a:off x="8314457" y="2498400"/>
            <a:ext cx="0" cy="1311095"/>
          </a:xfrm>
          <a:prstGeom prst="line">
            <a:avLst/>
          </a:prstGeom>
          <a:noFill/>
          <a:ln w="38100" cap="flat" cmpd="sng" algn="ctr">
            <a:solidFill>
              <a:srgbClr val="353535">
                <a:lumMod val="40000"/>
                <a:lumOff val="60000"/>
              </a:srgbClr>
            </a:solidFill>
            <a:prstDash val="solid"/>
            <a:headEnd type="none"/>
            <a:tailEnd type="none"/>
          </a:ln>
          <a:effectLst/>
        </p:spPr>
      </p:cxnSp>
      <p:grpSp>
        <p:nvGrpSpPr>
          <p:cNvPr id="71" name="Group 70"/>
          <p:cNvGrpSpPr/>
          <p:nvPr/>
        </p:nvGrpSpPr>
        <p:grpSpPr>
          <a:xfrm>
            <a:off x="7480189" y="3964930"/>
            <a:ext cx="1726130" cy="918207"/>
            <a:chOff x="7649759" y="3473718"/>
            <a:chExt cx="1692678" cy="900414"/>
          </a:xfrm>
        </p:grpSpPr>
        <p:sp>
          <p:nvSpPr>
            <p:cNvPr id="72" name="TextBox 71"/>
            <p:cNvSpPr txBox="1"/>
            <p:nvPr/>
          </p:nvSpPr>
          <p:spPr>
            <a:xfrm>
              <a:off x="7649759" y="3978710"/>
              <a:ext cx="1692678" cy="395422"/>
            </a:xfrm>
            <a:prstGeom prst="rect">
              <a:avLst/>
            </a:prstGeom>
            <a:noFill/>
          </p:spPr>
          <p:txBody>
            <a:bodyPr wrap="square" lIns="0" tIns="0" rIns="0" bIns="0" rtlCol="0">
              <a:spAutoFit/>
            </a:bodyPr>
            <a:lstStyle/>
            <a:p>
              <a:pPr marL="0" marR="0" lvl="0" indent="0" algn="ctr" defTabSz="932535" rtl="0" eaLnBrk="1" fontAlgn="auto" latinLnBrk="0" hangingPunct="1">
                <a:lnSpc>
                  <a:spcPct val="90000"/>
                </a:lnSpc>
                <a:spcBef>
                  <a:spcPts val="0"/>
                </a:spcBef>
                <a:spcAft>
                  <a:spcPts val="612"/>
                </a:spcAft>
                <a:buClrTx/>
                <a:buSzTx/>
                <a:buFontTx/>
                <a:buNone/>
                <a:tabLst/>
                <a:defRPr/>
              </a:pPr>
              <a:r>
                <a:rPr kumimoji="0" lang="en-US" sz="1427"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Semilight"/>
                  <a:ea typeface="+mn-ea"/>
                  <a:cs typeface="+mn-cs"/>
                </a:rPr>
                <a:t>On-premises data gateway</a:t>
              </a:r>
            </a:p>
          </p:txBody>
        </p:sp>
        <p:grpSp>
          <p:nvGrpSpPr>
            <p:cNvPr id="73" name="Group 72"/>
            <p:cNvGrpSpPr/>
            <p:nvPr/>
          </p:nvGrpSpPr>
          <p:grpSpPr>
            <a:xfrm>
              <a:off x="8213450" y="3473718"/>
              <a:ext cx="556534" cy="447498"/>
              <a:chOff x="8134076" y="3465305"/>
              <a:chExt cx="556534" cy="447498"/>
            </a:xfrm>
          </p:grpSpPr>
          <p:sp>
            <p:nvSpPr>
              <p:cNvPr id="74" name="Freeform 128"/>
              <p:cNvSpPr>
                <a:spLocks noChangeAspect="1"/>
              </p:cNvSpPr>
              <p:nvPr/>
            </p:nvSpPr>
            <p:spPr bwMode="white">
              <a:xfrm>
                <a:off x="8134076"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rgbClr val="0078D7"/>
                </a:solidFill>
              </a:ln>
              <a:extLst/>
            </p:spPr>
            <p:txBody>
              <a:bodyPr vert="horz" wrap="square" lIns="93247" tIns="46624" rIns="93247" bIns="46624" numCol="1" anchor="t" anchorCtr="0" compatLnSpc="1">
                <a:prstTxWarp prst="textNoShape">
                  <a:avLst/>
                </a:prstTxWarp>
              </a:bodyPr>
              <a:lstStyle/>
              <a:p>
                <a:pPr marL="0" marR="0" lvl="0" indent="0" algn="l" defTabSz="932498" rtl="0" eaLnBrk="1" fontAlgn="auto" latinLnBrk="0" hangingPunct="1">
                  <a:lnSpc>
                    <a:spcPct val="100000"/>
                  </a:lnSpc>
                  <a:spcBef>
                    <a:spcPts val="0"/>
                  </a:spcBef>
                  <a:spcAft>
                    <a:spcPts val="0"/>
                  </a:spcAft>
                  <a:buClrTx/>
                  <a:buSzTx/>
                  <a:buFontTx/>
                  <a:buNone/>
                  <a:tabLst/>
                  <a:defRPr/>
                </a:pPr>
                <a:endParaRPr kumimoji="0" lang="en-US" sz="1837" b="0" i="0" u="none" strike="noStrike" kern="0" cap="none" spc="0" normalizeH="0" baseline="0" noProof="0">
                  <a:ln>
                    <a:noFill/>
                  </a:ln>
                  <a:solidFill>
                    <a:srgbClr val="FFFFFF"/>
                  </a:solidFill>
                  <a:effectLst/>
                  <a:uLnTx/>
                  <a:uFillTx/>
                  <a:latin typeface="Segoe UI Semilight"/>
                  <a:ea typeface="+mn-ea"/>
                  <a:cs typeface="+mn-cs"/>
                </a:endParaRPr>
              </a:p>
            </p:txBody>
          </p:sp>
          <p:sp>
            <p:nvSpPr>
              <p:cNvPr id="77" name="Rectangle 76"/>
              <p:cNvSpPr/>
              <p:nvPr/>
            </p:nvSpPr>
            <p:spPr bwMode="auto">
              <a:xfrm>
                <a:off x="8371887" y="3733781"/>
                <a:ext cx="83932" cy="762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96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8" name="Straight Arrow Connector 77"/>
              <p:cNvCxnSpPr/>
              <p:nvPr/>
            </p:nvCxnSpPr>
            <p:spPr>
              <a:xfrm>
                <a:off x="8412536" y="3632683"/>
                <a:ext cx="0" cy="280120"/>
              </a:xfrm>
              <a:prstGeom prst="straightConnector1">
                <a:avLst/>
              </a:prstGeom>
              <a:noFill/>
              <a:ln w="41275" cap="flat" cmpd="sng" algn="ctr">
                <a:solidFill>
                  <a:srgbClr val="0078D7"/>
                </a:solidFill>
                <a:prstDash val="solid"/>
                <a:headEnd type="triangle" w="med" len="sm"/>
                <a:tailEnd type="triangle" w="med" len="sm"/>
              </a:ln>
              <a:effectLst/>
            </p:spPr>
          </p:cxnSp>
        </p:grpSp>
      </p:grpSp>
      <p:grpSp>
        <p:nvGrpSpPr>
          <p:cNvPr id="87" name="Group 86"/>
          <p:cNvGrpSpPr/>
          <p:nvPr/>
        </p:nvGrpSpPr>
        <p:grpSpPr>
          <a:xfrm>
            <a:off x="6333935" y="453083"/>
            <a:ext cx="1583252" cy="2737564"/>
            <a:chOff x="6491421" y="881592"/>
            <a:chExt cx="1552569" cy="2684511"/>
          </a:xfrm>
        </p:grpSpPr>
        <p:cxnSp>
          <p:nvCxnSpPr>
            <p:cNvPr id="88" name="Straight Connector 87"/>
            <p:cNvCxnSpPr/>
            <p:nvPr/>
          </p:nvCxnSpPr>
          <p:spPr>
            <a:xfrm flipV="1">
              <a:off x="7245322" y="881592"/>
              <a:ext cx="15216" cy="2684511"/>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89" name="Straight Connector 88"/>
            <p:cNvCxnSpPr/>
            <p:nvPr/>
          </p:nvCxnSpPr>
          <p:spPr>
            <a:xfrm flipH="1">
              <a:off x="6505756" y="881592"/>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90" name="Straight Connector 89"/>
            <p:cNvCxnSpPr/>
            <p:nvPr/>
          </p:nvCxnSpPr>
          <p:spPr>
            <a:xfrm flipH="1">
              <a:off x="6505756" y="1744662"/>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91" name="Straight Connector 90"/>
            <p:cNvCxnSpPr/>
            <p:nvPr/>
          </p:nvCxnSpPr>
          <p:spPr>
            <a:xfrm flipH="1">
              <a:off x="6491421" y="2735262"/>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92" name="Straight Connector 91"/>
            <p:cNvCxnSpPr/>
            <p:nvPr/>
          </p:nvCxnSpPr>
          <p:spPr>
            <a:xfrm flipH="1">
              <a:off x="6491421" y="3566099"/>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93" name="Straight Connector 92"/>
            <p:cNvCxnSpPr/>
            <p:nvPr/>
          </p:nvCxnSpPr>
          <p:spPr>
            <a:xfrm flipH="1">
              <a:off x="7274873" y="2227262"/>
              <a:ext cx="769117" cy="0"/>
            </a:xfrm>
            <a:prstGeom prst="line">
              <a:avLst/>
            </a:prstGeom>
            <a:noFill/>
            <a:ln w="38100" cap="flat" cmpd="sng" algn="ctr">
              <a:solidFill>
                <a:srgbClr val="353535">
                  <a:lumMod val="40000"/>
                  <a:lumOff val="60000"/>
                </a:srgbClr>
              </a:solidFill>
              <a:prstDash val="solid"/>
              <a:headEnd type="none"/>
              <a:tailEnd type="none"/>
            </a:ln>
            <a:effectLst/>
          </p:spPr>
        </p:cxnSp>
      </p:grpSp>
      <p:grpSp>
        <p:nvGrpSpPr>
          <p:cNvPr id="94" name="Group 93"/>
          <p:cNvGrpSpPr/>
          <p:nvPr/>
        </p:nvGrpSpPr>
        <p:grpSpPr>
          <a:xfrm>
            <a:off x="5845123" y="4897977"/>
            <a:ext cx="6261033" cy="1942480"/>
            <a:chOff x="5920455" y="4640426"/>
            <a:chExt cx="6139696" cy="1904837"/>
          </a:xfrm>
        </p:grpSpPr>
        <p:sp>
          <p:nvSpPr>
            <p:cNvPr id="95" name="TextBox 94"/>
            <p:cNvSpPr txBox="1"/>
            <p:nvPr/>
          </p:nvSpPr>
          <p:spPr>
            <a:xfrm>
              <a:off x="10693372" y="6175409"/>
              <a:ext cx="461714" cy="282553"/>
            </a:xfrm>
            <a:prstGeom prst="rect">
              <a:avLst/>
            </a:prstGeom>
            <a:noFill/>
          </p:spPr>
          <p:txBody>
            <a:bodyPr wrap="square" lIns="0" tIns="0" rIns="0" bIns="0" rtlCol="0">
              <a:spAutoFit/>
            </a:bodyPr>
            <a:lstStyle/>
            <a:p>
              <a:pPr marL="0" marR="0" lvl="0" indent="0" algn="l" defTabSz="932535" rtl="0" eaLnBrk="1" fontAlgn="auto" latinLnBrk="0" hangingPunct="1">
                <a:lnSpc>
                  <a:spcPct val="90000"/>
                </a:lnSpc>
                <a:spcBef>
                  <a:spcPts val="0"/>
                </a:spcBef>
                <a:spcAft>
                  <a:spcPts val="612"/>
                </a:spcAft>
                <a:buClrTx/>
                <a:buSzTx/>
                <a:buFontTx/>
                <a:buNone/>
                <a:tabLst/>
                <a:defRPr/>
              </a:pPr>
              <a:r>
                <a:rPr kumimoji="0" lang="en-US" sz="102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Semilight"/>
                  <a:ea typeface="+mn-ea"/>
                  <a:cs typeface="+mn-cs"/>
                </a:rPr>
                <a:t>BizTalk</a:t>
              </a:r>
              <a:br>
                <a:rPr kumimoji="0" lang="en-US" sz="102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Semilight"/>
                  <a:ea typeface="+mn-ea"/>
                  <a:cs typeface="+mn-cs"/>
                </a:rPr>
              </a:br>
              <a:r>
                <a:rPr kumimoji="0" lang="en-US" sz="102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Semilight"/>
                  <a:ea typeface="+mn-ea"/>
                  <a:cs typeface="+mn-cs"/>
                </a:rPr>
                <a:t>Server</a:t>
              </a:r>
            </a:p>
          </p:txBody>
        </p:sp>
        <p:grpSp>
          <p:nvGrpSpPr>
            <p:cNvPr id="96" name="Group 95"/>
            <p:cNvGrpSpPr/>
            <p:nvPr/>
          </p:nvGrpSpPr>
          <p:grpSpPr>
            <a:xfrm>
              <a:off x="5920455" y="4640426"/>
              <a:ext cx="6139696" cy="1904837"/>
              <a:chOff x="5920455" y="4640426"/>
              <a:chExt cx="6139696" cy="1904837"/>
            </a:xfrm>
          </p:grpSpPr>
          <p:grpSp>
            <p:nvGrpSpPr>
              <p:cNvPr id="97" name="Group 96"/>
              <p:cNvGrpSpPr/>
              <p:nvPr/>
            </p:nvGrpSpPr>
            <p:grpSpPr>
              <a:xfrm>
                <a:off x="6152126" y="4640426"/>
                <a:ext cx="4765025" cy="1079340"/>
                <a:chOff x="5949012" y="4376269"/>
                <a:chExt cx="4765025" cy="1079340"/>
              </a:xfrm>
            </p:grpSpPr>
            <p:cxnSp>
              <p:nvCxnSpPr>
                <p:cNvPr id="114" name="Straight Connector 113"/>
                <p:cNvCxnSpPr/>
                <p:nvPr/>
              </p:nvCxnSpPr>
              <p:spPr>
                <a:xfrm flipV="1">
                  <a:off x="8171480" y="4376269"/>
                  <a:ext cx="0" cy="300662"/>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5" name="Straight Connector 114"/>
                <p:cNvCxnSpPr/>
                <p:nvPr/>
              </p:nvCxnSpPr>
              <p:spPr>
                <a:xfrm>
                  <a:off x="5949012" y="4675445"/>
                  <a:ext cx="2565836" cy="2917"/>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6" name="Straight Connector 115"/>
                <p:cNvCxnSpPr/>
                <p:nvPr/>
              </p:nvCxnSpPr>
              <p:spPr>
                <a:xfrm flipV="1">
                  <a:off x="5960444" y="4681110"/>
                  <a:ext cx="0" cy="774499"/>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7" name="Straight Connector 116"/>
                <p:cNvCxnSpPr/>
                <p:nvPr/>
              </p:nvCxnSpPr>
              <p:spPr>
                <a:xfrm flipV="1">
                  <a:off x="7930493" y="4668721"/>
                  <a:ext cx="0" cy="774497"/>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8" name="Straight Connector 117"/>
                <p:cNvCxnSpPr/>
                <p:nvPr/>
              </p:nvCxnSpPr>
              <p:spPr>
                <a:xfrm flipV="1">
                  <a:off x="10698892" y="4675445"/>
                  <a:ext cx="0" cy="64008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9" name="Straight Connector 118"/>
                <p:cNvCxnSpPr/>
                <p:nvPr/>
              </p:nvCxnSpPr>
              <p:spPr>
                <a:xfrm>
                  <a:off x="8440231" y="4678362"/>
                  <a:ext cx="2273806" cy="0"/>
                </a:xfrm>
                <a:prstGeom prst="line">
                  <a:avLst/>
                </a:prstGeom>
                <a:noFill/>
                <a:ln w="38100" cap="flat" cmpd="sng" algn="ctr">
                  <a:solidFill>
                    <a:srgbClr val="353535">
                      <a:lumMod val="40000"/>
                      <a:lumOff val="60000"/>
                    </a:srgbClr>
                  </a:solidFill>
                  <a:prstDash val="solid"/>
                  <a:headEnd type="none"/>
                  <a:tailEnd type="none"/>
                </a:ln>
                <a:effectLst/>
              </p:spPr>
            </p:cxnSp>
          </p:grpSp>
          <p:grpSp>
            <p:nvGrpSpPr>
              <p:cNvPr id="98" name="Group 97"/>
              <p:cNvGrpSpPr/>
              <p:nvPr/>
            </p:nvGrpSpPr>
            <p:grpSpPr>
              <a:xfrm>
                <a:off x="5920455" y="5335009"/>
                <a:ext cx="6139696" cy="1210254"/>
                <a:chOff x="5920455" y="5335009"/>
                <a:chExt cx="6139696" cy="1210254"/>
              </a:xfrm>
            </p:grpSpPr>
            <p:grpSp>
              <p:nvGrpSpPr>
                <p:cNvPr id="99" name="Group 98"/>
                <p:cNvGrpSpPr/>
                <p:nvPr/>
              </p:nvGrpSpPr>
              <p:grpSpPr>
                <a:xfrm>
                  <a:off x="6569553" y="5335009"/>
                  <a:ext cx="5490598" cy="1210254"/>
                  <a:chOff x="6366439" y="5070852"/>
                  <a:chExt cx="5490598" cy="1210254"/>
                </a:xfrm>
              </p:grpSpPr>
              <p:sp>
                <p:nvSpPr>
                  <p:cNvPr id="101" name="Freeform 5"/>
                  <p:cNvSpPr>
                    <a:spLocks noChangeAspect="1" noEditPoints="1"/>
                  </p:cNvSpPr>
                  <p:nvPr/>
                </p:nvSpPr>
                <p:spPr bwMode="black">
                  <a:xfrm>
                    <a:off x="6366439" y="5070852"/>
                    <a:ext cx="1259211"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rgbClr val="0078D7"/>
                  </a:solidFill>
                  <a:ln>
                    <a:noFill/>
                  </a:ln>
                  <a:extLst/>
                </p:spPr>
                <p:txBody>
                  <a:bodyPr vert="horz" wrap="square" lIns="91413" tIns="45707" rIns="91413" bIns="4570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pic>
                <p:nvPicPr>
                  <p:cNvPr id="102" name="Picture 101"/>
                  <p:cNvPicPr>
                    <a:picLocks noChangeAspect="1"/>
                  </p:cNvPicPr>
                  <p:nvPr/>
                </p:nvPicPr>
                <p:blipFill>
                  <a:blip r:embed="rId3">
                    <a:duotone>
                      <a:srgbClr val="0078D7">
                        <a:shade val="45000"/>
                        <a:satMod val="135000"/>
                      </a:srgbClr>
                      <a:prstClr val="white"/>
                    </a:duotone>
                  </a:blip>
                  <a:stretch>
                    <a:fillRect/>
                  </a:stretch>
                </p:blipFill>
                <p:spPr>
                  <a:xfrm>
                    <a:off x="8603934" y="5076504"/>
                    <a:ext cx="393511" cy="393511"/>
                  </a:xfrm>
                  <a:prstGeom prst="rect">
                    <a:avLst/>
                  </a:prstGeom>
                </p:spPr>
              </p:pic>
              <p:grpSp>
                <p:nvGrpSpPr>
                  <p:cNvPr id="103" name="Group 102"/>
                  <p:cNvGrpSpPr/>
                  <p:nvPr/>
                </p:nvGrpSpPr>
                <p:grpSpPr>
                  <a:xfrm>
                    <a:off x="9478961" y="5321301"/>
                    <a:ext cx="2378076" cy="959805"/>
                    <a:chOff x="9418637" y="4908551"/>
                    <a:chExt cx="2378076" cy="959805"/>
                  </a:xfrm>
                </p:grpSpPr>
                <p:pic>
                  <p:nvPicPr>
                    <p:cNvPr id="104" name="Picture 103"/>
                    <p:cNvPicPr>
                      <a:picLocks noChangeAspect="1"/>
                    </p:cNvPicPr>
                    <p:nvPr/>
                  </p:nvPicPr>
                  <p:blipFill>
                    <a:blip r:embed="rId4"/>
                    <a:stretch>
                      <a:fillRect/>
                    </a:stretch>
                  </p:blipFill>
                  <p:spPr>
                    <a:xfrm>
                      <a:off x="9536698" y="5636481"/>
                      <a:ext cx="597320" cy="150544"/>
                    </a:xfrm>
                    <a:prstGeom prst="rect">
                      <a:avLst/>
                    </a:prstGeom>
                  </p:spPr>
                </p:pic>
                <p:pic>
                  <p:nvPicPr>
                    <p:cNvPr id="105" name="Picture 104"/>
                    <p:cNvPicPr>
                      <a:picLocks noChangeAspect="1"/>
                    </p:cNvPicPr>
                    <p:nvPr/>
                  </p:nvPicPr>
                  <p:blipFill>
                    <a:blip r:embed="rId5"/>
                    <a:stretch>
                      <a:fillRect/>
                    </a:stretch>
                  </p:blipFill>
                  <p:spPr>
                    <a:xfrm>
                      <a:off x="11096024" y="5079455"/>
                      <a:ext cx="603851" cy="93762"/>
                    </a:xfrm>
                    <a:prstGeom prst="rect">
                      <a:avLst/>
                    </a:prstGeom>
                  </p:spPr>
                </p:pic>
                <p:grpSp>
                  <p:nvGrpSpPr>
                    <p:cNvPr id="106" name="Group 105"/>
                    <p:cNvGrpSpPr/>
                    <p:nvPr/>
                  </p:nvGrpSpPr>
                  <p:grpSpPr>
                    <a:xfrm>
                      <a:off x="10176085" y="5139169"/>
                      <a:ext cx="200019" cy="539806"/>
                      <a:chOff x="7258847" y="5219926"/>
                      <a:chExt cx="665292" cy="979277"/>
                    </a:xfrm>
                  </p:grpSpPr>
                  <p:cxnSp>
                    <p:nvCxnSpPr>
                      <p:cNvPr id="112" name="Straight Connector 111"/>
                      <p:cNvCxnSpPr/>
                      <p:nvPr/>
                    </p:nvCxnSpPr>
                    <p:spPr>
                      <a:xfrm>
                        <a:off x="7258847"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113" name="Straight Connector 112"/>
                      <p:cNvCxnSpPr/>
                      <p:nvPr/>
                    </p:nvCxnSpPr>
                    <p:spPr>
                      <a:xfrm flipV="1">
                        <a:off x="7305696" y="5877384"/>
                        <a:ext cx="616122" cy="321819"/>
                      </a:xfrm>
                      <a:prstGeom prst="line">
                        <a:avLst/>
                      </a:prstGeom>
                      <a:noFill/>
                      <a:ln w="31750" cap="flat" cmpd="sng" algn="ctr">
                        <a:solidFill>
                          <a:srgbClr val="FFFFFF">
                            <a:lumMod val="85000"/>
                          </a:srgbClr>
                        </a:solidFill>
                        <a:prstDash val="solid"/>
                        <a:headEnd type="none"/>
                        <a:tailEnd type="none"/>
                      </a:ln>
                      <a:effectLst/>
                    </p:spPr>
                  </p:cxnSp>
                </p:grpSp>
                <p:sp>
                  <p:nvSpPr>
                    <p:cNvPr id="107" name="Rectangle 106"/>
                    <p:cNvSpPr/>
                    <p:nvPr/>
                  </p:nvSpPr>
                  <p:spPr bwMode="auto">
                    <a:xfrm>
                      <a:off x="9418637" y="4908551"/>
                      <a:ext cx="2378076" cy="959805"/>
                    </a:xfrm>
                    <a:prstGeom prst="rect">
                      <a:avLst/>
                    </a:prstGeom>
                    <a:noFill/>
                    <a:ln w="22225" cap="flat" cmpd="sng" algn="ctr">
                      <a:solidFill>
                        <a:srgbClr val="353535">
                          <a:lumMod val="40000"/>
                          <a:lumOff val="60000"/>
                        </a:srgbClr>
                      </a:solidFill>
                      <a:prstDash val="sysDot"/>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96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Freeform 5"/>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rgbClr val="0078D7"/>
                    </a:solidFill>
                    <a:ln w="2540">
                      <a:noFill/>
                    </a:ln>
                  </p:spPr>
                  <p:txBody>
                    <a:bodyPr vert="horz" wrap="square" lIns="93247" tIns="46624" rIns="93247" bIns="46624" numCol="1" anchor="t" anchorCtr="0" compatLnSpc="1">
                      <a:prstTxWarp prst="textNoShape">
                        <a:avLst/>
                      </a:prstTxWarp>
                    </a:bodyPr>
                    <a:lstStyle/>
                    <a:p>
                      <a:pPr marL="0" marR="0" lvl="0" indent="0" algn="l" defTabSz="951241" rtl="0" eaLnBrk="1" fontAlgn="auto" latinLnBrk="0" hangingPunct="1">
                        <a:lnSpc>
                          <a:spcPct val="100000"/>
                        </a:lnSpc>
                        <a:spcBef>
                          <a:spcPts val="0"/>
                        </a:spcBef>
                        <a:spcAft>
                          <a:spcPts val="0"/>
                        </a:spcAft>
                        <a:buClrTx/>
                        <a:buSzTx/>
                        <a:buFontTx/>
                        <a:buNone/>
                        <a:tabLst/>
                        <a:defRPr/>
                      </a:pPr>
                      <a:endParaRPr kumimoji="0" lang="en-US" sz="1837"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09" name="Group 108"/>
                    <p:cNvGrpSpPr/>
                    <p:nvPr/>
                  </p:nvGrpSpPr>
                  <p:grpSpPr>
                    <a:xfrm flipH="1">
                      <a:off x="10835114" y="5139169"/>
                      <a:ext cx="200019" cy="539806"/>
                      <a:chOff x="7367040" y="5219926"/>
                      <a:chExt cx="665292" cy="979277"/>
                    </a:xfrm>
                  </p:grpSpPr>
                  <p:cxnSp>
                    <p:nvCxnSpPr>
                      <p:cNvPr id="110" name="Straight Connector 109"/>
                      <p:cNvCxnSpPr/>
                      <p:nvPr/>
                    </p:nvCxnSpPr>
                    <p:spPr>
                      <a:xfrm>
                        <a:off x="7367040"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111" name="Straight Connector 110"/>
                      <p:cNvCxnSpPr/>
                      <p:nvPr/>
                    </p:nvCxnSpPr>
                    <p:spPr>
                      <a:xfrm flipV="1">
                        <a:off x="7413885" y="5877384"/>
                        <a:ext cx="616122" cy="321819"/>
                      </a:xfrm>
                      <a:prstGeom prst="line">
                        <a:avLst/>
                      </a:prstGeom>
                      <a:noFill/>
                      <a:ln w="31750" cap="flat" cmpd="sng" algn="ctr">
                        <a:solidFill>
                          <a:srgbClr val="FFFFFF">
                            <a:lumMod val="85000"/>
                          </a:srgbClr>
                        </a:solidFill>
                        <a:prstDash val="solid"/>
                        <a:headEnd type="none"/>
                        <a:tailEnd type="none"/>
                      </a:ln>
                      <a:effectLst/>
                    </p:spPr>
                  </p:cxnSp>
                </p:grpSp>
              </p:grpSp>
            </p:grpSp>
            <p:pic>
              <p:nvPicPr>
                <p:cNvPr id="100" name="Picture 99"/>
                <p:cNvPicPr>
                  <a:picLocks noChangeAspect="1"/>
                </p:cNvPicPr>
                <p:nvPr/>
              </p:nvPicPr>
              <p:blipFill>
                <a:blip r:embed="rId6"/>
                <a:stretch>
                  <a:fillRect/>
                </a:stretch>
              </p:blipFill>
              <p:spPr>
                <a:xfrm>
                  <a:off x="5920455" y="5782671"/>
                  <a:ext cx="484512" cy="484512"/>
                </a:xfrm>
                <a:prstGeom prst="rect">
                  <a:avLst/>
                </a:prstGeom>
              </p:spPr>
            </p:pic>
          </p:grpSp>
        </p:grpSp>
      </p:grpSp>
      <p:sp>
        <p:nvSpPr>
          <p:cNvPr id="120" name="TextBox 119"/>
          <p:cNvSpPr txBox="1"/>
          <p:nvPr/>
        </p:nvSpPr>
        <p:spPr>
          <a:xfrm>
            <a:off x="7708608" y="2104157"/>
            <a:ext cx="1269294" cy="498933"/>
          </a:xfrm>
          <a:prstGeom prst="rect">
            <a:avLst/>
          </a:prstGeom>
          <a:noFill/>
        </p:spPr>
        <p:txBody>
          <a:bodyPr wrap="none" lIns="186494" tIns="149195" rIns="186494" bIns="149195" rtlCol="0">
            <a:spAutoFit/>
          </a:bodyPr>
          <a:lstStyle/>
          <a:p>
            <a:pPr marL="0" marR="0" lvl="0" indent="0" algn="l" defTabSz="932535" rtl="0" eaLnBrk="1" fontAlgn="auto" latinLnBrk="0" hangingPunct="1">
              <a:lnSpc>
                <a:spcPct val="90000"/>
              </a:lnSpc>
              <a:spcBef>
                <a:spcPts val="0"/>
              </a:spcBef>
              <a:spcAft>
                <a:spcPts val="612"/>
              </a:spcAft>
              <a:buClrTx/>
              <a:buSzTx/>
              <a:buFontTx/>
              <a:buNone/>
              <a:tabLst/>
              <a:defRPr/>
            </a:pPr>
            <a:r>
              <a:rPr kumimoji="0" lang="en-US" sz="1427"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Semilight"/>
                <a:ea typeface="+mn-ea"/>
                <a:cs typeface="+mn-cs"/>
              </a:rPr>
              <a:t>Logic Apps</a:t>
            </a:r>
          </a:p>
        </p:txBody>
      </p:sp>
      <p:grpSp>
        <p:nvGrpSpPr>
          <p:cNvPr id="121" name="Group 120"/>
          <p:cNvGrpSpPr/>
          <p:nvPr/>
        </p:nvGrpSpPr>
        <p:grpSpPr>
          <a:xfrm>
            <a:off x="4887808" y="222788"/>
            <a:ext cx="1858380" cy="3441294"/>
            <a:chOff x="5276436" y="831017"/>
            <a:chExt cx="1822366" cy="3374605"/>
          </a:xfrm>
        </p:grpSpPr>
        <p:grpSp>
          <p:nvGrpSpPr>
            <p:cNvPr id="122" name="Group 121"/>
            <p:cNvGrpSpPr/>
            <p:nvPr/>
          </p:nvGrpSpPr>
          <p:grpSpPr>
            <a:xfrm>
              <a:off x="5276436" y="831017"/>
              <a:ext cx="1822366" cy="3374605"/>
              <a:chOff x="5047836" y="433680"/>
              <a:chExt cx="1822366" cy="3374605"/>
            </a:xfrm>
          </p:grpSpPr>
          <p:grpSp>
            <p:nvGrpSpPr>
              <p:cNvPr id="130" name="Group 129"/>
              <p:cNvGrpSpPr/>
              <p:nvPr/>
            </p:nvGrpSpPr>
            <p:grpSpPr>
              <a:xfrm>
                <a:off x="5075598" y="2173392"/>
                <a:ext cx="1794604" cy="967135"/>
                <a:chOff x="5244245" y="4399384"/>
                <a:chExt cx="1794604" cy="967135"/>
              </a:xfrm>
            </p:grpSpPr>
            <p:sp>
              <p:nvSpPr>
                <p:cNvPr id="139" name="TextBox 138"/>
                <p:cNvSpPr txBox="1"/>
                <p:nvPr/>
              </p:nvSpPr>
              <p:spPr>
                <a:xfrm>
                  <a:off x="5244245" y="4873343"/>
                  <a:ext cx="1794604" cy="493176"/>
                </a:xfrm>
                <a:prstGeom prst="rect">
                  <a:avLst/>
                </a:prstGeom>
                <a:noFill/>
              </p:spPr>
              <p:txBody>
                <a:bodyPr wrap="none" lIns="186494" tIns="149195" rIns="186494" bIns="149195" rtlCol="0">
                  <a:spAutoFit/>
                </a:bodyPr>
                <a:lstStyle/>
                <a:p>
                  <a:pPr marL="0" marR="0" lvl="0" indent="0" algn="l" defTabSz="932535" rtl="0" eaLnBrk="1" fontAlgn="auto" latinLnBrk="0" hangingPunct="1">
                    <a:lnSpc>
                      <a:spcPct val="90000"/>
                    </a:lnSpc>
                    <a:spcBef>
                      <a:spcPts val="0"/>
                    </a:spcBef>
                    <a:spcAft>
                      <a:spcPts val="612"/>
                    </a:spcAft>
                    <a:buClrTx/>
                    <a:buSzTx/>
                    <a:buFontTx/>
                    <a:buNone/>
                    <a:tabLst/>
                    <a:defRPr/>
                  </a:pPr>
                  <a:r>
                    <a:rPr kumimoji="0" lang="en-US" sz="1427"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Semilight"/>
                      <a:ea typeface="+mn-ea"/>
                      <a:cs typeface="+mn-cs"/>
                    </a:rPr>
                    <a:t>Cognitive Services</a:t>
                  </a:r>
                </a:p>
              </p:txBody>
            </p:sp>
            <p:pic>
              <p:nvPicPr>
                <p:cNvPr id="140" name="Picture 139"/>
                <p:cNvPicPr>
                  <a:picLocks noChangeAspect="1"/>
                </p:cNvPicPr>
                <p:nvPr/>
              </p:nvPicPr>
              <p:blipFill>
                <a:blip r:embed="rId7"/>
                <a:stretch>
                  <a:fillRect/>
                </a:stretch>
              </p:blipFill>
              <p:spPr>
                <a:xfrm>
                  <a:off x="5730605" y="4399384"/>
                  <a:ext cx="657314" cy="657314"/>
                </a:xfrm>
                <a:prstGeom prst="rect">
                  <a:avLst/>
                </a:prstGeom>
              </p:spPr>
            </p:pic>
          </p:grpSp>
          <p:sp>
            <p:nvSpPr>
              <p:cNvPr id="131" name="TextBox 130"/>
              <p:cNvSpPr txBox="1"/>
              <p:nvPr/>
            </p:nvSpPr>
            <p:spPr>
              <a:xfrm>
                <a:off x="5194478" y="1914843"/>
                <a:ext cx="1276632" cy="197711"/>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ctr" defTabSz="1268239" rtl="0" eaLnBrk="1" fontAlgn="auto" latinLnBrk="0" hangingPunct="1">
                  <a:lnSpc>
                    <a:spcPct val="90000"/>
                  </a:lnSpc>
                  <a:spcBef>
                    <a:spcPts val="0"/>
                  </a:spcBef>
                  <a:spcAft>
                    <a:spcPts val="832"/>
                  </a:spcAft>
                  <a:buClrTx/>
                  <a:buSzTx/>
                  <a:buFontTx/>
                  <a:buNone/>
                  <a:tabLst/>
                  <a:defRPr/>
                </a:pPr>
                <a:r>
                  <a:rPr kumimoji="0" lang="en-US" sz="1427"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Semilight"/>
                    <a:ea typeface="+mn-ea"/>
                    <a:cs typeface="+mn-cs"/>
                  </a:rPr>
                  <a:t>Service Bus</a:t>
                </a:r>
              </a:p>
            </p:txBody>
          </p:sp>
          <p:grpSp>
            <p:nvGrpSpPr>
              <p:cNvPr id="132" name="Group 131"/>
              <p:cNvGrpSpPr/>
              <p:nvPr/>
            </p:nvGrpSpPr>
            <p:grpSpPr>
              <a:xfrm>
                <a:off x="5230323" y="433680"/>
                <a:ext cx="1457312" cy="658091"/>
                <a:chOff x="5320782" y="339875"/>
                <a:chExt cx="1457312" cy="658091"/>
              </a:xfrm>
            </p:grpSpPr>
            <p:sp>
              <p:nvSpPr>
                <p:cNvPr id="136" name="TextBox 135"/>
                <p:cNvSpPr txBox="1"/>
                <p:nvPr/>
              </p:nvSpPr>
              <p:spPr>
                <a:xfrm>
                  <a:off x="5320782" y="800255"/>
                  <a:ext cx="1457312" cy="197711"/>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ctr" defTabSz="1268239" rtl="0" eaLnBrk="1" fontAlgn="auto" latinLnBrk="0" hangingPunct="1">
                    <a:lnSpc>
                      <a:spcPct val="90000"/>
                    </a:lnSpc>
                    <a:spcBef>
                      <a:spcPts val="0"/>
                    </a:spcBef>
                    <a:spcAft>
                      <a:spcPts val="832"/>
                    </a:spcAft>
                    <a:buClrTx/>
                    <a:buSzTx/>
                    <a:buFontTx/>
                    <a:buNone/>
                    <a:tabLst/>
                    <a:defRPr/>
                  </a:pPr>
                  <a:r>
                    <a:rPr kumimoji="0" lang="en-US" sz="1427"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Semilight"/>
                      <a:ea typeface="+mn-ea"/>
                      <a:cs typeface="+mn-cs"/>
                    </a:rPr>
                    <a:t>Machine Learning </a:t>
                  </a:r>
                </a:p>
              </p:txBody>
            </p:sp>
            <p:pic>
              <p:nvPicPr>
                <p:cNvPr id="137" name="Picture 136"/>
                <p:cNvPicPr>
                  <a:picLocks noChangeAspect="1"/>
                </p:cNvPicPr>
                <p:nvPr/>
              </p:nvPicPr>
              <p:blipFill>
                <a:blip r:embed="rId8"/>
                <a:stretch>
                  <a:fillRect/>
                </a:stretch>
              </p:blipFill>
              <p:spPr>
                <a:xfrm>
                  <a:off x="5805679" y="339875"/>
                  <a:ext cx="382988" cy="382988"/>
                </a:xfrm>
                <a:prstGeom prst="rect">
                  <a:avLst/>
                </a:prstGeom>
              </p:spPr>
            </p:pic>
          </p:grpSp>
          <p:grpSp>
            <p:nvGrpSpPr>
              <p:cNvPr id="133" name="Group 132"/>
              <p:cNvGrpSpPr/>
              <p:nvPr/>
            </p:nvGrpSpPr>
            <p:grpSpPr>
              <a:xfrm>
                <a:off x="5047836" y="3115886"/>
                <a:ext cx="1671719" cy="692399"/>
                <a:chOff x="5114500" y="3040514"/>
                <a:chExt cx="1671719" cy="692399"/>
              </a:xfrm>
            </p:grpSpPr>
            <p:sp>
              <p:nvSpPr>
                <p:cNvPr id="134" name="Rectangle 133"/>
                <p:cNvSpPr/>
                <p:nvPr/>
              </p:nvSpPr>
              <p:spPr bwMode="auto">
                <a:xfrm>
                  <a:off x="5114500" y="3535202"/>
                  <a:ext cx="1671719" cy="197711"/>
                </a:xfrm>
                <a:prstGeom prst="rect">
                  <a:avLst/>
                </a:prstGeom>
                <a:noFill/>
                <a:ln w="130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50783" rtl="0" eaLnBrk="1" fontAlgn="base" latinLnBrk="0" hangingPunct="1">
                    <a:lnSpc>
                      <a:spcPct val="90000"/>
                    </a:lnSpc>
                    <a:spcBef>
                      <a:spcPct val="0"/>
                    </a:spcBef>
                    <a:spcAft>
                      <a:spcPct val="0"/>
                    </a:spcAft>
                    <a:buClrTx/>
                    <a:buSzTx/>
                    <a:buFontTx/>
                    <a:buNone/>
                    <a:tabLst/>
                    <a:defRPr/>
                  </a:pPr>
                  <a:r>
                    <a:rPr kumimoji="0" lang="en-US" sz="1427"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Semilight"/>
                      <a:ea typeface="+mn-ea"/>
                      <a:cs typeface="+mn-cs"/>
                    </a:rPr>
                    <a:t>API Management</a:t>
                  </a:r>
                </a:p>
              </p:txBody>
            </p:sp>
            <p:pic>
              <p:nvPicPr>
                <p:cNvPr id="135" name="Picture 134"/>
                <p:cNvPicPr>
                  <a:picLocks noChangeAspect="1"/>
                </p:cNvPicPr>
                <p:nvPr/>
              </p:nvPicPr>
              <p:blipFill>
                <a:blip r:embed="rId9"/>
                <a:stretch>
                  <a:fillRect/>
                </a:stretch>
              </p:blipFill>
              <p:spPr>
                <a:xfrm>
                  <a:off x="5747076" y="3040514"/>
                  <a:ext cx="456920" cy="456920"/>
                </a:xfrm>
                <a:prstGeom prst="rect">
                  <a:avLst/>
                </a:prstGeom>
              </p:spPr>
            </p:pic>
          </p:grpSp>
        </p:grpSp>
        <p:pic>
          <p:nvPicPr>
            <p:cNvPr id="125" name="Picture 124"/>
            <p:cNvPicPr>
              <a:picLocks noChangeAspect="1"/>
            </p:cNvPicPr>
            <p:nvPr/>
          </p:nvPicPr>
          <p:blipFill>
            <a:blip r:embed="rId10"/>
            <a:stretch>
              <a:fillRect/>
            </a:stretch>
          </p:blipFill>
          <p:spPr>
            <a:xfrm>
              <a:off x="5913319" y="1773995"/>
              <a:ext cx="460795" cy="460795"/>
            </a:xfrm>
            <a:prstGeom prst="rect">
              <a:avLst/>
            </a:prstGeom>
          </p:spPr>
        </p:pic>
      </p:grpSp>
      <p:grpSp>
        <p:nvGrpSpPr>
          <p:cNvPr id="141" name="Group 140"/>
          <p:cNvGrpSpPr/>
          <p:nvPr/>
        </p:nvGrpSpPr>
        <p:grpSpPr>
          <a:xfrm>
            <a:off x="8742708" y="88651"/>
            <a:ext cx="3178804" cy="3111918"/>
            <a:chOff x="9056629" y="229580"/>
            <a:chExt cx="3117199" cy="3051610"/>
          </a:xfrm>
        </p:grpSpPr>
        <p:cxnSp>
          <p:nvCxnSpPr>
            <p:cNvPr id="143" name="Straight Connector 142"/>
            <p:cNvCxnSpPr/>
            <p:nvPr/>
          </p:nvCxnSpPr>
          <p:spPr>
            <a:xfrm flipH="1" flipV="1">
              <a:off x="9864493" y="3271548"/>
              <a:ext cx="744952" cy="1"/>
            </a:xfrm>
            <a:prstGeom prst="line">
              <a:avLst/>
            </a:prstGeom>
            <a:noFill/>
            <a:ln w="38100" cap="flat" cmpd="sng" algn="ctr">
              <a:solidFill>
                <a:srgbClr val="353535">
                  <a:lumMod val="40000"/>
                  <a:lumOff val="60000"/>
                </a:srgbClr>
              </a:solidFill>
              <a:prstDash val="solid"/>
              <a:headEnd type="none"/>
              <a:tailEnd type="none"/>
            </a:ln>
            <a:effectLst/>
          </p:spPr>
        </p:cxnSp>
        <p:grpSp>
          <p:nvGrpSpPr>
            <p:cNvPr id="144" name="Group 143"/>
            <p:cNvGrpSpPr/>
            <p:nvPr/>
          </p:nvGrpSpPr>
          <p:grpSpPr>
            <a:xfrm>
              <a:off x="9056629" y="229580"/>
              <a:ext cx="3117199" cy="3051610"/>
              <a:chOff x="9024219" y="768372"/>
              <a:chExt cx="3117199" cy="3051610"/>
            </a:xfrm>
          </p:grpSpPr>
          <p:grpSp>
            <p:nvGrpSpPr>
              <p:cNvPr id="145" name="Group 144"/>
              <p:cNvGrpSpPr/>
              <p:nvPr/>
            </p:nvGrpSpPr>
            <p:grpSpPr>
              <a:xfrm>
                <a:off x="9807882" y="768372"/>
                <a:ext cx="2333536" cy="3051610"/>
                <a:chOff x="9807882" y="768372"/>
                <a:chExt cx="2333536" cy="3051610"/>
              </a:xfrm>
            </p:grpSpPr>
            <p:grpSp>
              <p:nvGrpSpPr>
                <p:cNvPr id="147" name="Group 146"/>
                <p:cNvGrpSpPr/>
                <p:nvPr/>
              </p:nvGrpSpPr>
              <p:grpSpPr>
                <a:xfrm>
                  <a:off x="9807882" y="1091404"/>
                  <a:ext cx="781235" cy="2728578"/>
                  <a:chOff x="9622728" y="1268296"/>
                  <a:chExt cx="781235" cy="2728578"/>
                </a:xfrm>
              </p:grpSpPr>
              <p:cxnSp>
                <p:nvCxnSpPr>
                  <p:cNvPr id="149" name="Straight Connector 148"/>
                  <p:cNvCxnSpPr/>
                  <p:nvPr/>
                </p:nvCxnSpPr>
                <p:spPr>
                  <a:xfrm>
                    <a:off x="9622728" y="2324630"/>
                    <a:ext cx="749191"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50" name="Straight Connector 149"/>
                  <p:cNvCxnSpPr/>
                  <p:nvPr/>
                </p:nvCxnSpPr>
                <p:spPr>
                  <a:xfrm flipH="1">
                    <a:off x="9634775" y="1268296"/>
                    <a:ext cx="10556" cy="2728578"/>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55" name="Straight Connector 154"/>
                  <p:cNvCxnSpPr/>
                  <p:nvPr/>
                </p:nvCxnSpPr>
                <p:spPr>
                  <a:xfrm flipH="1">
                    <a:off x="9634846" y="1268296"/>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58" name="Straight Connector 157"/>
                  <p:cNvCxnSpPr/>
                  <p:nvPr/>
                </p:nvCxnSpPr>
                <p:spPr>
                  <a:xfrm flipH="1">
                    <a:off x="9634846" y="3166343"/>
                    <a:ext cx="769117" cy="0"/>
                  </a:xfrm>
                  <a:prstGeom prst="line">
                    <a:avLst/>
                  </a:prstGeom>
                  <a:noFill/>
                  <a:ln w="38100" cap="flat" cmpd="sng" algn="ctr">
                    <a:solidFill>
                      <a:srgbClr val="353535">
                        <a:lumMod val="40000"/>
                        <a:lumOff val="60000"/>
                      </a:srgbClr>
                    </a:solidFill>
                    <a:prstDash val="solid"/>
                    <a:headEnd type="none"/>
                    <a:tailEnd type="none"/>
                  </a:ln>
                  <a:effectLst/>
                </p:spPr>
              </p:cxnSp>
            </p:grpSp>
            <p:pic>
              <p:nvPicPr>
                <p:cNvPr id="148" name="Picture 147"/>
                <p:cNvPicPr>
                  <a:picLocks noChangeAspect="1"/>
                </p:cNvPicPr>
                <p:nvPr/>
              </p:nvPicPr>
              <p:blipFill>
                <a:blip r:embed="rId11">
                  <a:duotone>
                    <a:srgbClr val="0078D7">
                      <a:shade val="45000"/>
                      <a:satMod val="135000"/>
                    </a:srgbClr>
                    <a:prstClr val="white"/>
                  </a:duotone>
                  <a:extLst>
                    <a:ext uri="{BEBA8EAE-BF5A-486C-A8C5-ECC9F3942E4B}">
                      <a14:imgProps xmlns:a14="http://schemas.microsoft.com/office/drawing/2010/main">
                        <a14:imgLayer r:embed="rId12">
                          <a14:imgEffect>
                            <a14:colorTemperature colorTemp="7200"/>
                          </a14:imgEffect>
                          <a14:imgEffect>
                            <a14:saturation sat="234000"/>
                          </a14:imgEffect>
                        </a14:imgLayer>
                      </a14:imgProps>
                    </a:ext>
                  </a:extLst>
                </a:blip>
                <a:stretch>
                  <a:fillRect/>
                </a:stretch>
              </p:blipFill>
              <p:spPr>
                <a:xfrm>
                  <a:off x="10693417" y="768372"/>
                  <a:ext cx="1448001" cy="943848"/>
                </a:xfrm>
                <a:prstGeom prst="rect">
                  <a:avLst/>
                </a:prstGeom>
                <a:noFill/>
              </p:spPr>
            </p:pic>
          </p:grpSp>
          <p:cxnSp>
            <p:nvCxnSpPr>
              <p:cNvPr id="146" name="Straight Connector 145"/>
              <p:cNvCxnSpPr/>
              <p:nvPr/>
            </p:nvCxnSpPr>
            <p:spPr>
              <a:xfrm>
                <a:off x="9024219" y="2476342"/>
                <a:ext cx="806265" cy="0"/>
              </a:xfrm>
              <a:prstGeom prst="line">
                <a:avLst/>
              </a:prstGeom>
              <a:noFill/>
              <a:ln w="38100" cap="flat" cmpd="sng" algn="ctr">
                <a:solidFill>
                  <a:srgbClr val="353535">
                    <a:lumMod val="40000"/>
                    <a:lumOff val="60000"/>
                  </a:srgbClr>
                </a:solidFill>
                <a:prstDash val="solid"/>
                <a:headEnd type="none"/>
                <a:tailEnd type="none"/>
              </a:ln>
              <a:effectLst/>
            </p:spPr>
          </p:cxnSp>
        </p:grpSp>
      </p:grpSp>
      <p:pic>
        <p:nvPicPr>
          <p:cNvPr id="159" name="Picture 15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25860" y="1541049"/>
            <a:ext cx="643806" cy="643806"/>
          </a:xfrm>
          <a:prstGeom prst="rect">
            <a:avLst/>
          </a:prstGeom>
        </p:spPr>
      </p:pic>
      <p:pic>
        <p:nvPicPr>
          <p:cNvPr id="160" name="Picture 159"/>
          <p:cNvPicPr>
            <a:picLocks noChangeAspect="1"/>
          </p:cNvPicPr>
          <p:nvPr/>
        </p:nvPicPr>
        <p:blipFill>
          <a:blip r:embed="rId14"/>
          <a:stretch>
            <a:fillRect/>
          </a:stretch>
        </p:blipFill>
        <p:spPr>
          <a:xfrm>
            <a:off x="7713430" y="6102841"/>
            <a:ext cx="683939" cy="348648"/>
          </a:xfrm>
          <a:prstGeom prst="rect">
            <a:avLst/>
          </a:prstGeom>
        </p:spPr>
      </p:pic>
      <p:cxnSp>
        <p:nvCxnSpPr>
          <p:cNvPr id="161" name="Straight Connector 160"/>
          <p:cNvCxnSpPr/>
          <p:nvPr/>
        </p:nvCxnSpPr>
        <p:spPr>
          <a:xfrm flipV="1">
            <a:off x="7169411" y="5214809"/>
            <a:ext cx="0" cy="314625"/>
          </a:xfrm>
          <a:prstGeom prst="line">
            <a:avLst/>
          </a:prstGeom>
          <a:noFill/>
          <a:ln w="38100" cap="flat" cmpd="sng" algn="ctr">
            <a:solidFill>
              <a:srgbClr val="353535">
                <a:lumMod val="40000"/>
                <a:lumOff val="60000"/>
              </a:srgbClr>
            </a:solidFill>
            <a:prstDash val="solid"/>
            <a:headEnd type="none"/>
            <a:tailEnd type="none"/>
          </a:ln>
          <a:effectLst/>
        </p:spPr>
      </p:cxnSp>
      <p:pic>
        <p:nvPicPr>
          <p:cNvPr id="164" name="Picture 163"/>
          <p:cNvPicPr>
            <a:picLocks noChangeAspect="1"/>
          </p:cNvPicPr>
          <p:nvPr/>
        </p:nvPicPr>
        <p:blipFill>
          <a:blip r:embed="rId15"/>
          <a:stretch>
            <a:fillRect/>
          </a:stretch>
        </p:blipFill>
        <p:spPr>
          <a:xfrm>
            <a:off x="9715018" y="5908641"/>
            <a:ext cx="873938" cy="254658"/>
          </a:xfrm>
          <a:prstGeom prst="rect">
            <a:avLst/>
          </a:prstGeom>
        </p:spPr>
      </p:pic>
      <p:pic>
        <p:nvPicPr>
          <p:cNvPr id="165" name="Picture 164"/>
          <p:cNvPicPr>
            <a:picLocks noChangeAspect="1"/>
          </p:cNvPicPr>
          <p:nvPr/>
        </p:nvPicPr>
        <p:blipFill>
          <a:blip r:embed="rId16"/>
          <a:stretch>
            <a:fillRect/>
          </a:stretch>
        </p:blipFill>
        <p:spPr>
          <a:xfrm>
            <a:off x="11405160" y="6626703"/>
            <a:ext cx="582702" cy="142154"/>
          </a:xfrm>
          <a:prstGeom prst="rect">
            <a:avLst/>
          </a:prstGeom>
        </p:spPr>
      </p:pic>
      <p:pic>
        <p:nvPicPr>
          <p:cNvPr id="167" name="Picture 166"/>
          <p:cNvPicPr>
            <a:picLocks noChangeAspect="1"/>
          </p:cNvPicPr>
          <p:nvPr/>
        </p:nvPicPr>
        <p:blipFill>
          <a:blip r:embed="rId17"/>
          <a:stretch>
            <a:fillRect/>
          </a:stretch>
        </p:blipFill>
        <p:spPr>
          <a:xfrm>
            <a:off x="10531177" y="1208353"/>
            <a:ext cx="485670" cy="485670"/>
          </a:xfrm>
          <a:prstGeom prst="rect">
            <a:avLst/>
          </a:prstGeom>
        </p:spPr>
      </p:pic>
      <p:sp>
        <p:nvSpPr>
          <p:cNvPr id="170" name="Rectangle 169"/>
          <p:cNvSpPr/>
          <p:nvPr/>
        </p:nvSpPr>
        <p:spPr bwMode="auto">
          <a:xfrm>
            <a:off x="10651902" y="1365957"/>
            <a:ext cx="1704757" cy="201618"/>
          </a:xfrm>
          <a:prstGeom prst="rect">
            <a:avLst/>
          </a:prstGeom>
          <a:noFill/>
          <a:ln w="130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50783" rtl="0" eaLnBrk="1" fontAlgn="base" latinLnBrk="0" hangingPunct="1">
              <a:lnSpc>
                <a:spcPct val="90000"/>
              </a:lnSpc>
              <a:spcBef>
                <a:spcPct val="0"/>
              </a:spcBef>
              <a:spcAft>
                <a:spcPct val="0"/>
              </a:spcAft>
              <a:buClrTx/>
              <a:buSzTx/>
              <a:buFontTx/>
              <a:buNone/>
              <a:tabLst/>
              <a:defRPr/>
            </a:pPr>
            <a:r>
              <a:rPr kumimoji="0" lang="en-US" sz="1427"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Semilight"/>
                <a:ea typeface="+mn-ea"/>
                <a:cs typeface="+mn-cs"/>
              </a:rPr>
              <a:t>B2B &amp; EDI</a:t>
            </a:r>
          </a:p>
        </p:txBody>
      </p:sp>
      <p:pic>
        <p:nvPicPr>
          <p:cNvPr id="171" name="Picture 4" descr="Image result for docusign logo"/>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b="22366"/>
          <a:stretch/>
        </p:blipFill>
        <p:spPr bwMode="auto">
          <a:xfrm>
            <a:off x="10463364" y="2871257"/>
            <a:ext cx="1481482" cy="404582"/>
          </a:xfrm>
          <a:prstGeom prst="rect">
            <a:avLst/>
          </a:prstGeom>
          <a:noFill/>
          <a:extLst>
            <a:ext uri="{909E8E84-426E-40DD-AFC4-6F175D3DCCD1}">
              <a14:hiddenFill xmlns:a14="http://schemas.microsoft.com/office/drawing/2010/main">
                <a:solidFill>
                  <a:srgbClr val="FFFFFF"/>
                </a:solidFill>
              </a14:hiddenFill>
            </a:ext>
          </a:extLst>
        </p:spPr>
      </p:pic>
      <p:cxnSp>
        <p:nvCxnSpPr>
          <p:cNvPr id="172" name="Straight Connector 171"/>
          <p:cNvCxnSpPr/>
          <p:nvPr/>
        </p:nvCxnSpPr>
        <p:spPr>
          <a:xfrm flipH="1">
            <a:off x="4753370" y="3190643"/>
            <a:ext cx="644274"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73" name="Straight Connector 172"/>
          <p:cNvCxnSpPr/>
          <p:nvPr/>
        </p:nvCxnSpPr>
        <p:spPr>
          <a:xfrm flipV="1">
            <a:off x="8956901" y="5196208"/>
            <a:ext cx="0" cy="306604"/>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74" name="Straight Connector 173"/>
          <p:cNvCxnSpPr/>
          <p:nvPr/>
        </p:nvCxnSpPr>
        <p:spPr>
          <a:xfrm flipV="1">
            <a:off x="4767493" y="3190643"/>
            <a:ext cx="0" cy="789802"/>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75" name="Straight Connector 174"/>
          <p:cNvCxnSpPr/>
          <p:nvPr/>
        </p:nvCxnSpPr>
        <p:spPr>
          <a:xfrm flipH="1" flipV="1">
            <a:off x="4495651" y="3976197"/>
            <a:ext cx="541698" cy="3339"/>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76" name="Straight Connector 175"/>
          <p:cNvCxnSpPr/>
          <p:nvPr/>
        </p:nvCxnSpPr>
        <p:spPr>
          <a:xfrm flipH="1">
            <a:off x="4572335" y="4023956"/>
            <a:ext cx="365756"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77" name="Straight Connector 176"/>
          <p:cNvCxnSpPr/>
          <p:nvPr/>
        </p:nvCxnSpPr>
        <p:spPr>
          <a:xfrm flipH="1">
            <a:off x="4634682" y="4073829"/>
            <a:ext cx="252345"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78" name="Straight Connector 177"/>
          <p:cNvCxnSpPr/>
          <p:nvPr/>
        </p:nvCxnSpPr>
        <p:spPr>
          <a:xfrm flipH="1">
            <a:off x="4667930" y="4121988"/>
            <a:ext cx="182878" cy="1719"/>
          </a:xfrm>
          <a:prstGeom prst="line">
            <a:avLst/>
          </a:prstGeom>
          <a:noFill/>
          <a:ln w="38100" cap="flat" cmpd="sng" algn="ctr">
            <a:solidFill>
              <a:srgbClr val="353535">
                <a:lumMod val="40000"/>
                <a:lumOff val="60000"/>
              </a:srgbClr>
            </a:solidFill>
            <a:prstDash val="solid"/>
            <a:headEnd type="none"/>
            <a:tailEnd type="none"/>
          </a:ln>
          <a:effectLst/>
        </p:spPr>
      </p:cxnSp>
      <p:pic>
        <p:nvPicPr>
          <p:cNvPr id="179" name="Picture 178"/>
          <p:cNvPicPr>
            <a:picLocks noChangeAspect="1"/>
          </p:cNvPicPr>
          <p:nvPr/>
        </p:nvPicPr>
        <p:blipFill>
          <a:blip r:embed="rId19"/>
          <a:stretch>
            <a:fillRect/>
          </a:stretch>
        </p:blipFill>
        <p:spPr>
          <a:xfrm>
            <a:off x="10516717" y="1978721"/>
            <a:ext cx="962204" cy="661996"/>
          </a:xfrm>
          <a:prstGeom prst="rect">
            <a:avLst/>
          </a:prstGeom>
        </p:spPr>
      </p:pic>
      <p:sp>
        <p:nvSpPr>
          <p:cNvPr id="85" name="Rectangle 84"/>
          <p:cNvSpPr/>
          <p:nvPr/>
        </p:nvSpPr>
        <p:spPr bwMode="auto">
          <a:xfrm>
            <a:off x="882" y="496"/>
            <a:ext cx="4312625" cy="7006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672" b="0" i="1"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Complete</a:t>
            </a: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PaaS Support</a:t>
            </a: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B2B Capabilities</a:t>
            </a: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SaaS Connectors</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Rectangle 85"/>
          <p:cNvSpPr/>
          <p:nvPr/>
        </p:nvSpPr>
        <p:spPr bwMode="auto">
          <a:xfrm>
            <a:off x="-3834" y="496"/>
            <a:ext cx="4312625" cy="7006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672" b="0" i="1"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Better Together</a:t>
            </a: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Rich Azure Services</a:t>
            </a: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API Management</a:t>
            </a: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Azure Functions</a:t>
            </a: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Rectangle 122"/>
          <p:cNvSpPr/>
          <p:nvPr/>
        </p:nvSpPr>
        <p:spPr bwMode="auto">
          <a:xfrm>
            <a:off x="4543" y="-19024"/>
            <a:ext cx="4312625" cy="70130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672"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Hybrid</a:t>
            </a: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Secure Gateway</a:t>
            </a: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3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As easy as connecting to cloud services</a:t>
            </a: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634945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500"/>
                                        <p:tgtEl>
                                          <p:spTgt spid="167"/>
                                        </p:tgtEl>
                                      </p:cBhvr>
                                    </p:animEffect>
                                  </p:childTnLst>
                                </p:cTn>
                              </p:par>
                              <p:par>
                                <p:cTn id="8" presetID="10" presetClass="exit" presetSubtype="0" fill="hold" grpId="0" nodeType="withEffect">
                                  <p:stCondLst>
                                    <p:cond delay="0"/>
                                  </p:stCondLst>
                                  <p:childTnLst>
                                    <p:animEffect transition="out" filter="fade">
                                      <p:cBhvr>
                                        <p:cTn id="9" dur="500"/>
                                        <p:tgtEl>
                                          <p:spTgt spid="79"/>
                                        </p:tgtEl>
                                      </p:cBhvr>
                                    </p:animEffect>
                                    <p:set>
                                      <p:cBhvr>
                                        <p:cTn id="10" dur="1" fill="hold">
                                          <p:stCondLst>
                                            <p:cond delay="499"/>
                                          </p:stCondLst>
                                        </p:cTn>
                                        <p:tgtEl>
                                          <p:spTgt spid="79"/>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70"/>
                                        </p:tgtEl>
                                        <p:attrNameLst>
                                          <p:attrName>style.visibility</p:attrName>
                                        </p:attrNameLst>
                                      </p:cBhvr>
                                      <p:to>
                                        <p:strVal val="visible"/>
                                      </p:to>
                                    </p:set>
                                    <p:animEffect transition="in" filter="fade">
                                      <p:cBhvr>
                                        <p:cTn id="13" dur="500"/>
                                        <p:tgtEl>
                                          <p:spTgt spid="170"/>
                                        </p:tgtEl>
                                      </p:cBhvr>
                                    </p:animEffect>
                                  </p:childTnLst>
                                </p:cTn>
                              </p:par>
                              <p:par>
                                <p:cTn id="14" presetID="10" presetClass="entr" presetSubtype="0" fill="hold" nodeType="withEffect">
                                  <p:stCondLst>
                                    <p:cond delay="0"/>
                                  </p:stCondLst>
                                  <p:childTnLst>
                                    <p:set>
                                      <p:cBhvr>
                                        <p:cTn id="15" dur="1" fill="hold">
                                          <p:stCondLst>
                                            <p:cond delay="0"/>
                                          </p:stCondLst>
                                        </p:cTn>
                                        <p:tgtEl>
                                          <p:spTgt spid="171"/>
                                        </p:tgtEl>
                                        <p:attrNameLst>
                                          <p:attrName>style.visibility</p:attrName>
                                        </p:attrNameLst>
                                      </p:cBhvr>
                                      <p:to>
                                        <p:strVal val="visible"/>
                                      </p:to>
                                    </p:set>
                                    <p:animEffect transition="in" filter="fade">
                                      <p:cBhvr>
                                        <p:cTn id="16" dur="500"/>
                                        <p:tgtEl>
                                          <p:spTgt spid="171"/>
                                        </p:tgtEl>
                                      </p:cBhvr>
                                    </p:animEffect>
                                  </p:childTnLst>
                                </p:cTn>
                              </p:par>
                              <p:par>
                                <p:cTn id="17" presetID="10" presetClass="entr" presetSubtype="0" fill="hold" nodeType="withEffect">
                                  <p:stCondLst>
                                    <p:cond delay="0"/>
                                  </p:stCondLst>
                                  <p:childTnLst>
                                    <p:set>
                                      <p:cBhvr>
                                        <p:cTn id="18" dur="1" fill="hold">
                                          <p:stCondLst>
                                            <p:cond delay="0"/>
                                          </p:stCondLst>
                                        </p:cTn>
                                        <p:tgtEl>
                                          <p:spTgt spid="179"/>
                                        </p:tgtEl>
                                        <p:attrNameLst>
                                          <p:attrName>style.visibility</p:attrName>
                                        </p:attrNameLst>
                                      </p:cBhvr>
                                      <p:to>
                                        <p:strVal val="visible"/>
                                      </p:to>
                                    </p:set>
                                    <p:animEffect transition="in" filter="fade">
                                      <p:cBhvr>
                                        <p:cTn id="19" dur="500"/>
                                        <p:tgtEl>
                                          <p:spTgt spid="179"/>
                                        </p:tgtEl>
                                      </p:cBhvr>
                                    </p:animEffect>
                                  </p:childTnLst>
                                </p:cTn>
                              </p:par>
                              <p:par>
                                <p:cTn id="20" presetID="10" presetClass="entr" presetSubtype="0" fill="hold"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fade">
                                      <p:cBhvr>
                                        <p:cTn id="25" dur="500"/>
                                        <p:tgtEl>
                                          <p:spTgt spid="8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7"/>
                                        </p:tgtEl>
                                        <p:attrNameLst>
                                          <p:attrName>style.visibility</p:attrName>
                                        </p:attrNameLst>
                                      </p:cBhvr>
                                      <p:to>
                                        <p:strVal val="visible"/>
                                      </p:to>
                                    </p:set>
                                    <p:animEffect transition="in" filter="fade">
                                      <p:cBhvr>
                                        <p:cTn id="30" dur="500"/>
                                        <p:tgtEl>
                                          <p:spTgt spid="87"/>
                                        </p:tgtEl>
                                      </p:cBhvr>
                                    </p:animEffect>
                                  </p:childTnLst>
                                </p:cTn>
                              </p:par>
                              <p:par>
                                <p:cTn id="31" presetID="10" presetClass="exit" presetSubtype="0" fill="hold" grpId="1" nodeType="withEffect">
                                  <p:stCondLst>
                                    <p:cond delay="0"/>
                                  </p:stCondLst>
                                  <p:childTnLst>
                                    <p:animEffect transition="out" filter="fade">
                                      <p:cBhvr>
                                        <p:cTn id="32" dur="500"/>
                                        <p:tgtEl>
                                          <p:spTgt spid="85"/>
                                        </p:tgtEl>
                                      </p:cBhvr>
                                    </p:animEffect>
                                    <p:set>
                                      <p:cBhvr>
                                        <p:cTn id="33" dur="1" fill="hold">
                                          <p:stCondLst>
                                            <p:cond delay="499"/>
                                          </p:stCondLst>
                                        </p:cTn>
                                        <p:tgtEl>
                                          <p:spTgt spid="85"/>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121"/>
                                        </p:tgtEl>
                                        <p:attrNameLst>
                                          <p:attrName>style.visibility</p:attrName>
                                        </p:attrNameLst>
                                      </p:cBhvr>
                                      <p:to>
                                        <p:strVal val="visible"/>
                                      </p:to>
                                    </p:set>
                                    <p:animEffect transition="in" filter="fade">
                                      <p:cBhvr>
                                        <p:cTn id="36" dur="500"/>
                                        <p:tgtEl>
                                          <p:spTgt spid="121"/>
                                        </p:tgtEl>
                                      </p:cBhvr>
                                    </p:animEffect>
                                  </p:childTnLst>
                                </p:cTn>
                              </p:par>
                              <p:par>
                                <p:cTn id="37" presetID="10" presetClass="entr" presetSubtype="0" fill="hold" nodeType="withEffect">
                                  <p:stCondLst>
                                    <p:cond delay="0"/>
                                  </p:stCondLst>
                                  <p:childTnLst>
                                    <p:set>
                                      <p:cBhvr>
                                        <p:cTn id="38" dur="1" fill="hold">
                                          <p:stCondLst>
                                            <p:cond delay="0"/>
                                          </p:stCondLst>
                                        </p:cTn>
                                        <p:tgtEl>
                                          <p:spTgt spid="172"/>
                                        </p:tgtEl>
                                        <p:attrNameLst>
                                          <p:attrName>style.visibility</p:attrName>
                                        </p:attrNameLst>
                                      </p:cBhvr>
                                      <p:to>
                                        <p:strVal val="visible"/>
                                      </p:to>
                                    </p:set>
                                    <p:animEffect transition="in" filter="fade">
                                      <p:cBhvr>
                                        <p:cTn id="39" dur="500"/>
                                        <p:tgtEl>
                                          <p:spTgt spid="172"/>
                                        </p:tgtEl>
                                      </p:cBhvr>
                                    </p:animEffect>
                                  </p:childTnLst>
                                </p:cTn>
                              </p:par>
                              <p:par>
                                <p:cTn id="40" presetID="10" presetClass="entr" presetSubtype="0" fill="hold" nodeType="withEffect">
                                  <p:stCondLst>
                                    <p:cond delay="0"/>
                                  </p:stCondLst>
                                  <p:childTnLst>
                                    <p:set>
                                      <p:cBhvr>
                                        <p:cTn id="41" dur="1" fill="hold">
                                          <p:stCondLst>
                                            <p:cond delay="0"/>
                                          </p:stCondLst>
                                        </p:cTn>
                                        <p:tgtEl>
                                          <p:spTgt spid="174"/>
                                        </p:tgtEl>
                                        <p:attrNameLst>
                                          <p:attrName>style.visibility</p:attrName>
                                        </p:attrNameLst>
                                      </p:cBhvr>
                                      <p:to>
                                        <p:strVal val="visible"/>
                                      </p:to>
                                    </p:set>
                                    <p:animEffect transition="in" filter="fade">
                                      <p:cBhvr>
                                        <p:cTn id="42" dur="500"/>
                                        <p:tgtEl>
                                          <p:spTgt spid="174"/>
                                        </p:tgtEl>
                                      </p:cBhvr>
                                    </p:animEffect>
                                  </p:childTnLst>
                                </p:cTn>
                              </p:par>
                              <p:par>
                                <p:cTn id="43" presetID="10" presetClass="entr" presetSubtype="0" fill="hold" nodeType="with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fade">
                                      <p:cBhvr>
                                        <p:cTn id="45" dur="500"/>
                                        <p:tgtEl>
                                          <p:spTgt spid="175"/>
                                        </p:tgtEl>
                                      </p:cBhvr>
                                    </p:animEffect>
                                  </p:childTnLst>
                                </p:cTn>
                              </p:par>
                              <p:par>
                                <p:cTn id="46" presetID="10" presetClass="entr" presetSubtype="0" fill="hold" nodeType="withEffect">
                                  <p:stCondLst>
                                    <p:cond delay="0"/>
                                  </p:stCondLst>
                                  <p:childTnLst>
                                    <p:set>
                                      <p:cBhvr>
                                        <p:cTn id="47" dur="1" fill="hold">
                                          <p:stCondLst>
                                            <p:cond delay="0"/>
                                          </p:stCondLst>
                                        </p:cTn>
                                        <p:tgtEl>
                                          <p:spTgt spid="176"/>
                                        </p:tgtEl>
                                        <p:attrNameLst>
                                          <p:attrName>style.visibility</p:attrName>
                                        </p:attrNameLst>
                                      </p:cBhvr>
                                      <p:to>
                                        <p:strVal val="visible"/>
                                      </p:to>
                                    </p:set>
                                    <p:animEffect transition="in" filter="fade">
                                      <p:cBhvr>
                                        <p:cTn id="48" dur="500"/>
                                        <p:tgtEl>
                                          <p:spTgt spid="176"/>
                                        </p:tgtEl>
                                      </p:cBhvr>
                                    </p:animEffect>
                                  </p:childTnLst>
                                </p:cTn>
                              </p:par>
                              <p:par>
                                <p:cTn id="49" presetID="10" presetClass="entr" presetSubtype="0" fill="hold" nodeType="withEffect">
                                  <p:stCondLst>
                                    <p:cond delay="0"/>
                                  </p:stCondLst>
                                  <p:childTnLst>
                                    <p:set>
                                      <p:cBhvr>
                                        <p:cTn id="50" dur="1" fill="hold">
                                          <p:stCondLst>
                                            <p:cond delay="0"/>
                                          </p:stCondLst>
                                        </p:cTn>
                                        <p:tgtEl>
                                          <p:spTgt spid="177"/>
                                        </p:tgtEl>
                                        <p:attrNameLst>
                                          <p:attrName>style.visibility</p:attrName>
                                        </p:attrNameLst>
                                      </p:cBhvr>
                                      <p:to>
                                        <p:strVal val="visible"/>
                                      </p:to>
                                    </p:set>
                                    <p:animEffect transition="in" filter="fade">
                                      <p:cBhvr>
                                        <p:cTn id="51" dur="500"/>
                                        <p:tgtEl>
                                          <p:spTgt spid="177"/>
                                        </p:tgtEl>
                                      </p:cBhvr>
                                    </p:animEffect>
                                  </p:childTnLst>
                                </p:cTn>
                              </p:par>
                              <p:par>
                                <p:cTn id="52" presetID="10" presetClass="entr" presetSubtype="0" fill="hold" nodeType="withEffect">
                                  <p:stCondLst>
                                    <p:cond delay="0"/>
                                  </p:stCondLst>
                                  <p:childTnLst>
                                    <p:set>
                                      <p:cBhvr>
                                        <p:cTn id="53" dur="1" fill="hold">
                                          <p:stCondLst>
                                            <p:cond delay="0"/>
                                          </p:stCondLst>
                                        </p:cTn>
                                        <p:tgtEl>
                                          <p:spTgt spid="178"/>
                                        </p:tgtEl>
                                        <p:attrNameLst>
                                          <p:attrName>style.visibility</p:attrName>
                                        </p:attrNameLst>
                                      </p:cBhvr>
                                      <p:to>
                                        <p:strVal val="visible"/>
                                      </p:to>
                                    </p:set>
                                    <p:animEffect transition="in" filter="fade">
                                      <p:cBhvr>
                                        <p:cTn id="54" dur="500"/>
                                        <p:tgtEl>
                                          <p:spTgt spid="178"/>
                                        </p:tgtEl>
                                      </p:cBhvr>
                                    </p:animEffect>
                                  </p:childTnLst>
                                </p:cTn>
                              </p:par>
                              <p:par>
                                <p:cTn id="55" presetID="10" presetClass="entr" presetSubtype="0" fill="hold" grpId="1" nodeType="with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fade">
                                      <p:cBhvr>
                                        <p:cTn id="57" dur="500"/>
                                        <p:tgtEl>
                                          <p:spTgt spid="8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par>
                                <p:cTn id="63" presetID="10" presetClass="exit" presetSubtype="0" fill="hold" grpId="2" nodeType="withEffect">
                                  <p:stCondLst>
                                    <p:cond delay="0"/>
                                  </p:stCondLst>
                                  <p:childTnLst>
                                    <p:animEffect transition="out" filter="fade">
                                      <p:cBhvr>
                                        <p:cTn id="64" dur="500"/>
                                        <p:tgtEl>
                                          <p:spTgt spid="86"/>
                                        </p:tgtEl>
                                      </p:cBhvr>
                                    </p:animEffect>
                                    <p:set>
                                      <p:cBhvr>
                                        <p:cTn id="65" dur="1" fill="hold">
                                          <p:stCondLst>
                                            <p:cond delay="499"/>
                                          </p:stCondLst>
                                        </p:cTn>
                                        <p:tgtEl>
                                          <p:spTgt spid="86"/>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71"/>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94"/>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60"/>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61"/>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64"/>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65"/>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73"/>
                                        </p:tgtEl>
                                        <p:attrNameLst>
                                          <p:attrName>style.visibility</p:attrName>
                                        </p:attrNameLst>
                                      </p:cBhvr>
                                      <p:to>
                                        <p:strVal val="visible"/>
                                      </p:to>
                                    </p:set>
                                  </p:childTnLst>
                                </p:cTn>
                              </p:par>
                              <p:par>
                                <p:cTn id="80" presetID="10" presetClass="entr" presetSubtype="0" fill="hold" grpId="0" nodeType="withEffect">
                                  <p:stCondLst>
                                    <p:cond delay="0"/>
                                  </p:stCondLst>
                                  <p:childTnLst>
                                    <p:set>
                                      <p:cBhvr>
                                        <p:cTn id="81" dur="1" fill="hold">
                                          <p:stCondLst>
                                            <p:cond delay="0"/>
                                          </p:stCondLst>
                                        </p:cTn>
                                        <p:tgtEl>
                                          <p:spTgt spid="86"/>
                                        </p:tgtEl>
                                        <p:attrNameLst>
                                          <p:attrName>style.visibility</p:attrName>
                                        </p:attrNameLst>
                                      </p:cBhvr>
                                      <p:to>
                                        <p:strVal val="visible"/>
                                      </p:to>
                                    </p:set>
                                    <p:animEffect transition="in" filter="fade">
                                      <p:cBhvr>
                                        <p:cTn id="82" dur="500"/>
                                        <p:tgtEl>
                                          <p:spTgt spid="86"/>
                                        </p:tgtEl>
                                      </p:cBhvr>
                                    </p:animEffect>
                                  </p:childTnLst>
                                </p:cTn>
                              </p:par>
                              <p:par>
                                <p:cTn id="83" presetID="10" presetClass="entr" presetSubtype="0" fill="hold" grpId="1" nodeType="withEffect">
                                  <p:stCondLst>
                                    <p:cond delay="0"/>
                                  </p:stCondLst>
                                  <p:childTnLst>
                                    <p:set>
                                      <p:cBhvr>
                                        <p:cTn id="84" dur="1" fill="hold">
                                          <p:stCondLst>
                                            <p:cond delay="0"/>
                                          </p:stCondLst>
                                        </p:cTn>
                                        <p:tgtEl>
                                          <p:spTgt spid="123"/>
                                        </p:tgtEl>
                                        <p:attrNameLst>
                                          <p:attrName>style.visibility</p:attrName>
                                        </p:attrNameLst>
                                      </p:cBhvr>
                                      <p:to>
                                        <p:strVal val="visible"/>
                                      </p:to>
                                    </p:set>
                                    <p:animEffect transition="in" filter="fade">
                                      <p:cBhvr>
                                        <p:cTn id="85" dur="500"/>
                                        <p:tgtEl>
                                          <p:spTgt spid="1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3"/>
                                        </p:tgtEl>
                                        <p:attrNameLst>
                                          <p:attrName>style.visibility</p:attrName>
                                        </p:attrNameLst>
                                      </p:cBhvr>
                                      <p:to>
                                        <p:strVal val="visible"/>
                                      </p:to>
                                    </p:set>
                                    <p:animEffect transition="in" filter="fade">
                                      <p:cBhvr>
                                        <p:cTn id="88" dur="500"/>
                                        <p:tgtEl>
                                          <p:spTgt spid="123"/>
                                        </p:tgtEl>
                                      </p:cBhvr>
                                    </p:animEffect>
                                  </p:childTnLst>
                                </p:cTn>
                              </p:par>
                              <p:par>
                                <p:cTn id="89" presetID="10" presetClass="entr" presetSubtype="0" fill="hold" grpId="2" nodeType="withEffect">
                                  <p:stCondLst>
                                    <p:cond delay="0"/>
                                  </p:stCondLst>
                                  <p:childTnLst>
                                    <p:set>
                                      <p:cBhvr>
                                        <p:cTn id="90" dur="1" fill="hold">
                                          <p:stCondLst>
                                            <p:cond delay="0"/>
                                          </p:stCondLst>
                                        </p:cTn>
                                        <p:tgtEl>
                                          <p:spTgt spid="123"/>
                                        </p:tgtEl>
                                        <p:attrNameLst>
                                          <p:attrName>style.visibility</p:attrName>
                                        </p:attrNameLst>
                                      </p:cBhvr>
                                      <p:to>
                                        <p:strVal val="visible"/>
                                      </p:to>
                                    </p:set>
                                    <p:animEffect transition="in" filter="fade">
                                      <p:cBhvr>
                                        <p:cTn id="91"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70" grpId="0"/>
      <p:bldP spid="85" grpId="0" animBg="1"/>
      <p:bldP spid="85" grpId="1" animBg="1"/>
      <p:bldP spid="86" grpId="0" animBg="1"/>
      <p:bldP spid="86" grpId="1" animBg="1"/>
      <p:bldP spid="86" grpId="2" animBg="1"/>
      <p:bldP spid="123" grpId="0" animBg="1"/>
      <p:bldP spid="123" grpId="1" animBg="1"/>
      <p:bldP spid="123"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271352" y="2819288"/>
            <a:ext cx="2192398" cy="2278174"/>
            <a:chOff x="-460733" y="5848232"/>
            <a:chExt cx="2193952" cy="2279789"/>
          </a:xfrm>
        </p:grpSpPr>
        <p:sp>
          <p:nvSpPr>
            <p:cNvPr id="11" name="Rectangle 10"/>
            <p:cNvSpPr/>
            <p:nvPr/>
          </p:nvSpPr>
          <p:spPr>
            <a:xfrm>
              <a:off x="-399004" y="6105714"/>
              <a:ext cx="2132223" cy="2022307"/>
            </a:xfrm>
            <a:prstGeom prst="rect">
              <a:avLst/>
            </a:prstGeom>
          </p:spPr>
          <p:txBody>
            <a:bodyPr wrap="square" lIns="182750" tIns="91376" bIns="91376">
              <a:spAutoFit/>
            </a:bodyPr>
            <a:lstStyle/>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HTTP, HTTPS</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HTTP </a:t>
              </a: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Webhook</a:t>
              </a: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 </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FTP, SFTP</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SMTP</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RSS</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Compose, Parse JSON</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Query, Join, Table, Select</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Schedule, Wait</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Terminate</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Workflow</a:t>
              </a:r>
            </a:p>
          </p:txBody>
        </p:sp>
        <p:sp>
          <p:nvSpPr>
            <p:cNvPr id="13" name="Rectangle 12"/>
            <p:cNvSpPr/>
            <p:nvPr/>
          </p:nvSpPr>
          <p:spPr>
            <a:xfrm>
              <a:off x="-460733" y="5848232"/>
              <a:ext cx="2103322" cy="439202"/>
            </a:xfrm>
            <a:prstGeom prst="rect">
              <a:avLst/>
            </a:prstGeom>
          </p:spPr>
          <p:txBody>
            <a:bodyPr wrap="none" lIns="182750" tIns="91376" rIns="182750" bIns="91376">
              <a:spAutoFit/>
            </a:bodyPr>
            <a:lstStyle/>
            <a:p>
              <a:pPr marL="0" marR="0" lvl="0" indent="0" algn="l" defTabSz="931785" rtl="0" eaLnBrk="1" fontAlgn="auto" latinLnBrk="0" hangingPunct="1">
                <a:lnSpc>
                  <a:spcPct val="90000"/>
                </a:lnSpc>
                <a:spcBef>
                  <a:spcPts val="0"/>
                </a:spcBef>
                <a:spcAft>
                  <a:spcPts val="0"/>
                </a:spcAft>
                <a:buClrTx/>
                <a:buSzTx/>
                <a:buFontTx/>
                <a:buNone/>
                <a:tabLst/>
                <a:defRPr/>
              </a:pPr>
              <a:r>
                <a:rPr kumimoji="0" lang="en-US" sz="1801" b="0" i="0" u="none" strike="noStrike" kern="0" cap="none" spc="0" normalizeH="0" baseline="0" noProof="0">
                  <a:ln>
                    <a:noFill/>
                  </a:ln>
                  <a:solidFill>
                    <a:srgbClr val="7030A0"/>
                  </a:solidFill>
                  <a:effectLst/>
                  <a:uLnTx/>
                  <a:uFillTx/>
                  <a:latin typeface="Segoe UI"/>
                  <a:ea typeface="+mn-ea"/>
                  <a:cs typeface="+mn-cs"/>
                </a:rPr>
                <a:t>Protocols/Native</a:t>
              </a:r>
            </a:p>
          </p:txBody>
        </p:sp>
      </p:grpSp>
      <p:grpSp>
        <p:nvGrpSpPr>
          <p:cNvPr id="6" name="Group 5"/>
          <p:cNvGrpSpPr/>
          <p:nvPr/>
        </p:nvGrpSpPr>
        <p:grpSpPr>
          <a:xfrm>
            <a:off x="10256837" y="1058862"/>
            <a:ext cx="2657880" cy="1933420"/>
            <a:chOff x="2604772" y="3907016"/>
            <a:chExt cx="2659767" cy="1934795"/>
          </a:xfrm>
        </p:grpSpPr>
        <p:sp>
          <p:nvSpPr>
            <p:cNvPr id="16" name="Rectangle 15"/>
            <p:cNvSpPr/>
            <p:nvPr/>
          </p:nvSpPr>
          <p:spPr>
            <a:xfrm>
              <a:off x="2669910" y="4220858"/>
              <a:ext cx="2122361" cy="1620953"/>
            </a:xfrm>
            <a:prstGeom prst="rect">
              <a:avLst/>
            </a:prstGeom>
          </p:spPr>
          <p:txBody>
            <a:bodyPr wrap="square" lIns="182750" tIns="91376" bIns="91376">
              <a:spAutoFit/>
            </a:bodyPr>
            <a:lstStyle/>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XML Validation</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Transform XML (+Mapper)</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Flat File Encode</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Flat File Decode</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X12</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EDIFACT</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AS2</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Int</a:t>
              </a: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 Account Artifact Lookup</a:t>
              </a:r>
            </a:p>
          </p:txBody>
        </p:sp>
        <p:sp>
          <p:nvSpPr>
            <p:cNvPr id="17" name="Rectangle 16"/>
            <p:cNvSpPr/>
            <p:nvPr/>
          </p:nvSpPr>
          <p:spPr>
            <a:xfrm>
              <a:off x="2604772" y="3907016"/>
              <a:ext cx="2659767" cy="439203"/>
            </a:xfrm>
            <a:prstGeom prst="rect">
              <a:avLst/>
            </a:prstGeom>
          </p:spPr>
          <p:txBody>
            <a:bodyPr wrap="square" lIns="182750" tIns="91376" rIns="182750" bIns="91376">
              <a:spAutoFit/>
            </a:bodyPr>
            <a:lstStyle/>
            <a:p>
              <a:pPr marL="0" marR="0" lvl="0" indent="0" algn="l" defTabSz="931785" rtl="0" eaLnBrk="1" fontAlgn="auto" latinLnBrk="0" hangingPunct="1">
                <a:lnSpc>
                  <a:spcPct val="90000"/>
                </a:lnSpc>
                <a:spcBef>
                  <a:spcPts val="0"/>
                </a:spcBef>
                <a:spcAft>
                  <a:spcPts val="0"/>
                </a:spcAft>
                <a:buClrTx/>
                <a:buSzTx/>
                <a:buFontTx/>
                <a:buNone/>
                <a:tabLst/>
                <a:defRPr/>
              </a:pPr>
              <a:r>
                <a:rPr kumimoji="0" lang="en-US" sz="1801" b="0" i="0" u="none" strike="noStrike" kern="0" cap="none" spc="0" normalizeH="0" baseline="0" noProof="0">
                  <a:ln>
                    <a:noFill/>
                  </a:ln>
                  <a:solidFill>
                    <a:srgbClr val="7030A0"/>
                  </a:solidFill>
                  <a:effectLst/>
                  <a:uLnTx/>
                  <a:uFillTx/>
                  <a:latin typeface="Segoe UI"/>
                  <a:ea typeface="+mn-ea"/>
                  <a:cs typeface="+mn-cs"/>
                </a:rPr>
                <a:t>XML &amp; EDI</a:t>
              </a:r>
            </a:p>
          </p:txBody>
        </p:sp>
      </p:grpSp>
      <p:grpSp>
        <p:nvGrpSpPr>
          <p:cNvPr id="7" name="Group 6"/>
          <p:cNvGrpSpPr/>
          <p:nvPr/>
        </p:nvGrpSpPr>
        <p:grpSpPr>
          <a:xfrm>
            <a:off x="10270123" y="4920312"/>
            <a:ext cx="1891716" cy="2340147"/>
            <a:chOff x="4983816" y="4613736"/>
            <a:chExt cx="1893056" cy="2341802"/>
          </a:xfrm>
        </p:grpSpPr>
        <p:sp>
          <p:nvSpPr>
            <p:cNvPr id="18" name="Rectangle 17"/>
            <p:cNvSpPr/>
            <p:nvPr/>
          </p:nvSpPr>
          <p:spPr>
            <a:xfrm>
              <a:off x="4983816" y="4613736"/>
              <a:ext cx="1067835" cy="439201"/>
            </a:xfrm>
            <a:prstGeom prst="rect">
              <a:avLst/>
            </a:prstGeom>
          </p:spPr>
          <p:txBody>
            <a:bodyPr wrap="none" lIns="182750" tIns="91376" rIns="182750" bIns="91376">
              <a:spAutoFit/>
            </a:bodyPr>
            <a:lstStyle/>
            <a:p>
              <a:pPr marL="0" marR="0" lvl="0" indent="0" algn="l" defTabSz="931785" rtl="0" eaLnBrk="1" fontAlgn="auto" latinLnBrk="0" hangingPunct="1">
                <a:lnSpc>
                  <a:spcPct val="90000"/>
                </a:lnSpc>
                <a:spcBef>
                  <a:spcPts val="0"/>
                </a:spcBef>
                <a:spcAft>
                  <a:spcPts val="0"/>
                </a:spcAft>
                <a:buClrTx/>
                <a:buSzTx/>
                <a:buFontTx/>
                <a:buNone/>
                <a:tabLst/>
                <a:defRPr/>
              </a:pPr>
              <a:r>
                <a:rPr kumimoji="0" lang="en-US" sz="1801" b="0" i="0" u="none" strike="noStrike" kern="0" cap="none" spc="0" normalizeH="0" baseline="0" noProof="0">
                  <a:ln>
                    <a:noFill/>
                  </a:ln>
                  <a:solidFill>
                    <a:srgbClr val="7030A0"/>
                  </a:solidFill>
                  <a:effectLst/>
                  <a:uLnTx/>
                  <a:uFillTx/>
                  <a:latin typeface="Segoe UI"/>
                  <a:ea typeface="+mn-ea"/>
                  <a:cs typeface="+mn-cs"/>
                </a:rPr>
                <a:t>Hybrid</a:t>
              </a:r>
            </a:p>
          </p:txBody>
        </p:sp>
        <p:sp>
          <p:nvSpPr>
            <p:cNvPr id="19" name="TextBox 18"/>
            <p:cNvSpPr txBox="1"/>
            <p:nvPr/>
          </p:nvSpPr>
          <p:spPr>
            <a:xfrm>
              <a:off x="5025430" y="4933237"/>
              <a:ext cx="1851442" cy="2022301"/>
            </a:xfrm>
            <a:prstGeom prst="rect">
              <a:avLst/>
            </a:prstGeom>
          </p:spPr>
          <p:txBody>
            <a:bodyPr wrap="square" lIns="182750" tIns="91376" bIns="91376">
              <a:spAutoFit/>
            </a:bodyPr>
            <a:lstStyle>
              <a:defPPr>
                <a:defRPr lang="en-US"/>
              </a:defPPr>
              <a:lvl1pPr marL="173038" indent="-173038" defTabSz="932563">
                <a:spcAft>
                  <a:spcPts val="150"/>
                </a:spcAft>
                <a:buFont typeface="Arial" panose="020B0604020202020204" pitchFamily="34" charset="0"/>
                <a:buChar char="•"/>
                <a:defRPr sz="1400">
                  <a:gradFill>
                    <a:gsLst>
                      <a:gs pos="10145">
                        <a:schemeClr val="tx1"/>
                      </a:gs>
                      <a:gs pos="30000">
                        <a:schemeClr val="tx1"/>
                      </a:gs>
                    </a:gsLst>
                    <a:lin ang="5400000" scaled="0"/>
                  </a:gradFill>
                </a:defRPr>
              </a:lvl1pPr>
            </a:lstStyle>
            <a:p>
              <a:pPr marL="176447" marR="0" lvl="0" indent="-176447" algn="l" defTabSz="950938" rtl="0" eaLnBrk="1" fontAlgn="auto" latinLnBrk="0" hangingPunct="1">
                <a:lnSpc>
                  <a:spcPct val="100000"/>
                </a:lnSpc>
                <a:spcBef>
                  <a:spcPts val="0"/>
                </a:spcBef>
                <a:spcAft>
                  <a:spcPts val="153"/>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BizTalk Server</a:t>
              </a:r>
            </a:p>
            <a:p>
              <a:pPr marL="176447" marR="0" lvl="0" indent="-176447" algn="l" defTabSz="950938" rtl="0" eaLnBrk="1" fontAlgn="auto" latinLnBrk="0" hangingPunct="1">
                <a:lnSpc>
                  <a:spcPct val="100000"/>
                </a:lnSpc>
                <a:spcBef>
                  <a:spcPts val="0"/>
                </a:spcBef>
                <a:spcAft>
                  <a:spcPts val="153"/>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File System</a:t>
              </a:r>
            </a:p>
            <a:p>
              <a:pPr marL="176447" marR="0" lvl="0" indent="-176447" algn="l" defTabSz="950938" rtl="0" eaLnBrk="1" fontAlgn="auto" latinLnBrk="0" hangingPunct="1">
                <a:lnSpc>
                  <a:spcPct val="100000"/>
                </a:lnSpc>
                <a:spcBef>
                  <a:spcPts val="0"/>
                </a:spcBef>
                <a:spcAft>
                  <a:spcPts val="153"/>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IBM DB2</a:t>
              </a:r>
            </a:p>
            <a:p>
              <a:pPr marL="176447" marR="0" lvl="0" indent="-176447" algn="l" defTabSz="950938" rtl="0" eaLnBrk="1" fontAlgn="auto" latinLnBrk="0" hangingPunct="1">
                <a:lnSpc>
                  <a:spcPct val="100000"/>
                </a:lnSpc>
                <a:spcBef>
                  <a:spcPts val="0"/>
                </a:spcBef>
                <a:spcAft>
                  <a:spcPts val="153"/>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Informix</a:t>
              </a:r>
            </a:p>
            <a:p>
              <a:pPr marL="176447" marR="0" lvl="0" indent="-176447" algn="l" defTabSz="950938" rtl="0" eaLnBrk="1" fontAlgn="auto" latinLnBrk="0" hangingPunct="1">
                <a:lnSpc>
                  <a:spcPct val="100000"/>
                </a:lnSpc>
                <a:spcBef>
                  <a:spcPts val="0"/>
                </a:spcBef>
                <a:spcAft>
                  <a:spcPts val="153"/>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Oracle DB</a:t>
              </a:r>
            </a:p>
            <a:p>
              <a:pPr marL="176447" marR="0" lvl="0" indent="-176447" algn="l" defTabSz="950938" rtl="0" eaLnBrk="1" fontAlgn="auto" latinLnBrk="0" hangingPunct="1">
                <a:lnSpc>
                  <a:spcPct val="100000"/>
                </a:lnSpc>
                <a:spcBef>
                  <a:spcPts val="0"/>
                </a:spcBef>
                <a:spcAft>
                  <a:spcPts val="153"/>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SharePoint Server</a:t>
              </a:r>
            </a:p>
            <a:p>
              <a:pPr marL="176447" marR="0" lvl="0" indent="-176447" algn="l" defTabSz="950938" rtl="0" eaLnBrk="1" fontAlgn="auto" latinLnBrk="0" hangingPunct="1">
                <a:lnSpc>
                  <a:spcPct val="100000"/>
                </a:lnSpc>
                <a:spcBef>
                  <a:spcPts val="0"/>
                </a:spcBef>
                <a:spcAft>
                  <a:spcPts val="153"/>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SQL Server</a:t>
              </a:r>
            </a:p>
            <a:p>
              <a:pPr marL="176447" marR="0" lvl="0" indent="-176447" algn="l" defTabSz="950938" rtl="0" eaLnBrk="1" fontAlgn="auto" latinLnBrk="0" hangingPunct="1">
                <a:lnSpc>
                  <a:spcPct val="100000"/>
                </a:lnSpc>
                <a:spcBef>
                  <a:spcPts val="0"/>
                </a:spcBef>
                <a:spcAft>
                  <a:spcPts val="153"/>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SAP</a:t>
              </a:r>
            </a:p>
            <a:p>
              <a:pPr marL="176447" marR="0" lvl="0" indent="-176447" algn="l" defTabSz="950938" rtl="0" eaLnBrk="1" fontAlgn="auto" latinLnBrk="0" hangingPunct="1">
                <a:lnSpc>
                  <a:spcPct val="100000"/>
                </a:lnSpc>
                <a:spcBef>
                  <a:spcPts val="0"/>
                </a:spcBef>
                <a:spcAft>
                  <a:spcPts val="153"/>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Websphere</a:t>
              </a: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 MQ</a:t>
              </a:r>
            </a:p>
            <a:p>
              <a:pPr marL="0" marR="0" lvl="0" indent="0" algn="l" defTabSz="950938" rtl="0" eaLnBrk="1" fontAlgn="auto" latinLnBrk="0" hangingPunct="1">
                <a:lnSpc>
                  <a:spcPct val="100000"/>
                </a:lnSpc>
                <a:spcBef>
                  <a:spcPts val="0"/>
                </a:spcBef>
                <a:spcAft>
                  <a:spcPts val="153"/>
                </a:spcAft>
                <a:buClrTx/>
                <a:buSzTx/>
                <a:buFont typeface="Arial" panose="020B0604020202020204" pitchFamily="34" charset="0"/>
                <a:buNone/>
                <a:tabLst/>
                <a:defRPr/>
              </a:pP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p:txBody>
        </p:sp>
      </p:grpSp>
      <p:grpSp>
        <p:nvGrpSpPr>
          <p:cNvPr id="3" name="Group 2"/>
          <p:cNvGrpSpPr/>
          <p:nvPr/>
        </p:nvGrpSpPr>
        <p:grpSpPr>
          <a:xfrm>
            <a:off x="4265949" y="-13520"/>
            <a:ext cx="6489047" cy="7092182"/>
            <a:chOff x="-4047030" y="371806"/>
            <a:chExt cx="6529420" cy="3855002"/>
          </a:xfrm>
        </p:grpSpPr>
        <p:sp>
          <p:nvSpPr>
            <p:cNvPr id="8" name="Rectangle 7"/>
            <p:cNvSpPr/>
            <p:nvPr/>
          </p:nvSpPr>
          <p:spPr>
            <a:xfrm>
              <a:off x="-3957090" y="371806"/>
              <a:ext cx="864892" cy="377047"/>
            </a:xfrm>
            <a:prstGeom prst="rect">
              <a:avLst/>
            </a:prstGeom>
          </p:spPr>
          <p:txBody>
            <a:bodyPr wrap="none" lIns="182750" tIns="91376" rIns="182750" bIns="91376">
              <a:spAutoFit/>
            </a:bodyPr>
            <a:lstStyle/>
            <a:p>
              <a:pPr marL="0" marR="0" lvl="0" indent="0" algn="l" defTabSz="931785" rtl="0" eaLnBrk="1" fontAlgn="auto" latinLnBrk="0" hangingPunct="1">
                <a:lnSpc>
                  <a:spcPct val="90000"/>
                </a:lnSpc>
                <a:spcBef>
                  <a:spcPts val="0"/>
                </a:spcBef>
                <a:spcAft>
                  <a:spcPts val="0"/>
                </a:spcAft>
                <a:buClrTx/>
                <a:buSzTx/>
                <a:buFontTx/>
                <a:buNone/>
                <a:tabLst/>
                <a:defRPr/>
              </a:pPr>
              <a:r>
                <a:rPr kumimoji="0" lang="en-US" sz="1801" b="0" i="0" u="none" strike="noStrike" kern="0" cap="none" spc="0" normalizeH="0" baseline="0" noProof="0">
                  <a:ln>
                    <a:noFill/>
                  </a:ln>
                  <a:solidFill>
                    <a:srgbClr val="7030A0"/>
                  </a:solidFill>
                  <a:effectLst/>
                  <a:uLnTx/>
                  <a:uFillTx/>
                  <a:latin typeface="Segoe UI"/>
                  <a:ea typeface="+mn-ea"/>
                  <a:cs typeface="+mn-cs"/>
                </a:rPr>
                <a:t>SaaS</a:t>
              </a:r>
            </a:p>
          </p:txBody>
        </p:sp>
        <p:sp>
          <p:nvSpPr>
            <p:cNvPr id="5" name="TextBox 4"/>
            <p:cNvSpPr txBox="1">
              <a:spLocks/>
            </p:cNvSpPr>
            <p:nvPr/>
          </p:nvSpPr>
          <p:spPr>
            <a:xfrm>
              <a:off x="-4047030" y="376600"/>
              <a:ext cx="6529420" cy="3850208"/>
            </a:xfrm>
            <a:prstGeom prst="rect">
              <a:avLst/>
            </a:prstGeom>
            <a:noFill/>
          </p:spPr>
          <p:txBody>
            <a:bodyPr wrap="square" lIns="182725" tIns="146180" rIns="182725" bIns="0" numCol="3" rtlCol="0">
              <a:noAutofit/>
            </a:bodyPr>
            <a:lstStyle/>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10to8</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Act!</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appFigures</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Asana</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Active Directory</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API Management</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App Services</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Automation</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Cognitive Face API</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Cognitive LUIS</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Cognitive Text Analytics</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Cognitive Vision</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Data Lake Store</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Document DB</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Event Hubs</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Functions</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Machine Learning</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Resource Manager</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Service Bus</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SQL</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Storage Blob</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Storage Queues</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Basecamp2&amp;3</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Benchmark Email</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Bing Search</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BitBucket</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Bitly</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Blogger</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Box</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Buffer</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Campfire</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CapsuleCRM</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Chatter</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Common Data Service</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Disqus</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GB"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DocuSign</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GB"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Dropbox</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endParaRPr kumimoji="0" lang="en-GB"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0" marR="0" lvl="0" indent="0" algn="l" defTabSz="931785" rtl="0" eaLnBrk="1" fontAlgn="auto" latinLnBrk="0" hangingPunct="1">
                <a:lnSpc>
                  <a:spcPct val="100000"/>
                </a:lnSpc>
                <a:spcBef>
                  <a:spcPts val="0"/>
                </a:spcBef>
                <a:spcAft>
                  <a:spcPts val="150"/>
                </a:spcAft>
                <a:buClrTx/>
                <a:buSzTx/>
                <a:buFontTx/>
                <a:buNone/>
                <a:tabLst/>
                <a:defRPr/>
              </a:pPr>
              <a:endParaRPr kumimoji="0" lang="en-GB"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0" marR="0" lvl="0" indent="0" algn="l" defTabSz="931785" rtl="0" eaLnBrk="1" fontAlgn="auto" latinLnBrk="0" hangingPunct="1">
                <a:lnSpc>
                  <a:spcPct val="100000"/>
                </a:lnSpc>
                <a:spcBef>
                  <a:spcPts val="0"/>
                </a:spcBef>
                <a:spcAft>
                  <a:spcPts val="150"/>
                </a:spcAft>
                <a:buClrTx/>
                <a:buSzTx/>
                <a:buFontTx/>
                <a:buNone/>
                <a:tabLst/>
                <a:defRPr/>
              </a:pP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Dynamics AX Online</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Dynamics CRM Online</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Dynamics CRM Service Bus</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Dynamics Financials</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Dynamics Operations</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Easy </a:t>
              </a: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Redmine</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Eventbrite</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Facebook</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FreshBooks</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Freshdesk</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GitHub</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Gmail</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Google Calendar</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Google Contacts</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Google Drive</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Google Sheets</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Google Tasks</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GoTo</a:t>
              </a: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 Meeting</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GoTo</a:t>
              </a: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 Training</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GoTo</a:t>
              </a: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 Webinar</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Harvest</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HelloSign</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HipChat</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Infusionsoft</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Inoreader</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Insightly</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Instagram</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Instapaper</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Intercom</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JIRA</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LeanKit</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LiveChat</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MailChimp</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Mandrill</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Microsoft Translator</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Medium</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MSN Weather</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Muhimbi</a:t>
              </a: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 PDF</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endParaRPr kumimoji="0" lang="en-GB"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endParaRPr kumimoji="0" lang="en-GB"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Nexmo</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Office 365</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altLang="ja-JP"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Office</a:t>
              </a:r>
              <a:r>
                <a:rPr kumimoji="0" lang="ja-JP" alt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 </a:t>
              </a:r>
              <a:r>
                <a:rPr kumimoji="0" lang="en-US" altLang="ja-JP"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365</a:t>
              </a:r>
              <a:r>
                <a:rPr kumimoji="0" lang="ja-JP" alt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 </a:t>
              </a:r>
              <a:r>
                <a:rPr kumimoji="0" lang="en-US" altLang="ja-JP"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Users</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altLang="ja-JP"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Office 365 Video</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OneDrive</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OneDrive for Business</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OneNote</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Outlook.com</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Outlook Customer Manager</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Outlook Tasks</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Paylocity</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PagerDuty</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Pinterest</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Pipedrive</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Pivotal Tracker</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Power BI</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Project Online</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Redmine</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Salesforce</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Salesforce Chatter</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SendGrid</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SharePoint Online </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Slack</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SmartSheet</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SparkPost</a:t>
              </a: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 </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Stripe</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Survey Monkey</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Teradata</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Todoist</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Toodledo</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Trello</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Twilio</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Twitter</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GB"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Typeform</a:t>
              </a:r>
              <a:endParaRPr kumimoji="0" lang="en-GB"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GB"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UserVoice</a:t>
              </a:r>
              <a:endParaRPr kumimoji="0" lang="en-GB"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GB"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Vimeo</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GB"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VS Team Services</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GB"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Webmerge</a:t>
              </a:r>
              <a:endParaRPr kumimoji="0" lang="en-GB"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p:txBody>
        </p:sp>
      </p:grpSp>
      <p:sp>
        <p:nvSpPr>
          <p:cNvPr id="22" name="Rectangle 21"/>
          <p:cNvSpPr/>
          <p:nvPr/>
        </p:nvSpPr>
        <p:spPr bwMode="auto">
          <a:xfrm>
            <a:off x="4341672" y="1043759"/>
            <a:ext cx="2034328" cy="30312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p:cNvSpPr/>
          <p:nvPr/>
        </p:nvSpPr>
        <p:spPr bwMode="auto">
          <a:xfrm>
            <a:off x="4345041" y="4656164"/>
            <a:ext cx="2030959" cy="177267"/>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p:cNvSpPr/>
          <p:nvPr/>
        </p:nvSpPr>
        <p:spPr bwMode="auto">
          <a:xfrm>
            <a:off x="4354043" y="6280217"/>
            <a:ext cx="2021957" cy="183108"/>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p:cNvSpPr/>
          <p:nvPr/>
        </p:nvSpPr>
        <p:spPr bwMode="auto">
          <a:xfrm>
            <a:off x="6446837" y="149668"/>
            <a:ext cx="1895563" cy="877390"/>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p:cNvSpPr/>
          <p:nvPr/>
        </p:nvSpPr>
        <p:spPr bwMode="auto">
          <a:xfrm>
            <a:off x="6446837" y="6275596"/>
            <a:ext cx="1895563" cy="187729"/>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p:cNvSpPr/>
          <p:nvPr/>
        </p:nvSpPr>
        <p:spPr bwMode="auto">
          <a:xfrm>
            <a:off x="8414169" y="317406"/>
            <a:ext cx="1964792" cy="1683882"/>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p:cNvSpPr/>
          <p:nvPr/>
        </p:nvSpPr>
        <p:spPr bwMode="auto">
          <a:xfrm>
            <a:off x="8404889" y="3921663"/>
            <a:ext cx="1974071" cy="185199"/>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p:cNvSpPr/>
          <p:nvPr/>
        </p:nvSpPr>
        <p:spPr bwMode="auto">
          <a:xfrm>
            <a:off x="8434795" y="6654766"/>
            <a:ext cx="1891054" cy="155541"/>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p:cNvSpPr/>
          <p:nvPr/>
        </p:nvSpPr>
        <p:spPr bwMode="auto">
          <a:xfrm>
            <a:off x="10443273" y="525462"/>
            <a:ext cx="1945496" cy="211262"/>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p:nvSpPr>
        <p:spPr bwMode="auto">
          <a:xfrm>
            <a:off x="10300914" y="5343400"/>
            <a:ext cx="2078746" cy="148944"/>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p:cNvSpPr/>
          <p:nvPr/>
        </p:nvSpPr>
        <p:spPr bwMode="auto">
          <a:xfrm>
            <a:off x="10306380" y="6222881"/>
            <a:ext cx="2066804" cy="362136"/>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8"/>
          <p:cNvSpPr>
            <a:spLocks noGrp="1"/>
          </p:cNvSpPr>
          <p:nvPr>
            <p:ph type="title"/>
          </p:nvPr>
        </p:nvSpPr>
        <p:spPr>
          <a:xfrm>
            <a:off x="274639" y="295274"/>
            <a:ext cx="3886198" cy="917575"/>
          </a:xfrm>
        </p:spPr>
        <p:txBody>
          <a:bodyPr/>
          <a:lstStyle/>
          <a:p>
            <a:endParaRPr lang="en-US"/>
          </a:p>
        </p:txBody>
      </p:sp>
      <p:sp>
        <p:nvSpPr>
          <p:cNvPr id="36" name="Rectangle 35">
            <a:extLst>
              <a:ext uri="{FF2B5EF4-FFF2-40B4-BE49-F238E27FC236}">
                <a16:creationId xmlns:a16="http://schemas.microsoft.com/office/drawing/2014/main" id="{87B131B1-B599-42F4-9D11-4EAF6F15AF7A}"/>
              </a:ext>
            </a:extLst>
          </p:cNvPr>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Title 1">
            <a:extLst>
              <a:ext uri="{FF2B5EF4-FFF2-40B4-BE49-F238E27FC236}">
                <a16:creationId xmlns:a16="http://schemas.microsoft.com/office/drawing/2014/main" id="{27E1AE72-7C57-4983-B211-C91E51606636}"/>
              </a:ext>
            </a:extLst>
          </p:cNvPr>
          <p:cNvSpPr txBox="1">
            <a:spLocks/>
          </p:cNvSpPr>
          <p:nvPr/>
        </p:nvSpPr>
        <p:spPr>
          <a:xfrm>
            <a:off x="275484" y="295730"/>
            <a:ext cx="3809457" cy="91744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NZ" sz="4800" b="0" i="0" u="none" strike="noStrike" kern="1200" cap="none" spc="-102"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Logic Apps</a:t>
            </a:r>
            <a:br>
              <a:rPr kumimoji="0" lang="en-NZ" sz="4800" b="0" i="0" u="none" strike="noStrike" kern="1200" cap="none" spc="-102"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br>
            <a:endParaRPr kumimoji="0" lang="en-NZ" sz="4800" b="0" i="0" u="none" strike="noStrike" kern="1200" cap="none" spc="-102"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endParaRPr>
          </a:p>
        </p:txBody>
      </p:sp>
      <p:sp>
        <p:nvSpPr>
          <p:cNvPr id="38" name="Text Placeholder 2">
            <a:extLst>
              <a:ext uri="{FF2B5EF4-FFF2-40B4-BE49-F238E27FC236}">
                <a16:creationId xmlns:a16="http://schemas.microsoft.com/office/drawing/2014/main" id="{8A176EFB-B23D-4EA1-B9BD-1CE35F940FCF}"/>
              </a:ext>
            </a:extLst>
          </p:cNvPr>
          <p:cNvSpPr txBox="1">
            <a:spLocks/>
          </p:cNvSpPr>
          <p:nvPr/>
        </p:nvSpPr>
        <p:spPr>
          <a:xfrm>
            <a:off x="281972" y="1267723"/>
            <a:ext cx="4247400" cy="2546342"/>
          </a:xfrm>
          <a:prstGeom prst="rect">
            <a:avLst/>
          </a:prstGeom>
        </p:spPr>
        <p:txBody>
          <a:bodyPr lIns="182750" tIns="146200" rIns="18275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1242970" rtl="0" eaLnBrk="1" fontAlgn="auto" latinLnBrk="0" hangingPunct="1">
              <a:lnSpc>
                <a:spcPct val="90000"/>
              </a:lnSpc>
              <a:spcBef>
                <a:spcPct val="20000"/>
              </a:spcBef>
              <a:spcAft>
                <a:spcPts val="400"/>
              </a:spcAft>
              <a:buClrTx/>
              <a:buSzPct val="90000"/>
              <a:buFont typeface="Arial" pitchFamily="34" charset="0"/>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Cloud APIs and </a:t>
            </a:r>
            <a:b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platform functionality</a:t>
            </a:r>
          </a:p>
          <a:p>
            <a:pPr marL="0" marR="0" lvl="1" indent="0" algn="l" defTabSz="932563" rtl="0" eaLnBrk="1" fontAlgn="auto" latinLnBrk="0" hangingPunct="1">
              <a:lnSpc>
                <a:spcPct val="90000"/>
              </a:lnSpc>
              <a:spcBef>
                <a:spcPts val="0"/>
              </a:spcBef>
              <a:spcAft>
                <a:spcPts val="612"/>
              </a:spcAft>
              <a:buClrTx/>
              <a:buSzPct val="90000"/>
              <a:buFont typeface="Arial" pitchFamily="34" charset="0"/>
              <a:buNone/>
              <a:tabLst/>
              <a:defRPr/>
            </a:pP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Over 130 built-in connectors</a:t>
            </a:r>
          </a:p>
          <a:p>
            <a:pPr marL="0" marR="0" lvl="1" indent="0" algn="l" defTabSz="932563" rtl="0" eaLnBrk="1" fontAlgn="auto" latinLnBrk="0" hangingPunct="1">
              <a:lnSpc>
                <a:spcPct val="90000"/>
              </a:lnSpc>
              <a:spcBef>
                <a:spcPts val="0"/>
              </a:spcBef>
              <a:spcAft>
                <a:spcPts val="612"/>
              </a:spcAft>
              <a:buClrTx/>
              <a:buSzPct val="90000"/>
              <a:buFont typeface="Arial" pitchFamily="34" charset="0"/>
              <a:buNone/>
              <a:tabLst/>
              <a:defRPr/>
            </a:pP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Hosted and managed within </a:t>
            </a:r>
            <a:b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the platform</a:t>
            </a:r>
          </a:p>
          <a:p>
            <a:pPr marL="0" marR="0" lvl="1" indent="0" algn="l" defTabSz="932563" rtl="0" eaLnBrk="1" fontAlgn="auto" latinLnBrk="0" hangingPunct="1">
              <a:lnSpc>
                <a:spcPct val="90000"/>
              </a:lnSpc>
              <a:spcBef>
                <a:spcPts val="0"/>
              </a:spcBef>
              <a:spcAft>
                <a:spcPts val="612"/>
              </a:spcAft>
              <a:buClrTx/>
              <a:buSzPct val="90000"/>
              <a:buFont typeface="Arial" pitchFamily="34" charset="0"/>
              <a:buNone/>
              <a:tabLst/>
              <a:defRPr/>
            </a:pP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Scales to meet your needs </a:t>
            </a:r>
          </a:p>
          <a:p>
            <a:pPr marL="0" marR="0" lvl="1" indent="0" algn="l" defTabSz="932563" rtl="0" eaLnBrk="1" fontAlgn="auto" latinLnBrk="0" hangingPunct="1">
              <a:lnSpc>
                <a:spcPct val="90000"/>
              </a:lnSpc>
              <a:spcBef>
                <a:spcPts val="0"/>
              </a:spcBef>
              <a:spcAft>
                <a:spcPts val="612"/>
              </a:spcAft>
              <a:buClrTx/>
              <a:buSzPct val="90000"/>
              <a:buFont typeface="Arial" pitchFamily="34" charset="0"/>
              <a:buNone/>
              <a:tabLst/>
              <a:defRPr/>
            </a:pP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First class designer experience</a:t>
            </a:r>
          </a:p>
          <a:p>
            <a:pPr marL="0" marR="0" lvl="1" indent="0" algn="l" defTabSz="932563" rtl="0" eaLnBrk="1" fontAlgn="auto" latinLnBrk="0" hangingPunct="1">
              <a:lnSpc>
                <a:spcPct val="90000"/>
              </a:lnSpc>
              <a:spcBef>
                <a:spcPts val="0"/>
              </a:spcBef>
              <a:spcAft>
                <a:spcPts val="612"/>
              </a:spcAft>
              <a:buClrTx/>
              <a:buSzPct val="90000"/>
              <a:buFont typeface="Arial" pitchFamily="34" charset="0"/>
              <a:buNone/>
              <a:tabLst/>
              <a:defRPr/>
            </a:pP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Rapid development</a:t>
            </a:r>
          </a:p>
        </p:txBody>
      </p:sp>
      <p:sp>
        <p:nvSpPr>
          <p:cNvPr id="39" name="Text Placeholder 2">
            <a:extLst>
              <a:ext uri="{FF2B5EF4-FFF2-40B4-BE49-F238E27FC236}">
                <a16:creationId xmlns:a16="http://schemas.microsoft.com/office/drawing/2014/main" id="{1F68F904-8D3F-40D8-8E80-ED6BF7F5F297}"/>
              </a:ext>
            </a:extLst>
          </p:cNvPr>
          <p:cNvSpPr txBox="1">
            <a:spLocks/>
          </p:cNvSpPr>
          <p:nvPr/>
        </p:nvSpPr>
        <p:spPr>
          <a:xfrm>
            <a:off x="262989" y="4073444"/>
            <a:ext cx="4254660" cy="2335712"/>
          </a:xfrm>
          <a:prstGeom prst="rect">
            <a:avLst/>
          </a:prstGeom>
        </p:spPr>
        <p:txBody>
          <a:bodyPr vert="horz" wrap="square" lIns="182750" tIns="146200" rIns="182750" bIns="91363"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200" kern="1200" spc="0" baseline="0">
                <a:gradFill>
                  <a:gsLst>
                    <a:gs pos="1250">
                      <a:schemeClr val="tx1"/>
                    </a:gs>
                    <a:gs pos="100000">
                      <a:schemeClr val="tx1"/>
                    </a:gs>
                  </a:gsLst>
                  <a:lin ang="5400000" scaled="0"/>
                </a:gra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585"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958" marR="0" indent="-181374"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377"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42970" rtl="0" eaLnBrk="1" fontAlgn="auto" latinLnBrk="0" hangingPunct="1">
              <a:lnSpc>
                <a:spcPct val="90000"/>
              </a:lnSpc>
              <a:spcBef>
                <a:spcPct val="20000"/>
              </a:spcBef>
              <a:spcAft>
                <a:spcPts val="400"/>
              </a:spcAft>
              <a:buClrTx/>
              <a:buSzPct val="90000"/>
              <a:buFont typeface="Arial" pitchFamily="34" charset="0"/>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API connections</a:t>
            </a:r>
          </a:p>
          <a:p>
            <a:pPr marL="0" marR="0" lvl="1" indent="0" algn="l" defTabSz="932563" rtl="0" eaLnBrk="1" fontAlgn="auto" latinLnBrk="0" hangingPunct="1">
              <a:lnSpc>
                <a:spcPct val="90000"/>
              </a:lnSpc>
              <a:spcBef>
                <a:spcPts val="0"/>
              </a:spcBef>
              <a:spcAft>
                <a:spcPts val="612"/>
              </a:spcAft>
              <a:buClrTx/>
              <a:buSzPct val="90000"/>
              <a:buFont typeface="Arial" pitchFamily="34" charset="0"/>
              <a:buNone/>
              <a:tabLst/>
              <a:defRPr/>
            </a:pP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Authenticate once and reuse</a:t>
            </a:r>
          </a:p>
          <a:p>
            <a:pPr marL="0" marR="0" lvl="1" indent="0" algn="l" defTabSz="932563" rtl="0" eaLnBrk="1" fontAlgn="auto" latinLnBrk="0" hangingPunct="1">
              <a:lnSpc>
                <a:spcPct val="90000"/>
              </a:lnSpc>
              <a:spcBef>
                <a:spcPts val="0"/>
              </a:spcBef>
              <a:spcAft>
                <a:spcPts val="612"/>
              </a:spcAft>
              <a:buClrTx/>
              <a:buSzPct val="90000"/>
              <a:buFont typeface="Arial" pitchFamily="34" charset="0"/>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Differentiate connection </a:t>
            </a:r>
            <a:b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configuration</a:t>
            </a:r>
          </a:p>
          <a:p>
            <a:pPr marL="0" marR="0" lvl="1" indent="0" algn="l" defTabSz="932563" rtl="0" eaLnBrk="1" fontAlgn="auto" latinLnBrk="0" hangingPunct="1">
              <a:lnSpc>
                <a:spcPct val="90000"/>
              </a:lnSpc>
              <a:spcBef>
                <a:spcPts val="0"/>
              </a:spcBef>
              <a:spcAft>
                <a:spcPts val="612"/>
              </a:spcAft>
              <a:buClrTx/>
              <a:buSzPct val="90000"/>
              <a:buFont typeface="Arial" pitchFamily="34" charset="0"/>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Simple to deploy</a:t>
            </a:r>
          </a:p>
          <a:p>
            <a:pPr marL="0" marR="0" lvl="1" indent="0" algn="l" defTabSz="932563" rtl="0" eaLnBrk="1" fontAlgn="auto" latinLnBrk="0" hangingPunct="1">
              <a:lnSpc>
                <a:spcPct val="90000"/>
              </a:lnSpc>
              <a:spcBef>
                <a:spcPts val="0"/>
              </a:spcBef>
              <a:spcAft>
                <a:spcPts val="612"/>
              </a:spcAft>
              <a:buClrTx/>
              <a:buSzPct val="90000"/>
              <a:buFont typeface="Arial" pitchFamily="34" charset="0"/>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Portal experience for managing </a:t>
            </a:r>
            <a:b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API Connections</a:t>
            </a:r>
          </a:p>
        </p:txBody>
      </p:sp>
      <p:sp>
        <p:nvSpPr>
          <p:cNvPr id="44" name="Rectangle 43"/>
          <p:cNvSpPr/>
          <p:nvPr/>
        </p:nvSpPr>
        <p:spPr>
          <a:xfrm>
            <a:off x="10325849" y="68262"/>
            <a:ext cx="2130713" cy="1254573"/>
          </a:xfrm>
          <a:prstGeom prst="rect">
            <a:avLst/>
          </a:prstGeom>
        </p:spPr>
        <p:txBody>
          <a:bodyPr wrap="square" lIns="182750" tIns="91376" bIns="91376">
            <a:spAutoFit/>
          </a:bodyPr>
          <a:lstStyle/>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GB"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Wordpress</a:t>
            </a:r>
            <a:endParaRPr kumimoji="0" lang="en-GB"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GB"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Wunderlist</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Yammer</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YouTube</a:t>
            </a: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020" b="0" i="0" u="none" strike="noStrike" kern="0" cap="none" spc="0" normalizeH="0" baseline="0" noProof="0" err="1">
                <a:ln>
                  <a:noFill/>
                </a:ln>
                <a:gradFill>
                  <a:gsLst>
                    <a:gs pos="10145">
                      <a:srgbClr val="505050"/>
                    </a:gs>
                    <a:gs pos="30000">
                      <a:srgbClr val="505050"/>
                    </a:gs>
                  </a:gsLst>
                  <a:lin ang="5400000" scaled="0"/>
                </a:gradFill>
                <a:effectLst/>
                <a:uLnTx/>
                <a:uFillTx/>
                <a:latin typeface="Segoe UI"/>
                <a:ea typeface="+mn-ea"/>
                <a:cs typeface="+mn-cs"/>
              </a:rPr>
              <a:t>Zendesk</a:t>
            </a: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a:p>
            <a:pPr marL="172893" marR="0" lvl="0" indent="-172893" algn="l" defTabSz="931785" rtl="0" eaLnBrk="1" fontAlgn="auto" latinLnBrk="0" hangingPunct="1">
              <a:lnSpc>
                <a:spcPct val="100000"/>
              </a:lnSpc>
              <a:spcBef>
                <a:spcPts val="0"/>
              </a:spcBef>
              <a:spcAft>
                <a:spcPts val="150"/>
              </a:spcAft>
              <a:buClrTx/>
              <a:buSzTx/>
              <a:buFont typeface="Arial" panose="020B0604020202020204" pitchFamily="34" charset="0"/>
              <a:buChar char="•"/>
              <a:tabLst/>
              <a:defRPr/>
            </a:pPr>
            <a:endParaRPr kumimoji="0" lang="en-US" sz="102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p:txBody>
      </p:sp>
      <p:sp>
        <p:nvSpPr>
          <p:cNvPr id="45" name="Rectangle 44"/>
          <p:cNvSpPr/>
          <p:nvPr/>
        </p:nvSpPr>
        <p:spPr bwMode="auto">
          <a:xfrm>
            <a:off x="6456274" y="6653276"/>
            <a:ext cx="1895563" cy="187729"/>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996476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400"/>
                                  </p:stCondLst>
                                  <p:childTnLst>
                                    <p:animMotion origin="layout" path="M -4.16667E-7 -2.59259E-6 L -4.16667E-7 0.06644 " pathEditMode="relative" rAng="0" ptsTypes="AA">
                                      <p:cBhvr>
                                        <p:cTn id="9" dur="700" spd="-100000" fill="hold"/>
                                        <p:tgtEl>
                                          <p:spTgt spid="3"/>
                                        </p:tgtEl>
                                        <p:attrNameLst>
                                          <p:attrName>ppt_x</p:attrName>
                                          <p:attrName>ppt_y</p:attrName>
                                        </p:attrNameLst>
                                      </p:cBhvr>
                                      <p:rCtr x="0" y="3310"/>
                                    </p:animMotion>
                                  </p:childTnLst>
                                </p:cTn>
                              </p:par>
                              <p:par>
                                <p:cTn id="10" presetID="10" presetClass="entr" presetSubtype="0" fill="hold" nodeType="withEffect">
                                  <p:stCondLst>
                                    <p:cond delay="4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400"/>
                                  </p:stCondLst>
                                  <p:childTnLst>
                                    <p:animMotion origin="layout" path="M -1.45833E-6 3.7037E-6 L -1.45833E-6 0.06643 " pathEditMode="relative" rAng="0" ptsTypes="AA">
                                      <p:cBhvr>
                                        <p:cTn id="14" dur="700" spd="-100000" fill="hold"/>
                                        <p:tgtEl>
                                          <p:spTgt spid="4"/>
                                        </p:tgtEl>
                                        <p:attrNameLst>
                                          <p:attrName>ppt_x</p:attrName>
                                          <p:attrName>ppt_y</p:attrName>
                                        </p:attrNameLst>
                                      </p:cBhvr>
                                      <p:rCtr x="0" y="3310"/>
                                    </p:animMotion>
                                  </p:childTnLst>
                                </p:cTn>
                              </p:par>
                              <p:par>
                                <p:cTn id="15" presetID="10" presetClass="entr" presetSubtype="0" fill="hold" nodeType="withEffect">
                                  <p:stCondLst>
                                    <p:cond delay="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nodeType="withEffect">
                                  <p:stCondLst>
                                    <p:cond delay="400"/>
                                  </p:stCondLst>
                                  <p:childTnLst>
                                    <p:animMotion origin="layout" path="M 3.33333E-6 4.07407E-6 L 3.33333E-6 0.06643 " pathEditMode="relative" rAng="0" ptsTypes="AA">
                                      <p:cBhvr>
                                        <p:cTn id="19" dur="700" spd="-100000" fill="hold"/>
                                        <p:tgtEl>
                                          <p:spTgt spid="6"/>
                                        </p:tgtEl>
                                        <p:attrNameLst>
                                          <p:attrName>ppt_x</p:attrName>
                                          <p:attrName>ppt_y</p:attrName>
                                        </p:attrNameLst>
                                      </p:cBhvr>
                                      <p:rCtr x="0" y="3310"/>
                                    </p:animMotion>
                                  </p:childTnLst>
                                </p:cTn>
                              </p:par>
                              <p:par>
                                <p:cTn id="20" presetID="10" presetClass="entr" presetSubtype="0" fill="hold" nodeType="withEffect">
                                  <p:stCondLst>
                                    <p:cond delay="4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400"/>
                                  </p:stCondLst>
                                  <p:childTnLst>
                                    <p:animMotion origin="layout" path="M -1.66667E-6 2.96296E-6 L -1.66667E-6 0.06643 " pathEditMode="relative" rAng="0" ptsTypes="AA">
                                      <p:cBhvr>
                                        <p:cTn id="24" dur="700" spd="-100000" fill="hold"/>
                                        <p:tgtEl>
                                          <p:spTgt spid="7"/>
                                        </p:tgtEl>
                                        <p:attrNameLst>
                                          <p:attrName>ppt_x</p:attrName>
                                          <p:attrName>ppt_y</p:attrName>
                                        </p:attrNameLst>
                                      </p:cBhvr>
                                      <p:rCtr x="0" y="3310"/>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6" grpId="0" animBg="1"/>
      <p:bldP spid="27" grpId="0" animBg="1"/>
      <p:bldP spid="28" grpId="0" animBg="1"/>
      <p:bldP spid="30" grpId="0" animBg="1"/>
      <p:bldP spid="31" grpId="0" animBg="1"/>
      <p:bldP spid="32" grpId="0" animBg="1"/>
      <p:bldP spid="33" grpId="0" animBg="1"/>
      <p:bldP spid="34" grpId="0" animBg="1"/>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3DD5A9-87C7-4105-953A-66D8BAF0CC68}"/>
              </a:ext>
            </a:extLst>
          </p:cNvPr>
          <p:cNvSpPr>
            <a:spLocks noGrp="1"/>
          </p:cNvSpPr>
          <p:nvPr>
            <p:ph type="body" sz="quarter" idx="10"/>
          </p:nvPr>
        </p:nvSpPr>
        <p:spPr>
          <a:xfrm>
            <a:off x="274638" y="1212850"/>
            <a:ext cx="6475786" cy="5392245"/>
          </a:xfrm>
        </p:spPr>
        <p:txBody>
          <a:bodyPr/>
          <a:lstStyle/>
          <a:p>
            <a:r>
              <a:rPr lang="en-US"/>
              <a:t>Background tasks that run independently of the user interface (UI). </a:t>
            </a:r>
          </a:p>
          <a:p>
            <a:r>
              <a:rPr lang="en-US"/>
              <a:t>Jobs that can be executed without requiring user interaction.</a:t>
            </a:r>
          </a:p>
          <a:p>
            <a:r>
              <a:rPr lang="en-US"/>
              <a:t>Examples include batch jobs, intensive processing tasks, and long-running processes such as workflows. </a:t>
            </a:r>
          </a:p>
        </p:txBody>
      </p:sp>
      <p:sp>
        <p:nvSpPr>
          <p:cNvPr id="3" name="Title 2">
            <a:extLst>
              <a:ext uri="{FF2B5EF4-FFF2-40B4-BE49-F238E27FC236}">
                <a16:creationId xmlns:a16="http://schemas.microsoft.com/office/drawing/2014/main" id="{555E6B0E-0282-475F-B6E4-72C7632C42C0}"/>
              </a:ext>
            </a:extLst>
          </p:cNvPr>
          <p:cNvSpPr>
            <a:spLocks noGrp="1"/>
          </p:cNvSpPr>
          <p:nvPr>
            <p:ph type="title"/>
          </p:nvPr>
        </p:nvSpPr>
        <p:spPr>
          <a:xfrm>
            <a:off x="274639" y="295274"/>
            <a:ext cx="11889564" cy="917575"/>
          </a:xfrm>
        </p:spPr>
        <p:txBody>
          <a:bodyPr/>
          <a:lstStyle/>
          <a:p>
            <a:r>
              <a:rPr lang="en-US"/>
              <a:t>What are background Jobs?</a:t>
            </a:r>
          </a:p>
        </p:txBody>
      </p:sp>
      <p:cxnSp>
        <p:nvCxnSpPr>
          <p:cNvPr id="17" name="Straight Connector 16">
            <a:extLst>
              <a:ext uri="{FF2B5EF4-FFF2-40B4-BE49-F238E27FC236}">
                <a16:creationId xmlns:a16="http://schemas.microsoft.com/office/drawing/2014/main" id="{2C72652F-A4E4-4489-BE94-CDDDFDACA03E}"/>
              </a:ext>
            </a:extLst>
          </p:cNvPr>
          <p:cNvCxnSpPr/>
          <p:nvPr/>
        </p:nvCxnSpPr>
        <p:spPr>
          <a:xfrm>
            <a:off x="8794376" y="2542009"/>
            <a:ext cx="1326777" cy="0"/>
          </a:xfrm>
          <a:prstGeom prst="line">
            <a:avLst/>
          </a:prstGeom>
          <a:ln w="28575">
            <a:solidFill>
              <a:schemeClr val="bg2">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A002D47-4BFD-4311-B250-B9CB2B17D772}"/>
              </a:ext>
            </a:extLst>
          </p:cNvPr>
          <p:cNvCxnSpPr/>
          <p:nvPr/>
        </p:nvCxnSpPr>
        <p:spPr>
          <a:xfrm>
            <a:off x="8794376" y="5289748"/>
            <a:ext cx="1326777" cy="0"/>
          </a:xfrm>
          <a:prstGeom prst="line">
            <a:avLst/>
          </a:prstGeom>
          <a:ln w="28575">
            <a:solidFill>
              <a:schemeClr val="bg2">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5473822-13B2-4D56-AA2F-8718B5A2ACA0}"/>
              </a:ext>
            </a:extLst>
          </p:cNvPr>
          <p:cNvCxnSpPr>
            <a:cxnSpLocks/>
          </p:cNvCxnSpPr>
          <p:nvPr/>
        </p:nvCxnSpPr>
        <p:spPr>
          <a:xfrm>
            <a:off x="10772641" y="3473869"/>
            <a:ext cx="0" cy="1206840"/>
          </a:xfrm>
          <a:prstGeom prst="line">
            <a:avLst/>
          </a:prstGeom>
          <a:ln w="28575">
            <a:solidFill>
              <a:schemeClr val="bg2">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BAF6B45F-1096-4139-AA5D-E7891CE37067}"/>
              </a:ext>
            </a:extLst>
          </p:cNvPr>
          <p:cNvGrpSpPr/>
          <p:nvPr/>
        </p:nvGrpSpPr>
        <p:grpSpPr>
          <a:xfrm>
            <a:off x="7464537" y="2151864"/>
            <a:ext cx="1320811" cy="1322005"/>
            <a:chOff x="7464537" y="2151864"/>
            <a:chExt cx="1320811" cy="1322005"/>
          </a:xfrm>
        </p:grpSpPr>
        <p:pic>
          <p:nvPicPr>
            <p:cNvPr id="7" name="Picture 6">
              <a:extLst>
                <a:ext uri="{FF2B5EF4-FFF2-40B4-BE49-F238E27FC236}">
                  <a16:creationId xmlns:a16="http://schemas.microsoft.com/office/drawing/2014/main" id="{AEBF5A3F-8B0D-4DC4-A1D0-D0F4C0B62563}"/>
                </a:ext>
              </a:extLst>
            </p:cNvPr>
            <p:cNvPicPr>
              <a:picLocks noChangeAspect="1"/>
            </p:cNvPicPr>
            <p:nvPr/>
          </p:nvPicPr>
          <p:blipFill>
            <a:blip r:embed="rId3"/>
            <a:stretch>
              <a:fillRect/>
            </a:stretch>
          </p:blipFill>
          <p:spPr>
            <a:xfrm>
              <a:off x="7718768" y="2151864"/>
              <a:ext cx="780290" cy="780290"/>
            </a:xfrm>
            <a:prstGeom prst="rect">
              <a:avLst/>
            </a:prstGeom>
          </p:spPr>
        </p:pic>
        <p:sp>
          <p:nvSpPr>
            <p:cNvPr id="21" name="TextBox 20">
              <a:extLst>
                <a:ext uri="{FF2B5EF4-FFF2-40B4-BE49-F238E27FC236}">
                  <a16:creationId xmlns:a16="http://schemas.microsoft.com/office/drawing/2014/main" id="{5C9491E3-C9E0-42EC-825A-98117FC8BF38}"/>
                </a:ext>
              </a:extLst>
            </p:cNvPr>
            <p:cNvSpPr txBox="1"/>
            <p:nvPr/>
          </p:nvSpPr>
          <p:spPr>
            <a:xfrm>
              <a:off x="7464537" y="2929104"/>
              <a:ext cx="1320811"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Web App</a:t>
              </a:r>
            </a:p>
          </p:txBody>
        </p:sp>
      </p:grpSp>
      <p:grpSp>
        <p:nvGrpSpPr>
          <p:cNvPr id="31" name="Group 30">
            <a:extLst>
              <a:ext uri="{FF2B5EF4-FFF2-40B4-BE49-F238E27FC236}">
                <a16:creationId xmlns:a16="http://schemas.microsoft.com/office/drawing/2014/main" id="{3F359DC4-9A6F-41B1-A7CA-BD52A4A19D2F}"/>
              </a:ext>
            </a:extLst>
          </p:cNvPr>
          <p:cNvGrpSpPr/>
          <p:nvPr/>
        </p:nvGrpSpPr>
        <p:grpSpPr>
          <a:xfrm>
            <a:off x="10282992" y="2151864"/>
            <a:ext cx="1044197" cy="1322005"/>
            <a:chOff x="10282992" y="2151864"/>
            <a:chExt cx="1044197" cy="1322005"/>
          </a:xfrm>
        </p:grpSpPr>
        <p:pic>
          <p:nvPicPr>
            <p:cNvPr id="13" name="Picture 12">
              <a:extLst>
                <a:ext uri="{FF2B5EF4-FFF2-40B4-BE49-F238E27FC236}">
                  <a16:creationId xmlns:a16="http://schemas.microsoft.com/office/drawing/2014/main" id="{9EB8D19C-2AF1-421E-A7B4-B5288B60FE19}"/>
                </a:ext>
              </a:extLst>
            </p:cNvPr>
            <p:cNvPicPr>
              <a:picLocks noChangeAspect="1"/>
            </p:cNvPicPr>
            <p:nvPr/>
          </p:nvPicPr>
          <p:blipFill>
            <a:blip r:embed="rId4"/>
            <a:stretch>
              <a:fillRect/>
            </a:stretch>
          </p:blipFill>
          <p:spPr>
            <a:xfrm>
              <a:off x="10416471" y="2151864"/>
              <a:ext cx="777240" cy="777240"/>
            </a:xfrm>
            <a:prstGeom prst="rect">
              <a:avLst/>
            </a:prstGeom>
          </p:spPr>
        </p:pic>
        <p:sp>
          <p:nvSpPr>
            <p:cNvPr id="22" name="TextBox 21">
              <a:extLst>
                <a:ext uri="{FF2B5EF4-FFF2-40B4-BE49-F238E27FC236}">
                  <a16:creationId xmlns:a16="http://schemas.microsoft.com/office/drawing/2014/main" id="{2A1412B9-917F-44D0-ACFD-4B69D8864B9D}"/>
                </a:ext>
              </a:extLst>
            </p:cNvPr>
            <p:cNvSpPr txBox="1"/>
            <p:nvPr/>
          </p:nvSpPr>
          <p:spPr>
            <a:xfrm>
              <a:off x="10282992" y="2929104"/>
              <a:ext cx="1044197"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Queue</a:t>
              </a:r>
            </a:p>
          </p:txBody>
        </p:sp>
      </p:grpSp>
      <p:grpSp>
        <p:nvGrpSpPr>
          <p:cNvPr id="28" name="Group 27">
            <a:extLst>
              <a:ext uri="{FF2B5EF4-FFF2-40B4-BE49-F238E27FC236}">
                <a16:creationId xmlns:a16="http://schemas.microsoft.com/office/drawing/2014/main" id="{1EA38DA6-B7F7-4F88-8334-90F33C69467F}"/>
              </a:ext>
            </a:extLst>
          </p:cNvPr>
          <p:cNvGrpSpPr/>
          <p:nvPr/>
        </p:nvGrpSpPr>
        <p:grpSpPr>
          <a:xfrm>
            <a:off x="9819531" y="4888840"/>
            <a:ext cx="1996765" cy="1429120"/>
            <a:chOff x="9819531" y="4888840"/>
            <a:chExt cx="1996765" cy="1429120"/>
          </a:xfrm>
        </p:grpSpPr>
        <p:pic>
          <p:nvPicPr>
            <p:cNvPr id="9" name="Picture 8">
              <a:extLst>
                <a:ext uri="{FF2B5EF4-FFF2-40B4-BE49-F238E27FC236}">
                  <a16:creationId xmlns:a16="http://schemas.microsoft.com/office/drawing/2014/main" id="{98FCE682-B4F3-41E1-BCDA-195D04FDDBAC}"/>
                </a:ext>
              </a:extLst>
            </p:cNvPr>
            <p:cNvPicPr>
              <a:picLocks noChangeAspect="1"/>
            </p:cNvPicPr>
            <p:nvPr/>
          </p:nvPicPr>
          <p:blipFill>
            <a:blip r:embed="rId5"/>
            <a:stretch>
              <a:fillRect/>
            </a:stretch>
          </p:blipFill>
          <p:spPr>
            <a:xfrm>
              <a:off x="10416471" y="4888840"/>
              <a:ext cx="780290" cy="780290"/>
            </a:xfrm>
            <a:prstGeom prst="rect">
              <a:avLst/>
            </a:prstGeom>
          </p:spPr>
        </p:pic>
        <p:sp>
          <p:nvSpPr>
            <p:cNvPr id="23" name="TextBox 22">
              <a:extLst>
                <a:ext uri="{FF2B5EF4-FFF2-40B4-BE49-F238E27FC236}">
                  <a16:creationId xmlns:a16="http://schemas.microsoft.com/office/drawing/2014/main" id="{4395629B-43E1-4E04-A2E0-266694AB9C80}"/>
                </a:ext>
              </a:extLst>
            </p:cNvPr>
            <p:cNvSpPr txBox="1"/>
            <p:nvPr/>
          </p:nvSpPr>
          <p:spPr>
            <a:xfrm>
              <a:off x="9819531" y="5773195"/>
              <a:ext cx="199676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Background Job</a:t>
              </a:r>
            </a:p>
          </p:txBody>
        </p:sp>
      </p:grpSp>
      <p:grpSp>
        <p:nvGrpSpPr>
          <p:cNvPr id="29" name="Group 28">
            <a:extLst>
              <a:ext uri="{FF2B5EF4-FFF2-40B4-BE49-F238E27FC236}">
                <a16:creationId xmlns:a16="http://schemas.microsoft.com/office/drawing/2014/main" id="{D79A17A5-63CE-4E3C-B6EE-C3F47FDF5C0A}"/>
              </a:ext>
            </a:extLst>
          </p:cNvPr>
          <p:cNvGrpSpPr/>
          <p:nvPr/>
        </p:nvGrpSpPr>
        <p:grpSpPr>
          <a:xfrm>
            <a:off x="7718768" y="4888840"/>
            <a:ext cx="780290" cy="1429120"/>
            <a:chOff x="7718768" y="4888840"/>
            <a:chExt cx="780290" cy="1429120"/>
          </a:xfrm>
        </p:grpSpPr>
        <p:pic>
          <p:nvPicPr>
            <p:cNvPr id="15" name="Picture 14">
              <a:extLst>
                <a:ext uri="{FF2B5EF4-FFF2-40B4-BE49-F238E27FC236}">
                  <a16:creationId xmlns:a16="http://schemas.microsoft.com/office/drawing/2014/main" id="{0A3B446E-CBE1-4269-8B44-2256EC7DB24D}"/>
                </a:ext>
              </a:extLst>
            </p:cNvPr>
            <p:cNvPicPr>
              <a:picLocks noChangeAspect="1"/>
            </p:cNvPicPr>
            <p:nvPr/>
          </p:nvPicPr>
          <p:blipFill>
            <a:blip r:embed="rId6"/>
            <a:stretch>
              <a:fillRect/>
            </a:stretch>
          </p:blipFill>
          <p:spPr>
            <a:xfrm>
              <a:off x="7718768" y="4888840"/>
              <a:ext cx="780290" cy="780290"/>
            </a:xfrm>
            <a:prstGeom prst="rect">
              <a:avLst/>
            </a:prstGeom>
          </p:spPr>
        </p:pic>
        <p:sp>
          <p:nvSpPr>
            <p:cNvPr id="24" name="TextBox 23">
              <a:extLst>
                <a:ext uri="{FF2B5EF4-FFF2-40B4-BE49-F238E27FC236}">
                  <a16:creationId xmlns:a16="http://schemas.microsoft.com/office/drawing/2014/main" id="{F2CCA796-BE59-4DB5-8F02-FEB62A88AE78}"/>
                </a:ext>
              </a:extLst>
            </p:cNvPr>
            <p:cNvSpPr txBox="1"/>
            <p:nvPr/>
          </p:nvSpPr>
          <p:spPr>
            <a:xfrm>
              <a:off x="7718768" y="5773195"/>
              <a:ext cx="776495"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SQL</a:t>
              </a:r>
            </a:p>
          </p:txBody>
        </p:sp>
      </p:grpSp>
      <p:sp>
        <p:nvSpPr>
          <p:cNvPr id="25" name="Oval 24">
            <a:extLst>
              <a:ext uri="{FF2B5EF4-FFF2-40B4-BE49-F238E27FC236}">
                <a16:creationId xmlns:a16="http://schemas.microsoft.com/office/drawing/2014/main" id="{D17696AB-DBC7-4742-B6F7-BAE0EF63136E}"/>
              </a:ext>
            </a:extLst>
          </p:cNvPr>
          <p:cNvSpPr/>
          <p:nvPr/>
        </p:nvSpPr>
        <p:spPr bwMode="auto">
          <a:xfrm>
            <a:off x="8753288" y="2445658"/>
            <a:ext cx="230832" cy="23083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87CAFB9A-FA68-4B53-A54F-69811EFE8F9D}"/>
              </a:ext>
            </a:extLst>
          </p:cNvPr>
          <p:cNvSpPr/>
          <p:nvPr/>
        </p:nvSpPr>
        <p:spPr bwMode="auto">
          <a:xfrm>
            <a:off x="10671743" y="3386711"/>
            <a:ext cx="230832" cy="23083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B5AC72EC-60FA-4758-881C-558EFEEAEA37}"/>
              </a:ext>
            </a:extLst>
          </p:cNvPr>
          <p:cNvSpPr/>
          <p:nvPr/>
        </p:nvSpPr>
        <p:spPr bwMode="auto">
          <a:xfrm>
            <a:off x="10089073" y="5163569"/>
            <a:ext cx="230832" cy="23083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9309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63" presetClass="path" presetSubtype="0" accel="50000" decel="50000" fill="hold" grpId="0" nodeType="afterEffect">
                                  <p:stCondLst>
                                    <p:cond delay="0"/>
                                  </p:stCondLst>
                                  <p:childTnLst>
                                    <p:animMotion origin="layout" path="M 4.30176E-6 -1.69315E-6 L 0.0928 -0.00272 " pathEditMode="relative" rAng="0" ptsTypes="AA">
                                      <p:cBhvr>
                                        <p:cTn id="10" dur="1000" fill="hold"/>
                                        <p:tgtEl>
                                          <p:spTgt spid="25"/>
                                        </p:tgtEl>
                                        <p:attrNameLst>
                                          <p:attrName>ppt_x</p:attrName>
                                          <p:attrName>ppt_y</p:attrName>
                                        </p:attrNameLst>
                                      </p:cBhvr>
                                      <p:rCtr x="4634" y="-136"/>
                                    </p:animMotion>
                                  </p:childTnLst>
                                </p:cTn>
                              </p:par>
                            </p:childTnLst>
                          </p:cTn>
                        </p:par>
                        <p:par>
                          <p:cTn id="11" fill="hold">
                            <p:stCondLst>
                              <p:cond delay="1500"/>
                            </p:stCondLst>
                            <p:childTnLst>
                              <p:par>
                                <p:cTn id="12" presetID="10" presetClass="exit" presetSubtype="0" fill="hold" grpId="1" nodeType="afterEffect">
                                  <p:stCondLst>
                                    <p:cond delay="0"/>
                                  </p:stCondLst>
                                  <p:childTnLst>
                                    <p:animEffect transition="out" filter="fade">
                                      <p:cBhvr>
                                        <p:cTn id="13" dur="500"/>
                                        <p:tgtEl>
                                          <p:spTgt spid="25"/>
                                        </p:tgtEl>
                                      </p:cBhvr>
                                    </p:animEffect>
                                    <p:set>
                                      <p:cBhvr>
                                        <p:cTn id="14" dur="1" fill="hold">
                                          <p:stCondLst>
                                            <p:cond delay="499"/>
                                          </p:stCondLst>
                                        </p:cTn>
                                        <p:tgtEl>
                                          <p:spTgt spid="25"/>
                                        </p:tgtEl>
                                        <p:attrNameLst>
                                          <p:attrName>style.visibility</p:attrName>
                                        </p:attrNameLst>
                                      </p:cBhvr>
                                      <p:to>
                                        <p:strVal val="hidden"/>
                                      </p:to>
                                    </p:set>
                                  </p:childTnLst>
                                </p:cTn>
                              </p:par>
                            </p:childTnLst>
                          </p:cTn>
                        </p:par>
                        <p:par>
                          <p:cTn id="15" fill="hold">
                            <p:stCondLst>
                              <p:cond delay="2000"/>
                            </p:stCondLst>
                            <p:childTnLst>
                              <p:par>
                                <p:cTn id="16" presetID="10" presetClass="entr" presetSubtype="0" fill="hold" grpId="1"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2500"/>
                            </p:stCondLst>
                            <p:childTnLst>
                              <p:par>
                                <p:cTn id="20" presetID="63" presetClass="path" presetSubtype="0" accel="50000" decel="50000" fill="hold" grpId="0" nodeType="afterEffect">
                                  <p:stCondLst>
                                    <p:cond delay="0"/>
                                  </p:stCondLst>
                                  <p:childTnLst>
                                    <p:animMotion origin="layout" path="M -2.98953E-6 -8.89696E-7 L -0.00255 0.16341 " pathEditMode="relative" rAng="0" ptsTypes="AA">
                                      <p:cBhvr>
                                        <p:cTn id="21" dur="1000" fill="hold"/>
                                        <p:tgtEl>
                                          <p:spTgt spid="26"/>
                                        </p:tgtEl>
                                        <p:attrNameLst>
                                          <p:attrName>ppt_x</p:attrName>
                                          <p:attrName>ppt_y</p:attrName>
                                        </p:attrNameLst>
                                      </p:cBhvr>
                                      <p:rCtr x="-128" y="8171"/>
                                    </p:animMotion>
                                  </p:childTnLst>
                                </p:cTn>
                              </p:par>
                            </p:childTnLst>
                          </p:cTn>
                        </p:par>
                        <p:par>
                          <p:cTn id="22" fill="hold">
                            <p:stCondLst>
                              <p:cond delay="3500"/>
                            </p:stCondLst>
                            <p:childTnLst>
                              <p:par>
                                <p:cTn id="23" presetID="10" presetClass="exit" presetSubtype="0" fill="hold" grpId="2" nodeType="afterEffect">
                                  <p:stCondLst>
                                    <p:cond delay="0"/>
                                  </p:stCondLst>
                                  <p:childTnLst>
                                    <p:animEffect transition="out" filter="fade">
                                      <p:cBhvr>
                                        <p:cTn id="24" dur="500"/>
                                        <p:tgtEl>
                                          <p:spTgt spid="26"/>
                                        </p:tgtEl>
                                      </p:cBhvr>
                                    </p:animEffect>
                                    <p:set>
                                      <p:cBhvr>
                                        <p:cTn id="25" dur="1" fill="hold">
                                          <p:stCondLst>
                                            <p:cond delay="499"/>
                                          </p:stCondLst>
                                        </p:cTn>
                                        <p:tgtEl>
                                          <p:spTgt spid="26"/>
                                        </p:tgtEl>
                                        <p:attrNameLst>
                                          <p:attrName>style.visibility</p:attrName>
                                        </p:attrNameLst>
                                      </p:cBhvr>
                                      <p:to>
                                        <p:strVal val="hidden"/>
                                      </p:to>
                                    </p:set>
                                  </p:childTnLst>
                                </p:cTn>
                              </p:par>
                            </p:childTnLst>
                          </p:cTn>
                        </p:par>
                        <p:par>
                          <p:cTn id="26" fill="hold">
                            <p:stCondLst>
                              <p:cond delay="4000"/>
                            </p:stCondLst>
                            <p:childTnLst>
                              <p:par>
                                <p:cTn id="27" presetID="10" presetClass="entr" presetSubtype="0" fill="hold" grpId="1"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4500"/>
                            </p:stCondLst>
                            <p:childTnLst>
                              <p:par>
                                <p:cTn id="31" presetID="63" presetClass="path" presetSubtype="0" accel="50000" decel="50000" fill="hold" grpId="0" nodeType="afterEffect">
                                  <p:stCondLst>
                                    <p:cond delay="0"/>
                                  </p:stCondLst>
                                  <p:childTnLst>
                                    <p:animMotion origin="layout" path="M 4.08731E-6 -2.74626E-6 L -0.11336 0.00159 " pathEditMode="relative" rAng="0" ptsTypes="AA">
                                      <p:cBhvr>
                                        <p:cTn id="32" dur="1000" fill="hold"/>
                                        <p:tgtEl>
                                          <p:spTgt spid="27"/>
                                        </p:tgtEl>
                                        <p:attrNameLst>
                                          <p:attrName>ppt_x</p:attrName>
                                          <p:attrName>ppt_y</p:attrName>
                                        </p:attrNameLst>
                                      </p:cBhvr>
                                      <p:rCtr x="-5668" y="68"/>
                                    </p:animMotion>
                                  </p:childTnLst>
                                </p:cTn>
                              </p:par>
                            </p:childTnLst>
                          </p:cTn>
                        </p:par>
                        <p:par>
                          <p:cTn id="33" fill="hold">
                            <p:stCondLst>
                              <p:cond delay="5500"/>
                            </p:stCondLst>
                            <p:childTnLst>
                              <p:par>
                                <p:cTn id="34" presetID="10" presetClass="exit" presetSubtype="0" fill="hold" grpId="2" nodeType="afterEffect">
                                  <p:stCondLst>
                                    <p:cond delay="0"/>
                                  </p:stCondLst>
                                  <p:childTnLst>
                                    <p:animEffect transition="out" filter="fade">
                                      <p:cBhvr>
                                        <p:cTn id="35" dur="500"/>
                                        <p:tgtEl>
                                          <p:spTgt spid="27"/>
                                        </p:tgtEl>
                                      </p:cBhvr>
                                    </p:animEffect>
                                    <p:set>
                                      <p:cBhvr>
                                        <p:cTn id="36"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6" grpId="0" animBg="1"/>
      <p:bldP spid="26" grpId="1" animBg="1"/>
      <p:bldP spid="26" grpId="2" animBg="1"/>
      <p:bldP spid="27" grpId="0" animBg="1"/>
      <p:bldP spid="27" grpId="1" animBg="1"/>
      <p:bldP spid="27" grpId="2"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ADEFC-884F-4DB0-9934-504C5FA7B54C}"/>
              </a:ext>
            </a:extLst>
          </p:cNvPr>
          <p:cNvSpPr>
            <a:spLocks noGrp="1"/>
          </p:cNvSpPr>
          <p:nvPr>
            <p:ph type="title"/>
          </p:nvPr>
        </p:nvSpPr>
        <p:spPr/>
        <p:txBody>
          <a:bodyPr/>
          <a:lstStyle/>
          <a:p>
            <a:r>
              <a:rPr lang="en-US"/>
              <a:t>Demo</a:t>
            </a:r>
          </a:p>
        </p:txBody>
      </p:sp>
    </p:spTree>
    <p:extLst>
      <p:ext uri="{BB962C8B-B14F-4D97-AF65-F5344CB8AC3E}">
        <p14:creationId xmlns:p14="http://schemas.microsoft.com/office/powerpoint/2010/main" val="214107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Trigger"/>
          <p:cNvGrpSpPr/>
          <p:nvPr/>
        </p:nvGrpSpPr>
        <p:grpSpPr>
          <a:xfrm>
            <a:off x="6368472" y="1212850"/>
            <a:ext cx="5701850" cy="5393089"/>
            <a:chOff x="6243302" y="1189177"/>
            <a:chExt cx="5590557" cy="5287822"/>
          </a:xfrm>
        </p:grpSpPr>
        <p:sp>
          <p:nvSpPr>
            <p:cNvPr id="7" name="Freeform: Shape 6"/>
            <p:cNvSpPr/>
            <p:nvPr/>
          </p:nvSpPr>
          <p:spPr>
            <a:xfrm>
              <a:off x="6243302" y="1189177"/>
              <a:ext cx="5590557" cy="487224"/>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a:solidFill>
              <a:schemeClr val="bg1">
                <a:lumMod val="75000"/>
              </a:schemeClr>
            </a:solidFill>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0564" tIns="23315" rIns="130564" bIns="23315" numCol="1" spcCol="1270" anchor="ctr" anchorCtr="0">
              <a:noAutofit/>
            </a:bodyPr>
            <a:lstStyle/>
            <a:p>
              <a:pPr algn="ctr" defTabSz="816022">
                <a:lnSpc>
                  <a:spcPct val="90000"/>
                </a:lnSpc>
                <a:spcBef>
                  <a:spcPct val="0"/>
                </a:spcBef>
                <a:spcAft>
                  <a:spcPct val="35000"/>
                </a:spcAft>
                <a:defRPr/>
              </a:pPr>
              <a:r>
                <a:rPr lang="en-US" sz="2040">
                  <a:solidFill>
                    <a:schemeClr val="tx1">
                      <a:lumMod val="75000"/>
                    </a:schemeClr>
                  </a:solidFill>
                  <a:latin typeface="Segoe UI" panose="020B0502040204020203" pitchFamily="34" charset="0"/>
                  <a:cs typeface="Segoe UI" panose="020B0502040204020203" pitchFamily="34" charset="0"/>
                </a:rPr>
                <a:t>Trigger</a:t>
              </a:r>
              <a:endParaRPr lang="fr-FR" sz="2040">
                <a:solidFill>
                  <a:schemeClr val="tx1">
                    <a:lumMod val="75000"/>
                  </a:schemeClr>
                </a:solidFill>
                <a:latin typeface="Segoe UI" panose="020B0502040204020203" pitchFamily="34" charset="0"/>
                <a:cs typeface="Segoe UI" panose="020B0502040204020203" pitchFamily="34" charset="0"/>
              </a:endParaRPr>
            </a:p>
          </p:txBody>
        </p:sp>
        <p:sp>
          <p:nvSpPr>
            <p:cNvPr id="8" name="Freeform: Shape 7"/>
            <p:cNvSpPr/>
            <p:nvPr/>
          </p:nvSpPr>
          <p:spPr>
            <a:xfrm>
              <a:off x="6243302" y="1676400"/>
              <a:ext cx="5590557" cy="4800599"/>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a:solidFill>
              <a:schemeClr val="bg1">
                <a:lumMod val="85000"/>
              </a:schemeClr>
            </a:solidFill>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0564" tIns="279781" rIns="130564" bIns="23315" numCol="1" spcCol="1270" anchor="t" anchorCtr="0">
              <a:noAutofit/>
            </a:bodyPr>
            <a:lstStyle/>
            <a:p>
              <a:pPr marL="349724" indent="-349724" defTabSz="816022">
                <a:lnSpc>
                  <a:spcPct val="90000"/>
                </a:lnSpc>
                <a:spcBef>
                  <a:spcPct val="0"/>
                </a:spcBef>
                <a:spcAft>
                  <a:spcPct val="35000"/>
                </a:spcAft>
                <a:buFont typeface="Arial" panose="020B0604020202020204" pitchFamily="34" charset="0"/>
                <a:buChar char="•"/>
                <a:defRPr/>
              </a:pPr>
              <a:r>
                <a:rPr lang="fr-FR" sz="2040" kern="0" err="1">
                  <a:solidFill>
                    <a:schemeClr val="tx1">
                      <a:lumMod val="75000"/>
                    </a:schemeClr>
                  </a:solidFill>
                  <a:latin typeface="Segoe UI" panose="020B0502040204020203" pitchFamily="34" charset="0"/>
                  <a:cs typeface="Segoe UI" panose="020B0502040204020203" pitchFamily="34" charset="0"/>
                </a:rPr>
                <a:t>Recurring</a:t>
              </a:r>
              <a:r>
                <a:rPr lang="fr-FR" sz="2040" kern="0">
                  <a:solidFill>
                    <a:schemeClr val="tx1">
                      <a:lumMod val="75000"/>
                    </a:schemeClr>
                  </a:solidFill>
                  <a:latin typeface="Segoe UI" panose="020B0502040204020203" pitchFamily="34" charset="0"/>
                  <a:cs typeface="Segoe UI" panose="020B0502040204020203" pitchFamily="34" charset="0"/>
                </a:rPr>
                <a:t> Schedule</a:t>
              </a:r>
            </a:p>
            <a:p>
              <a:pPr marL="349724" indent="-349724" defTabSz="816022">
                <a:lnSpc>
                  <a:spcPct val="90000"/>
                </a:lnSpc>
                <a:spcBef>
                  <a:spcPct val="0"/>
                </a:spcBef>
                <a:spcAft>
                  <a:spcPct val="35000"/>
                </a:spcAft>
                <a:buFont typeface="Arial" panose="020B0604020202020204" pitchFamily="34" charset="0"/>
                <a:buChar char="•"/>
                <a:defRPr/>
              </a:pPr>
              <a:r>
                <a:rPr lang="fr-FR" sz="2040" kern="0">
                  <a:solidFill>
                    <a:schemeClr val="tx1">
                      <a:lumMod val="75000"/>
                    </a:schemeClr>
                  </a:solidFill>
                  <a:latin typeface="Segoe UI" panose="020B0502040204020203" pitchFamily="34" charset="0"/>
                  <a:cs typeface="Segoe UI" panose="020B0502040204020203" pitchFamily="34" charset="0"/>
                </a:rPr>
                <a:t>Polling (</a:t>
              </a:r>
              <a:r>
                <a:rPr lang="fr-FR" sz="2040" kern="0" err="1">
                  <a:solidFill>
                    <a:schemeClr val="tx1">
                      <a:lumMod val="75000"/>
                    </a:schemeClr>
                  </a:solidFill>
                  <a:latin typeface="Segoe UI" panose="020B0502040204020203" pitchFamily="34" charset="0"/>
                  <a:cs typeface="Segoe UI" panose="020B0502040204020203" pitchFamily="34" charset="0"/>
                </a:rPr>
                <a:t>wait</a:t>
              </a:r>
              <a:r>
                <a:rPr lang="fr-FR" sz="2040" kern="0">
                  <a:solidFill>
                    <a:schemeClr val="tx1">
                      <a:lumMod val="75000"/>
                    </a:schemeClr>
                  </a:solidFill>
                  <a:latin typeface="Segoe UI" panose="020B0502040204020203" pitchFamily="34" charset="0"/>
                  <a:cs typeface="Segoe UI" panose="020B0502040204020203" pitchFamily="34" charset="0"/>
                </a:rPr>
                <a:t> on HTTP 202)</a:t>
              </a:r>
            </a:p>
            <a:p>
              <a:pPr marL="349724" indent="-349724" defTabSz="816022">
                <a:lnSpc>
                  <a:spcPct val="90000"/>
                </a:lnSpc>
                <a:spcBef>
                  <a:spcPct val="0"/>
                </a:spcBef>
                <a:spcAft>
                  <a:spcPct val="35000"/>
                </a:spcAft>
                <a:buFont typeface="Arial" panose="020B0604020202020204" pitchFamily="34" charset="0"/>
                <a:buChar char="•"/>
                <a:defRPr/>
              </a:pPr>
              <a:r>
                <a:rPr lang="fr-FR" sz="2040" kern="0" err="1">
                  <a:solidFill>
                    <a:schemeClr val="tx1">
                      <a:lumMod val="75000"/>
                    </a:schemeClr>
                  </a:solidFill>
                  <a:latin typeface="Segoe UI" panose="020B0502040204020203" pitchFamily="34" charset="0"/>
                  <a:cs typeface="Segoe UI" panose="020B0502040204020203" pitchFamily="34" charset="0"/>
                </a:rPr>
                <a:t>Webhooks</a:t>
              </a:r>
              <a:endParaRPr lang="fr-FR" sz="2040" kern="0">
                <a:solidFill>
                  <a:schemeClr val="tx1">
                    <a:lumMod val="75000"/>
                  </a:schemeClr>
                </a:solidFill>
                <a:latin typeface="Segoe UI" panose="020B0502040204020203" pitchFamily="34" charset="0"/>
                <a:cs typeface="Segoe UI" panose="020B0502040204020203" pitchFamily="34" charset="0"/>
              </a:endParaRPr>
            </a:p>
            <a:p>
              <a:pPr marL="816022" lvl="1" indent="-349724" defTabSz="816022">
                <a:lnSpc>
                  <a:spcPct val="90000"/>
                </a:lnSpc>
                <a:spcBef>
                  <a:spcPct val="0"/>
                </a:spcBef>
                <a:spcAft>
                  <a:spcPct val="35000"/>
                </a:spcAft>
                <a:buFont typeface="Arial" panose="020B0604020202020204" pitchFamily="34" charset="0"/>
                <a:buChar char="•"/>
                <a:defRPr/>
              </a:pPr>
              <a:r>
                <a:rPr lang="fr-FR" sz="2040" kern="0" err="1">
                  <a:solidFill>
                    <a:schemeClr val="tx1">
                      <a:lumMod val="75000"/>
                    </a:schemeClr>
                  </a:solidFill>
                  <a:latin typeface="Segoe UI" panose="020B0502040204020203" pitchFamily="34" charset="0"/>
                  <a:cs typeface="Segoe UI" panose="020B0502040204020203" pitchFamily="34" charset="0"/>
                </a:rPr>
                <a:t>Manual</a:t>
              </a:r>
              <a:r>
                <a:rPr lang="fr-FR" sz="2040" kern="0">
                  <a:solidFill>
                    <a:schemeClr val="tx1">
                      <a:lumMod val="75000"/>
                    </a:schemeClr>
                  </a:solidFill>
                  <a:latin typeface="Segoe UI" panose="020B0502040204020203" pitchFamily="34" charset="0"/>
                  <a:cs typeface="Segoe UI" panose="020B0502040204020203" pitchFamily="34" charset="0"/>
                </a:rPr>
                <a:t>: POST to workflow url</a:t>
              </a:r>
            </a:p>
            <a:p>
              <a:pPr marL="816022" lvl="1" indent="-349724" defTabSz="816022">
                <a:lnSpc>
                  <a:spcPct val="90000"/>
                </a:lnSpc>
                <a:spcBef>
                  <a:spcPct val="0"/>
                </a:spcBef>
                <a:spcAft>
                  <a:spcPct val="35000"/>
                </a:spcAft>
                <a:buFont typeface="Arial" panose="020B0604020202020204" pitchFamily="34" charset="0"/>
                <a:buChar char="•"/>
                <a:defRPr/>
              </a:pPr>
              <a:r>
                <a:rPr lang="fr-FR" sz="2040" kern="0" err="1">
                  <a:solidFill>
                    <a:schemeClr val="tx1">
                      <a:lumMod val="75000"/>
                    </a:schemeClr>
                  </a:solidFill>
                  <a:latin typeface="Segoe UI" panose="020B0502040204020203" pitchFamily="34" charset="0"/>
                  <a:cs typeface="Segoe UI" panose="020B0502040204020203" pitchFamily="34" charset="0"/>
                </a:rPr>
                <a:t>Subscribed</a:t>
              </a:r>
              <a:r>
                <a:rPr lang="fr-FR" sz="2040" kern="0">
                  <a:solidFill>
                    <a:schemeClr val="tx1">
                      <a:lumMod val="75000"/>
                    </a:schemeClr>
                  </a:solidFill>
                  <a:latin typeface="Segoe UI" panose="020B0502040204020203" pitchFamily="34" charset="0"/>
                  <a:cs typeface="Segoe UI" panose="020B0502040204020203" pitchFamily="34" charset="0"/>
                </a:rPr>
                <a:t>: workflow </a:t>
              </a:r>
              <a:r>
                <a:rPr lang="fr-FR" sz="2040" kern="0" err="1">
                  <a:solidFill>
                    <a:schemeClr val="tx1">
                      <a:lumMod val="75000"/>
                    </a:schemeClr>
                  </a:solidFill>
                  <a:latin typeface="Segoe UI" panose="020B0502040204020203" pitchFamily="34" charset="0"/>
                  <a:cs typeface="Segoe UI" panose="020B0502040204020203" pitchFamily="34" charset="0"/>
                </a:rPr>
                <a:t>subscribes</a:t>
              </a:r>
              <a:r>
                <a:rPr lang="fr-FR" sz="2040" kern="0">
                  <a:solidFill>
                    <a:schemeClr val="tx1">
                      <a:lumMod val="75000"/>
                    </a:schemeClr>
                  </a:solidFill>
                  <a:latin typeface="Segoe UI" panose="020B0502040204020203" pitchFamily="34" charset="0"/>
                  <a:cs typeface="Segoe UI" panose="020B0502040204020203" pitchFamily="34" charset="0"/>
                </a:rPr>
                <a:t> </a:t>
              </a:r>
              <a:r>
                <a:rPr lang="fr-FR" sz="2040" kern="0" err="1">
                  <a:solidFill>
                    <a:schemeClr val="tx1">
                      <a:lumMod val="75000"/>
                    </a:schemeClr>
                  </a:solidFill>
                  <a:latin typeface="Segoe UI" panose="020B0502040204020203" pitchFamily="34" charset="0"/>
                  <a:cs typeface="Segoe UI" panose="020B0502040204020203" pitchFamily="34" charset="0"/>
                </a:rPr>
                <a:t>itself</a:t>
              </a:r>
              <a:endParaRPr lang="fr-FR" sz="2040" kern="0">
                <a:solidFill>
                  <a:schemeClr val="tx1">
                    <a:lumMod val="75000"/>
                  </a:schemeClr>
                </a:solidFill>
                <a:latin typeface="Segoe UI" panose="020B0502040204020203" pitchFamily="34" charset="0"/>
                <a:cs typeface="Segoe UI" panose="020B0502040204020203" pitchFamily="34" charset="0"/>
              </a:endParaRPr>
            </a:p>
            <a:p>
              <a:pPr marL="349724" indent="-349724" defTabSz="816022">
                <a:lnSpc>
                  <a:spcPct val="90000"/>
                </a:lnSpc>
                <a:spcBef>
                  <a:spcPct val="0"/>
                </a:spcBef>
                <a:spcAft>
                  <a:spcPct val="35000"/>
                </a:spcAft>
                <a:buFont typeface="Arial" panose="020B0604020202020204" pitchFamily="34" charset="0"/>
                <a:buChar char="•"/>
                <a:defRPr/>
              </a:pPr>
              <a:r>
                <a:rPr lang="fr-FR" sz="2040" kern="0">
                  <a:solidFill>
                    <a:schemeClr val="tx1">
                      <a:lumMod val="75000"/>
                    </a:schemeClr>
                  </a:solidFill>
                  <a:latin typeface="Segoe UI" panose="020B0502040204020203" pitchFamily="34" charset="0"/>
                  <a:cs typeface="Segoe UI" panose="020B0502040204020203" pitchFamily="34" charset="0"/>
                </a:rPr>
                <a:t>On </a:t>
              </a:r>
              <a:r>
                <a:rPr lang="fr-FR" sz="2040" kern="0" err="1">
                  <a:solidFill>
                    <a:schemeClr val="tx1">
                      <a:lumMod val="75000"/>
                    </a:schemeClr>
                  </a:solidFill>
                  <a:latin typeface="Segoe UI" panose="020B0502040204020203" pitchFamily="34" charset="0"/>
                  <a:cs typeface="Segoe UI" panose="020B0502040204020203" pitchFamily="34" charset="0"/>
                </a:rPr>
                <a:t>Demand</a:t>
              </a:r>
              <a:r>
                <a:rPr lang="fr-FR" sz="2040" kern="0">
                  <a:solidFill>
                    <a:schemeClr val="tx1">
                      <a:lumMod val="75000"/>
                    </a:schemeClr>
                  </a:solidFill>
                  <a:latin typeface="Segoe UI" panose="020B0502040204020203" pitchFamily="34" charset="0"/>
                  <a:cs typeface="Segoe UI" panose="020B0502040204020203" pitchFamily="34" charset="0"/>
                </a:rPr>
                <a:t>: ‘</a:t>
              </a:r>
              <a:r>
                <a:rPr lang="fr-FR" sz="2040" kern="0" err="1">
                  <a:solidFill>
                    <a:schemeClr val="tx1">
                      <a:lumMod val="75000"/>
                    </a:schemeClr>
                  </a:solidFill>
                  <a:latin typeface="Segoe UI" panose="020B0502040204020203" pitchFamily="34" charset="0"/>
                  <a:cs typeface="Segoe UI" panose="020B0502040204020203" pitchFamily="34" charset="0"/>
                </a:rPr>
                <a:t>run</a:t>
              </a:r>
              <a:r>
                <a:rPr lang="fr-FR" sz="2040" kern="0">
                  <a:solidFill>
                    <a:schemeClr val="tx1">
                      <a:lumMod val="75000"/>
                    </a:schemeClr>
                  </a:solidFill>
                  <a:latin typeface="Segoe UI" panose="020B0502040204020203" pitchFamily="34" charset="0"/>
                  <a:cs typeface="Segoe UI" panose="020B0502040204020203" pitchFamily="34" charset="0"/>
                </a:rPr>
                <a:t> </a:t>
              </a:r>
              <a:r>
                <a:rPr lang="fr-FR" sz="2040" kern="0" err="1">
                  <a:solidFill>
                    <a:schemeClr val="tx1">
                      <a:lumMod val="75000"/>
                    </a:schemeClr>
                  </a:solidFill>
                  <a:latin typeface="Segoe UI" panose="020B0502040204020203" pitchFamily="34" charset="0"/>
                  <a:cs typeface="Segoe UI" panose="020B0502040204020203" pitchFamily="34" charset="0"/>
                </a:rPr>
                <a:t>now</a:t>
              </a:r>
              <a:r>
                <a:rPr lang="fr-FR" sz="2040" kern="0">
                  <a:solidFill>
                    <a:schemeClr val="tx1">
                      <a:lumMod val="75000"/>
                    </a:schemeClr>
                  </a:solidFill>
                  <a:latin typeface="Segoe UI" panose="020B0502040204020203" pitchFamily="34" charset="0"/>
                  <a:cs typeface="Segoe UI" panose="020B0502040204020203" pitchFamily="34" charset="0"/>
                </a:rPr>
                <a:t>’</a:t>
              </a:r>
            </a:p>
            <a:p>
              <a:pPr marL="349724" indent="-349724" defTabSz="816022">
                <a:lnSpc>
                  <a:spcPct val="90000"/>
                </a:lnSpc>
                <a:spcBef>
                  <a:spcPct val="0"/>
                </a:spcBef>
                <a:spcAft>
                  <a:spcPct val="35000"/>
                </a:spcAft>
                <a:buFont typeface="Arial" panose="020B0604020202020204" pitchFamily="34" charset="0"/>
                <a:buChar char="•"/>
                <a:defRPr/>
              </a:pPr>
              <a:endParaRPr lang="fr-FR" sz="2040" kern="0">
                <a:solidFill>
                  <a:schemeClr val="tx1">
                    <a:lumMod val="75000"/>
                  </a:schemeClr>
                </a:solidFill>
                <a:latin typeface="Segoe UI" panose="020B0502040204020203" pitchFamily="34" charset="0"/>
                <a:cs typeface="Segoe UI" panose="020B0502040204020203" pitchFamily="34" charset="0"/>
              </a:endParaRPr>
            </a:p>
            <a:p>
              <a:pPr marL="349724" indent="-349724" defTabSz="816022">
                <a:lnSpc>
                  <a:spcPct val="90000"/>
                </a:lnSpc>
                <a:spcBef>
                  <a:spcPct val="0"/>
                </a:spcBef>
                <a:spcAft>
                  <a:spcPct val="35000"/>
                </a:spcAft>
                <a:buFont typeface="Arial" panose="020B0604020202020204" pitchFamily="34" charset="0"/>
                <a:buChar char="•"/>
                <a:defRPr/>
              </a:pPr>
              <a:endParaRPr lang="fr-FR" sz="2040">
                <a:solidFill>
                  <a:schemeClr val="tx1">
                    <a:lumMod val="75000"/>
                  </a:schemeClr>
                </a:solidFill>
                <a:latin typeface="Segoe UI" panose="020B0502040204020203" pitchFamily="34" charset="0"/>
                <a:cs typeface="Segoe UI" panose="020B0502040204020203" pitchFamily="34" charset="0"/>
              </a:endParaRPr>
            </a:p>
          </p:txBody>
        </p:sp>
      </p:grpSp>
      <p:grpSp>
        <p:nvGrpSpPr>
          <p:cNvPr id="16" name="Action"/>
          <p:cNvGrpSpPr/>
          <p:nvPr/>
        </p:nvGrpSpPr>
        <p:grpSpPr>
          <a:xfrm>
            <a:off x="6373490" y="1210346"/>
            <a:ext cx="5701850" cy="5393089"/>
            <a:chOff x="6243302" y="1189177"/>
            <a:chExt cx="5590557" cy="5287822"/>
          </a:xfrm>
        </p:grpSpPr>
        <p:sp>
          <p:nvSpPr>
            <p:cNvPr id="17" name="Freeform: Shape 16"/>
            <p:cNvSpPr/>
            <p:nvPr/>
          </p:nvSpPr>
          <p:spPr>
            <a:xfrm>
              <a:off x="6243302" y="1189177"/>
              <a:ext cx="5590557" cy="487224"/>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a:solidFill>
              <a:schemeClr val="bg1">
                <a:lumMod val="75000"/>
              </a:schemeClr>
            </a:solidFill>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0564" tIns="23315" rIns="130564" bIns="23315" numCol="1" spcCol="1270" anchor="ctr" anchorCtr="0">
              <a:noAutofit/>
            </a:bodyPr>
            <a:lstStyle/>
            <a:p>
              <a:pPr algn="ctr" defTabSz="816022">
                <a:lnSpc>
                  <a:spcPct val="90000"/>
                </a:lnSpc>
                <a:spcBef>
                  <a:spcPct val="0"/>
                </a:spcBef>
                <a:spcAft>
                  <a:spcPct val="35000"/>
                </a:spcAft>
                <a:defRPr/>
              </a:pPr>
              <a:r>
                <a:rPr lang="en-US" sz="2040">
                  <a:solidFill>
                    <a:schemeClr val="tx1">
                      <a:lumMod val="75000"/>
                    </a:schemeClr>
                  </a:solidFill>
                  <a:latin typeface="Segoe UI" panose="020B0502040204020203" pitchFamily="34" charset="0"/>
                  <a:cs typeface="Segoe UI" panose="020B0502040204020203" pitchFamily="34" charset="0"/>
                </a:rPr>
                <a:t>Action</a:t>
              </a:r>
              <a:endParaRPr lang="fr-FR" sz="2040">
                <a:solidFill>
                  <a:schemeClr val="tx1">
                    <a:lumMod val="75000"/>
                  </a:schemeClr>
                </a:solidFill>
                <a:latin typeface="Segoe UI" panose="020B0502040204020203" pitchFamily="34" charset="0"/>
                <a:cs typeface="Segoe UI" panose="020B0502040204020203" pitchFamily="34" charset="0"/>
              </a:endParaRPr>
            </a:p>
          </p:txBody>
        </p:sp>
        <p:sp>
          <p:nvSpPr>
            <p:cNvPr id="18" name="Freeform: Shape 17"/>
            <p:cNvSpPr/>
            <p:nvPr/>
          </p:nvSpPr>
          <p:spPr>
            <a:xfrm>
              <a:off x="6243302" y="1676400"/>
              <a:ext cx="5590557" cy="4800599"/>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a:solidFill>
              <a:schemeClr val="bg1">
                <a:lumMod val="85000"/>
              </a:schemeClr>
            </a:solidFill>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0564" tIns="279781" rIns="130564" bIns="23315" numCol="1" spcCol="1270" anchor="t" anchorCtr="0">
              <a:noAutofit/>
            </a:bodyPr>
            <a:lstStyle/>
            <a:p>
              <a:pPr marL="349724" indent="-349724" defTabSz="816022">
                <a:lnSpc>
                  <a:spcPct val="90000"/>
                </a:lnSpc>
                <a:spcBef>
                  <a:spcPct val="0"/>
                </a:spcBef>
                <a:spcAft>
                  <a:spcPct val="35000"/>
                </a:spcAft>
                <a:buFont typeface="Arial" panose="020B0604020202020204" pitchFamily="34" charset="0"/>
                <a:buChar char="•"/>
                <a:defRPr/>
              </a:pPr>
              <a:r>
                <a:rPr lang="fr-FR" sz="2040" kern="0">
                  <a:solidFill>
                    <a:schemeClr val="tx1">
                      <a:lumMod val="75000"/>
                    </a:schemeClr>
                  </a:solidFill>
                  <a:latin typeface="Segoe UI" panose="020B0502040204020203" pitchFamily="34" charset="0"/>
                  <a:cs typeface="Segoe UI" panose="020B0502040204020203" pitchFamily="34" charset="0"/>
                </a:rPr>
                <a:t>Call out:</a:t>
              </a:r>
            </a:p>
            <a:p>
              <a:pPr marL="816022" lvl="1" indent="-349724" defTabSz="816022">
                <a:lnSpc>
                  <a:spcPct val="90000"/>
                </a:lnSpc>
                <a:spcBef>
                  <a:spcPct val="0"/>
                </a:spcBef>
                <a:spcAft>
                  <a:spcPct val="35000"/>
                </a:spcAft>
                <a:buFont typeface="Arial" panose="020B0604020202020204" pitchFamily="34" charset="0"/>
                <a:buChar char="•"/>
                <a:defRPr/>
              </a:pPr>
              <a:r>
                <a:rPr lang="fr-FR" sz="2040" kern="0">
                  <a:solidFill>
                    <a:schemeClr val="tx1">
                      <a:lumMod val="75000"/>
                    </a:schemeClr>
                  </a:solidFill>
                  <a:latin typeface="Segoe UI" panose="020B0502040204020203" pitchFamily="34" charset="0"/>
                  <a:cs typeface="Segoe UI" panose="020B0502040204020203" pitchFamily="34" charset="0"/>
                </a:rPr>
                <a:t>API Apps (</a:t>
              </a:r>
              <a:r>
                <a:rPr lang="fr-FR" sz="2040" kern="0" err="1">
                  <a:solidFill>
                    <a:schemeClr val="tx1">
                      <a:lumMod val="75000"/>
                    </a:schemeClr>
                  </a:solidFill>
                  <a:latin typeface="Segoe UI" panose="020B0502040204020203" pitchFamily="34" charset="0"/>
                  <a:cs typeface="Segoe UI" panose="020B0502040204020203" pitchFamily="34" charset="0"/>
                </a:rPr>
                <a:t>swagger</a:t>
              </a:r>
              <a:r>
                <a:rPr lang="fr-FR" sz="2040" kern="0">
                  <a:solidFill>
                    <a:schemeClr val="tx1">
                      <a:lumMod val="75000"/>
                    </a:schemeClr>
                  </a:solidFill>
                  <a:latin typeface="Segoe UI" panose="020B0502040204020203" pitchFamily="34" charset="0"/>
                  <a:cs typeface="Segoe UI" panose="020B0502040204020203" pitchFamily="34" charset="0"/>
                </a:rPr>
                <a:t>)</a:t>
              </a:r>
            </a:p>
            <a:p>
              <a:pPr marL="816022" lvl="1" indent="-349724" defTabSz="816022">
                <a:lnSpc>
                  <a:spcPct val="90000"/>
                </a:lnSpc>
                <a:spcBef>
                  <a:spcPct val="0"/>
                </a:spcBef>
                <a:spcAft>
                  <a:spcPct val="35000"/>
                </a:spcAft>
                <a:buFont typeface="Arial" panose="020B0604020202020204" pitchFamily="34" charset="0"/>
                <a:buChar char="•"/>
                <a:defRPr/>
              </a:pPr>
              <a:r>
                <a:rPr lang="fr-FR" sz="2040" kern="0">
                  <a:solidFill>
                    <a:schemeClr val="tx1">
                      <a:lumMod val="75000"/>
                    </a:schemeClr>
                  </a:solidFill>
                  <a:latin typeface="Segoe UI" panose="020B0502040204020203" pitchFamily="34" charset="0"/>
                  <a:cs typeface="Segoe UI" panose="020B0502040204020203" pitchFamily="34" charset="0"/>
                </a:rPr>
                <a:t>HTTP </a:t>
              </a:r>
              <a:r>
                <a:rPr lang="fr-FR" sz="2040" kern="0" err="1">
                  <a:solidFill>
                    <a:schemeClr val="tx1">
                      <a:lumMod val="75000"/>
                    </a:schemeClr>
                  </a:solidFill>
                  <a:latin typeface="Segoe UI" panose="020B0502040204020203" pitchFamily="34" charset="0"/>
                  <a:cs typeface="Segoe UI" panose="020B0502040204020203" pitchFamily="34" charset="0"/>
                </a:rPr>
                <a:t>endpoints</a:t>
              </a:r>
              <a:endParaRPr lang="fr-FR" sz="2040" kern="0">
                <a:solidFill>
                  <a:schemeClr val="tx1">
                    <a:lumMod val="75000"/>
                  </a:schemeClr>
                </a:solidFill>
                <a:latin typeface="Segoe UI" panose="020B0502040204020203" pitchFamily="34" charset="0"/>
                <a:cs typeface="Segoe UI" panose="020B0502040204020203" pitchFamily="34" charset="0"/>
              </a:endParaRPr>
            </a:p>
            <a:p>
              <a:pPr marL="816022" lvl="1" indent="-349724" defTabSz="816022">
                <a:lnSpc>
                  <a:spcPct val="90000"/>
                </a:lnSpc>
                <a:spcBef>
                  <a:spcPct val="0"/>
                </a:spcBef>
                <a:spcAft>
                  <a:spcPct val="35000"/>
                </a:spcAft>
                <a:buFont typeface="Arial" panose="020B0604020202020204" pitchFamily="34" charset="0"/>
                <a:buChar char="•"/>
                <a:defRPr/>
              </a:pPr>
              <a:r>
                <a:rPr lang="fr-FR" sz="2040" kern="0" err="1">
                  <a:solidFill>
                    <a:schemeClr val="tx1">
                      <a:lumMod val="75000"/>
                    </a:schemeClr>
                  </a:solidFill>
                  <a:latin typeface="Segoe UI" panose="020B0502040204020203" pitchFamily="34" charset="0"/>
                  <a:cs typeface="Segoe UI" panose="020B0502040204020203" pitchFamily="34" charset="0"/>
                </a:rPr>
                <a:t>Other</a:t>
              </a:r>
              <a:r>
                <a:rPr lang="fr-FR" sz="2040" kern="0">
                  <a:solidFill>
                    <a:schemeClr val="tx1">
                      <a:lumMod val="75000"/>
                    </a:schemeClr>
                  </a:solidFill>
                  <a:latin typeface="Segoe UI" panose="020B0502040204020203" pitchFamily="34" charset="0"/>
                  <a:cs typeface="Segoe UI" panose="020B0502040204020203" pitchFamily="34" charset="0"/>
                </a:rPr>
                <a:t> Logic Apps</a:t>
              </a:r>
            </a:p>
            <a:p>
              <a:pPr marL="349724" indent="-349724" defTabSz="816022">
                <a:lnSpc>
                  <a:spcPct val="90000"/>
                </a:lnSpc>
                <a:spcBef>
                  <a:spcPct val="0"/>
                </a:spcBef>
                <a:spcAft>
                  <a:spcPct val="35000"/>
                </a:spcAft>
                <a:buFont typeface="Arial" panose="020B0604020202020204" pitchFamily="34" charset="0"/>
                <a:buChar char="•"/>
                <a:defRPr/>
              </a:pPr>
              <a:r>
                <a:rPr lang="fr-FR" sz="2040" kern="0">
                  <a:solidFill>
                    <a:schemeClr val="tx1">
                      <a:lumMod val="75000"/>
                    </a:schemeClr>
                  </a:solidFill>
                  <a:latin typeface="Segoe UI" panose="020B0502040204020203" pitchFamily="34" charset="0"/>
                  <a:cs typeface="Segoe UI" panose="020B0502040204020203" pitchFamily="34" charset="0"/>
                </a:rPr>
                <a:t>Async Support: 202, </a:t>
              </a:r>
              <a:r>
                <a:rPr lang="fr-FR" sz="2040" kern="0" err="1">
                  <a:solidFill>
                    <a:schemeClr val="tx1">
                      <a:lumMod val="75000"/>
                    </a:schemeClr>
                  </a:solidFill>
                  <a:latin typeface="Segoe UI" panose="020B0502040204020203" pitchFamily="34" charset="0"/>
                  <a:cs typeface="Segoe UI" panose="020B0502040204020203" pitchFamily="34" charset="0"/>
                </a:rPr>
                <a:t>retry</a:t>
              </a:r>
              <a:r>
                <a:rPr lang="fr-FR" sz="2040" kern="0">
                  <a:solidFill>
                    <a:schemeClr val="tx1">
                      <a:lumMod val="75000"/>
                    </a:schemeClr>
                  </a:solidFill>
                  <a:latin typeface="Segoe UI" panose="020B0502040204020203" pitchFamily="34" charset="0"/>
                  <a:cs typeface="Segoe UI" panose="020B0502040204020203" pitchFamily="34" charset="0"/>
                </a:rPr>
                <a:t> </a:t>
              </a:r>
              <a:r>
                <a:rPr lang="fr-FR" sz="2040" kern="0" err="1">
                  <a:solidFill>
                    <a:schemeClr val="tx1">
                      <a:lumMod val="75000"/>
                    </a:schemeClr>
                  </a:solidFill>
                  <a:latin typeface="Segoe UI" panose="020B0502040204020203" pitchFamily="34" charset="0"/>
                  <a:cs typeface="Segoe UI" panose="020B0502040204020203" pitchFamily="34" charset="0"/>
                </a:rPr>
                <a:t>after</a:t>
              </a:r>
              <a:r>
                <a:rPr lang="fr-FR" sz="2040" kern="0">
                  <a:solidFill>
                    <a:schemeClr val="tx1">
                      <a:lumMod val="75000"/>
                    </a:schemeClr>
                  </a:solidFill>
                  <a:latin typeface="Segoe UI" panose="020B0502040204020203" pitchFamily="34" charset="0"/>
                  <a:cs typeface="Segoe UI" panose="020B0502040204020203" pitchFamily="34" charset="0"/>
                </a:rPr>
                <a:t> </a:t>
              </a:r>
              <a:r>
                <a:rPr lang="fr-FR" sz="2040" kern="0" err="1">
                  <a:solidFill>
                    <a:schemeClr val="tx1">
                      <a:lumMod val="75000"/>
                    </a:schemeClr>
                  </a:solidFill>
                  <a:latin typeface="Segoe UI" panose="020B0502040204020203" pitchFamily="34" charset="0"/>
                  <a:cs typeface="Segoe UI" panose="020B0502040204020203" pitchFamily="34" charset="0"/>
                </a:rPr>
                <a:t>interval</a:t>
              </a:r>
              <a:r>
                <a:rPr lang="fr-FR" sz="2040" kern="0">
                  <a:solidFill>
                    <a:schemeClr val="tx1">
                      <a:lumMod val="75000"/>
                    </a:schemeClr>
                  </a:solidFill>
                  <a:latin typeface="Segoe UI" panose="020B0502040204020203" pitchFamily="34" charset="0"/>
                  <a:cs typeface="Segoe UI" panose="020B0502040204020203" pitchFamily="34" charset="0"/>
                </a:rPr>
                <a:t>, …</a:t>
              </a:r>
            </a:p>
            <a:p>
              <a:pPr marL="349724" indent="-349724" defTabSz="816022">
                <a:lnSpc>
                  <a:spcPct val="90000"/>
                </a:lnSpc>
                <a:spcBef>
                  <a:spcPct val="0"/>
                </a:spcBef>
                <a:spcAft>
                  <a:spcPct val="35000"/>
                </a:spcAft>
                <a:buFont typeface="Arial" panose="020B0604020202020204" pitchFamily="34" charset="0"/>
                <a:buChar char="•"/>
                <a:defRPr/>
              </a:pPr>
              <a:r>
                <a:rPr lang="fr-FR" sz="2040" kern="0" err="1">
                  <a:solidFill>
                    <a:schemeClr val="tx1">
                      <a:lumMod val="75000"/>
                    </a:schemeClr>
                  </a:solidFill>
                  <a:latin typeface="Segoe UI" panose="020B0502040204020203" pitchFamily="34" charset="0"/>
                  <a:cs typeface="Segoe UI" panose="020B0502040204020203" pitchFamily="34" charset="0"/>
                </a:rPr>
                <a:t>Wait</a:t>
              </a:r>
              <a:r>
                <a:rPr lang="fr-FR" sz="2040" kern="0">
                  <a:solidFill>
                    <a:schemeClr val="tx1">
                      <a:lumMod val="75000"/>
                    </a:schemeClr>
                  </a:solidFill>
                  <a:latin typeface="Segoe UI" panose="020B0502040204020203" pitchFamily="34" charset="0"/>
                  <a:cs typeface="Segoe UI" panose="020B0502040204020203" pitchFamily="34" charset="0"/>
                </a:rPr>
                <a:t> for Event:</a:t>
              </a:r>
            </a:p>
            <a:p>
              <a:pPr marL="816022" lvl="1" indent="-349724" defTabSz="816022">
                <a:lnSpc>
                  <a:spcPct val="90000"/>
                </a:lnSpc>
                <a:spcBef>
                  <a:spcPct val="0"/>
                </a:spcBef>
                <a:spcAft>
                  <a:spcPct val="35000"/>
                </a:spcAft>
                <a:buFont typeface="Arial" panose="020B0604020202020204" pitchFamily="34" charset="0"/>
                <a:buChar char="•"/>
                <a:defRPr/>
              </a:pPr>
              <a:r>
                <a:rPr lang="fr-FR" sz="2040" kern="0" err="1">
                  <a:solidFill>
                    <a:schemeClr val="tx1">
                      <a:lumMod val="75000"/>
                    </a:schemeClr>
                  </a:solidFill>
                  <a:latin typeface="Segoe UI" panose="020B0502040204020203" pitchFamily="34" charset="0"/>
                  <a:cs typeface="Segoe UI" panose="020B0502040204020203" pitchFamily="34" charset="0"/>
                </a:rPr>
                <a:t>Timespan</a:t>
              </a:r>
              <a:endParaRPr lang="fr-FR" sz="2040" kern="0">
                <a:solidFill>
                  <a:schemeClr val="tx1">
                    <a:lumMod val="75000"/>
                  </a:schemeClr>
                </a:solidFill>
                <a:latin typeface="Segoe UI" panose="020B0502040204020203" pitchFamily="34" charset="0"/>
                <a:cs typeface="Segoe UI" panose="020B0502040204020203" pitchFamily="34" charset="0"/>
              </a:endParaRPr>
            </a:p>
            <a:p>
              <a:pPr marL="816022" lvl="1" indent="-349724" defTabSz="816022">
                <a:lnSpc>
                  <a:spcPct val="90000"/>
                </a:lnSpc>
                <a:spcBef>
                  <a:spcPct val="0"/>
                </a:spcBef>
                <a:spcAft>
                  <a:spcPct val="35000"/>
                </a:spcAft>
                <a:buFont typeface="Arial" panose="020B0604020202020204" pitchFamily="34" charset="0"/>
                <a:buChar char="•"/>
                <a:defRPr/>
              </a:pPr>
              <a:r>
                <a:rPr lang="fr-FR" sz="2040" kern="0" err="1">
                  <a:solidFill>
                    <a:schemeClr val="tx1">
                      <a:lumMod val="75000"/>
                    </a:schemeClr>
                  </a:solidFill>
                  <a:latin typeface="Segoe UI" panose="020B0502040204020203" pitchFamily="34" charset="0"/>
                  <a:cs typeface="Segoe UI" panose="020B0502040204020203" pitchFamily="34" charset="0"/>
                </a:rPr>
                <a:t>Webhook</a:t>
              </a:r>
              <a:r>
                <a:rPr lang="fr-FR" sz="2040" kern="0">
                  <a:solidFill>
                    <a:schemeClr val="tx1">
                      <a:lumMod val="75000"/>
                    </a:schemeClr>
                  </a:solidFill>
                  <a:latin typeface="Segoe UI" panose="020B0502040204020203" pitchFamily="34" charset="0"/>
                  <a:cs typeface="Segoe UI" panose="020B0502040204020203" pitchFamily="34" charset="0"/>
                </a:rPr>
                <a:t> </a:t>
              </a:r>
              <a:r>
                <a:rPr lang="fr-FR" sz="2040" kern="0" err="1">
                  <a:solidFill>
                    <a:schemeClr val="tx1">
                      <a:lumMod val="75000"/>
                    </a:schemeClr>
                  </a:solidFill>
                  <a:latin typeface="Segoe UI" panose="020B0502040204020203" pitchFamily="34" charset="0"/>
                  <a:cs typeface="Segoe UI" panose="020B0502040204020203" pitchFamily="34" charset="0"/>
                </a:rPr>
                <a:t>being</a:t>
              </a:r>
              <a:r>
                <a:rPr lang="fr-FR" sz="2040" kern="0">
                  <a:solidFill>
                    <a:schemeClr val="tx1">
                      <a:lumMod val="75000"/>
                    </a:schemeClr>
                  </a:solidFill>
                  <a:latin typeface="Segoe UI" panose="020B0502040204020203" pitchFamily="34" charset="0"/>
                  <a:cs typeface="Segoe UI" panose="020B0502040204020203" pitchFamily="34" charset="0"/>
                </a:rPr>
                <a:t> </a:t>
              </a:r>
              <a:r>
                <a:rPr lang="fr-FR" sz="2040" kern="0" err="1">
                  <a:solidFill>
                    <a:schemeClr val="tx1">
                      <a:lumMod val="75000"/>
                    </a:schemeClr>
                  </a:solidFill>
                  <a:latin typeface="Segoe UI" panose="020B0502040204020203" pitchFamily="34" charset="0"/>
                  <a:cs typeface="Segoe UI" panose="020B0502040204020203" pitchFamily="34" charset="0"/>
                </a:rPr>
                <a:t>called</a:t>
              </a:r>
              <a:endParaRPr lang="fr-FR" sz="2040" kern="0">
                <a:solidFill>
                  <a:schemeClr val="tx1">
                    <a:lumMod val="75000"/>
                  </a:schemeClr>
                </a:solidFill>
                <a:latin typeface="Segoe UI" panose="020B0502040204020203" pitchFamily="34" charset="0"/>
                <a:cs typeface="Segoe UI" panose="020B0502040204020203" pitchFamily="34" charset="0"/>
              </a:endParaRPr>
            </a:p>
            <a:p>
              <a:pPr marL="349724" indent="-349724" defTabSz="816022">
                <a:lnSpc>
                  <a:spcPct val="90000"/>
                </a:lnSpc>
                <a:spcBef>
                  <a:spcPct val="0"/>
                </a:spcBef>
                <a:spcAft>
                  <a:spcPct val="35000"/>
                </a:spcAft>
                <a:buFont typeface="Arial" panose="020B0604020202020204" pitchFamily="34" charset="0"/>
                <a:buChar char="•"/>
                <a:defRPr/>
              </a:pPr>
              <a:r>
                <a:rPr lang="fr-FR" sz="2040" kern="0" err="1">
                  <a:solidFill>
                    <a:schemeClr val="tx1">
                      <a:lumMod val="75000"/>
                    </a:schemeClr>
                  </a:solidFill>
                  <a:latin typeface="Segoe UI" panose="020B0502040204020203" pitchFamily="34" charset="0"/>
                  <a:cs typeface="Segoe UI" panose="020B0502040204020203" pitchFamily="34" charset="0"/>
                </a:rPr>
                <a:t>Retry</a:t>
              </a:r>
              <a:r>
                <a:rPr lang="fr-FR" sz="2040" kern="0">
                  <a:solidFill>
                    <a:schemeClr val="tx1">
                      <a:lumMod val="75000"/>
                    </a:schemeClr>
                  </a:solidFill>
                  <a:latin typeface="Segoe UI" panose="020B0502040204020203" pitchFamily="34" charset="0"/>
                  <a:cs typeface="Segoe UI" panose="020B0502040204020203" pitchFamily="34" charset="0"/>
                </a:rPr>
                <a:t> </a:t>
              </a:r>
              <a:r>
                <a:rPr lang="fr-FR" sz="2040" kern="0" err="1">
                  <a:solidFill>
                    <a:schemeClr val="tx1">
                      <a:lumMod val="75000"/>
                    </a:schemeClr>
                  </a:solidFill>
                  <a:latin typeface="Segoe UI" panose="020B0502040204020203" pitchFamily="34" charset="0"/>
                  <a:cs typeface="Segoe UI" panose="020B0502040204020203" pitchFamily="34" charset="0"/>
                </a:rPr>
                <a:t>Policies</a:t>
              </a:r>
              <a:r>
                <a:rPr lang="fr-FR" sz="2040" kern="0">
                  <a:solidFill>
                    <a:schemeClr val="tx1">
                      <a:lumMod val="75000"/>
                    </a:schemeClr>
                  </a:solidFill>
                  <a:latin typeface="Segoe UI" panose="020B0502040204020203" pitchFamily="34" charset="0"/>
                  <a:cs typeface="Segoe UI" panose="020B0502040204020203" pitchFamily="34" charset="0"/>
                </a:rPr>
                <a:t> (can </a:t>
              </a:r>
              <a:r>
                <a:rPr lang="fr-FR" sz="2040" kern="0" err="1">
                  <a:solidFill>
                    <a:schemeClr val="tx1">
                      <a:lumMod val="75000"/>
                    </a:schemeClr>
                  </a:solidFill>
                  <a:latin typeface="Segoe UI" panose="020B0502040204020203" pitchFamily="34" charset="0"/>
                  <a:cs typeface="Segoe UI" panose="020B0502040204020203" pitchFamily="34" charset="0"/>
                </a:rPr>
                <a:t>be</a:t>
              </a:r>
              <a:r>
                <a:rPr lang="fr-FR" sz="2040" kern="0">
                  <a:solidFill>
                    <a:schemeClr val="tx1">
                      <a:lumMod val="75000"/>
                    </a:schemeClr>
                  </a:solidFill>
                  <a:latin typeface="Segoe UI" panose="020B0502040204020203" pitchFamily="34" charset="0"/>
                  <a:cs typeface="Segoe UI" panose="020B0502040204020203" pitchFamily="34" charset="0"/>
                </a:rPr>
                <a:t> custom)</a:t>
              </a:r>
            </a:p>
            <a:p>
              <a:pPr marL="349724" indent="-349724" defTabSz="816022">
                <a:lnSpc>
                  <a:spcPct val="90000"/>
                </a:lnSpc>
                <a:spcBef>
                  <a:spcPct val="0"/>
                </a:spcBef>
                <a:spcAft>
                  <a:spcPct val="35000"/>
                </a:spcAft>
                <a:buFont typeface="Arial" panose="020B0604020202020204" pitchFamily="34" charset="0"/>
                <a:buChar char="•"/>
                <a:defRPr/>
              </a:pPr>
              <a:endParaRPr lang="fr-FR" sz="2040">
                <a:solidFill>
                  <a:schemeClr val="tx1">
                    <a:lumMod val="75000"/>
                  </a:schemeClr>
                </a:solidFill>
                <a:latin typeface="Segoe UI" panose="020B0502040204020203" pitchFamily="34" charset="0"/>
                <a:cs typeface="Segoe UI" panose="020B0502040204020203" pitchFamily="34" charset="0"/>
              </a:endParaRPr>
            </a:p>
          </p:txBody>
        </p:sp>
      </p:grpSp>
      <p:grpSp>
        <p:nvGrpSpPr>
          <p:cNvPr id="23" name="Response"/>
          <p:cNvGrpSpPr/>
          <p:nvPr/>
        </p:nvGrpSpPr>
        <p:grpSpPr>
          <a:xfrm>
            <a:off x="6370987" y="1207843"/>
            <a:ext cx="5701850" cy="5393089"/>
            <a:chOff x="6243302" y="1189177"/>
            <a:chExt cx="5590557" cy="5287822"/>
          </a:xfrm>
        </p:grpSpPr>
        <p:sp>
          <p:nvSpPr>
            <p:cNvPr id="24" name="Freeform: Shape 23"/>
            <p:cNvSpPr/>
            <p:nvPr/>
          </p:nvSpPr>
          <p:spPr>
            <a:xfrm>
              <a:off x="6243302" y="1189177"/>
              <a:ext cx="5590557" cy="487224"/>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a:solidFill>
              <a:schemeClr val="bg1">
                <a:lumMod val="75000"/>
              </a:schemeClr>
            </a:solidFill>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0564" tIns="23315" rIns="130564" bIns="23315" numCol="1" spcCol="1270" anchor="ctr" anchorCtr="0">
              <a:noAutofit/>
            </a:bodyPr>
            <a:lstStyle/>
            <a:p>
              <a:pPr algn="ctr" defTabSz="816022">
                <a:lnSpc>
                  <a:spcPct val="90000"/>
                </a:lnSpc>
                <a:spcBef>
                  <a:spcPct val="0"/>
                </a:spcBef>
                <a:spcAft>
                  <a:spcPct val="35000"/>
                </a:spcAft>
                <a:defRPr/>
              </a:pPr>
              <a:r>
                <a:rPr lang="en-US" sz="2040">
                  <a:solidFill>
                    <a:schemeClr val="tx1">
                      <a:lumMod val="75000"/>
                    </a:schemeClr>
                  </a:solidFill>
                  <a:latin typeface="Segoe UI" panose="020B0502040204020203" pitchFamily="34" charset="0"/>
                  <a:cs typeface="Segoe UI" panose="020B0502040204020203" pitchFamily="34" charset="0"/>
                </a:rPr>
                <a:t>Response</a:t>
              </a:r>
              <a:endParaRPr lang="fr-FR" sz="2040">
                <a:solidFill>
                  <a:schemeClr val="tx1">
                    <a:lumMod val="75000"/>
                  </a:schemeClr>
                </a:solidFill>
                <a:latin typeface="Segoe UI" panose="020B0502040204020203" pitchFamily="34" charset="0"/>
                <a:cs typeface="Segoe UI" panose="020B0502040204020203" pitchFamily="34" charset="0"/>
              </a:endParaRPr>
            </a:p>
          </p:txBody>
        </p:sp>
        <p:sp>
          <p:nvSpPr>
            <p:cNvPr id="25" name="Freeform: Shape 24"/>
            <p:cNvSpPr/>
            <p:nvPr/>
          </p:nvSpPr>
          <p:spPr>
            <a:xfrm>
              <a:off x="6243302" y="1676400"/>
              <a:ext cx="5590557" cy="4800599"/>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a:solidFill>
              <a:schemeClr val="bg1">
                <a:lumMod val="85000"/>
              </a:schemeClr>
            </a:solidFill>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0564" tIns="279781" rIns="130564" bIns="23315" numCol="1" spcCol="1270" anchor="t" anchorCtr="0">
              <a:noAutofit/>
            </a:bodyPr>
            <a:lstStyle/>
            <a:p>
              <a:pPr marL="349724" indent="-349724" defTabSz="816022">
                <a:lnSpc>
                  <a:spcPct val="90000"/>
                </a:lnSpc>
                <a:spcBef>
                  <a:spcPct val="0"/>
                </a:spcBef>
                <a:spcAft>
                  <a:spcPct val="35000"/>
                </a:spcAft>
                <a:buFont typeface="Arial" panose="020B0604020202020204" pitchFamily="34" charset="0"/>
                <a:buChar char="•"/>
                <a:defRPr/>
              </a:pPr>
              <a:r>
                <a:rPr lang="fr-FR" sz="2040" kern="0" err="1">
                  <a:solidFill>
                    <a:schemeClr val="tx1">
                      <a:lumMod val="75000"/>
                    </a:schemeClr>
                  </a:solidFill>
                  <a:latin typeface="Segoe UI" panose="020B0502040204020203" pitchFamily="34" charset="0"/>
                  <a:cs typeface="Segoe UI" panose="020B0502040204020203" pitchFamily="34" charset="0"/>
                </a:rPr>
                <a:t>Send</a:t>
              </a:r>
              <a:r>
                <a:rPr lang="fr-FR" sz="2040" kern="0">
                  <a:solidFill>
                    <a:schemeClr val="tx1">
                      <a:lumMod val="75000"/>
                    </a:schemeClr>
                  </a:solidFill>
                  <a:latin typeface="Segoe UI" panose="020B0502040204020203" pitchFamily="34" charset="0"/>
                  <a:cs typeface="Segoe UI" panose="020B0502040204020203" pitchFamily="34" charset="0"/>
                </a:rPr>
                <a:t> Response to:</a:t>
              </a:r>
            </a:p>
            <a:p>
              <a:pPr marL="816022" lvl="1" indent="-349724" defTabSz="816022">
                <a:lnSpc>
                  <a:spcPct val="90000"/>
                </a:lnSpc>
                <a:spcBef>
                  <a:spcPct val="0"/>
                </a:spcBef>
                <a:spcAft>
                  <a:spcPct val="35000"/>
                </a:spcAft>
                <a:buFont typeface="Arial" panose="020B0604020202020204" pitchFamily="34" charset="0"/>
                <a:buChar char="•"/>
                <a:defRPr/>
              </a:pPr>
              <a:r>
                <a:rPr lang="fr-FR" sz="2040" kern="0" err="1">
                  <a:solidFill>
                    <a:schemeClr val="tx1">
                      <a:lumMod val="75000"/>
                    </a:schemeClr>
                  </a:solidFill>
                  <a:latin typeface="Segoe UI" panose="020B0502040204020203" pitchFamily="34" charset="0"/>
                  <a:cs typeface="Segoe UI" panose="020B0502040204020203" pitchFamily="34" charset="0"/>
                </a:rPr>
                <a:t>Manual</a:t>
              </a:r>
              <a:r>
                <a:rPr lang="fr-FR" sz="2040" kern="0">
                  <a:solidFill>
                    <a:schemeClr val="tx1">
                      <a:lumMod val="75000"/>
                    </a:schemeClr>
                  </a:solidFill>
                  <a:latin typeface="Segoe UI" panose="020B0502040204020203" pitchFamily="34" charset="0"/>
                  <a:cs typeface="Segoe UI" panose="020B0502040204020203" pitchFamily="34" charset="0"/>
                </a:rPr>
                <a:t> Trigger</a:t>
              </a:r>
            </a:p>
            <a:p>
              <a:pPr marL="816022" lvl="1" indent="-349724" defTabSz="816022">
                <a:lnSpc>
                  <a:spcPct val="90000"/>
                </a:lnSpc>
                <a:spcBef>
                  <a:spcPct val="0"/>
                </a:spcBef>
                <a:spcAft>
                  <a:spcPct val="35000"/>
                </a:spcAft>
                <a:buFont typeface="Arial" panose="020B0604020202020204" pitchFamily="34" charset="0"/>
                <a:buChar char="•"/>
                <a:defRPr/>
              </a:pPr>
              <a:r>
                <a:rPr lang="fr-FR" sz="2040" kern="0" err="1">
                  <a:solidFill>
                    <a:schemeClr val="tx1">
                      <a:lumMod val="75000"/>
                    </a:schemeClr>
                  </a:solidFill>
                  <a:latin typeface="Segoe UI" panose="020B0502040204020203" pitchFamily="34" charset="0"/>
                  <a:cs typeface="Segoe UI" panose="020B0502040204020203" pitchFamily="34" charset="0"/>
                </a:rPr>
                <a:t>WebHook</a:t>
              </a:r>
              <a:endParaRPr lang="fr-FR" sz="2040" kern="0">
                <a:solidFill>
                  <a:schemeClr val="tx1">
                    <a:lumMod val="75000"/>
                  </a:schemeClr>
                </a:solidFill>
                <a:latin typeface="Segoe UI" panose="020B0502040204020203" pitchFamily="34" charset="0"/>
                <a:cs typeface="Segoe UI" panose="020B0502040204020203" pitchFamily="34" charset="0"/>
              </a:endParaRPr>
            </a:p>
            <a:p>
              <a:pPr marL="816022" lvl="1" indent="-349724" defTabSz="816022">
                <a:lnSpc>
                  <a:spcPct val="90000"/>
                </a:lnSpc>
                <a:spcBef>
                  <a:spcPct val="0"/>
                </a:spcBef>
                <a:spcAft>
                  <a:spcPct val="35000"/>
                </a:spcAft>
                <a:buFont typeface="Arial" panose="020B0604020202020204" pitchFamily="34" charset="0"/>
                <a:buChar char="•"/>
                <a:defRPr/>
              </a:pPr>
              <a:endParaRPr lang="fr-FR" sz="2040" kern="0">
                <a:solidFill>
                  <a:schemeClr val="tx1">
                    <a:lumMod val="75000"/>
                  </a:schemeClr>
                </a:solidFill>
                <a:latin typeface="Segoe UI" panose="020B0502040204020203" pitchFamily="34" charset="0"/>
                <a:cs typeface="Segoe UI" panose="020B0502040204020203" pitchFamily="34" charset="0"/>
              </a:endParaRPr>
            </a:p>
            <a:p>
              <a:pPr marL="349724" indent="-349724" defTabSz="816022">
                <a:lnSpc>
                  <a:spcPct val="90000"/>
                </a:lnSpc>
                <a:spcBef>
                  <a:spcPct val="0"/>
                </a:spcBef>
                <a:spcAft>
                  <a:spcPct val="35000"/>
                </a:spcAft>
                <a:buFont typeface="Arial" panose="020B0604020202020204" pitchFamily="34" charset="0"/>
                <a:buChar char="•"/>
                <a:defRPr/>
              </a:pPr>
              <a:endParaRPr lang="fr-FR" sz="2040">
                <a:solidFill>
                  <a:schemeClr val="tx1">
                    <a:lumMod val="75000"/>
                  </a:schemeClr>
                </a:solidFill>
                <a:latin typeface="Segoe UI" panose="020B0502040204020203" pitchFamily="34" charset="0"/>
                <a:cs typeface="Segoe UI" panose="020B0502040204020203" pitchFamily="34" charset="0"/>
              </a:endParaRPr>
            </a:p>
          </p:txBody>
        </p:sp>
      </p:grpSp>
      <p:grpSp>
        <p:nvGrpSpPr>
          <p:cNvPr id="40" name="SplitOn"/>
          <p:cNvGrpSpPr/>
          <p:nvPr/>
        </p:nvGrpSpPr>
        <p:grpSpPr>
          <a:xfrm>
            <a:off x="6372344" y="1209200"/>
            <a:ext cx="5701850" cy="5393089"/>
            <a:chOff x="6243302" y="1189177"/>
            <a:chExt cx="5590557" cy="5287822"/>
          </a:xfrm>
        </p:grpSpPr>
        <p:sp>
          <p:nvSpPr>
            <p:cNvPr id="41" name="Freeform: Shape 40"/>
            <p:cNvSpPr/>
            <p:nvPr/>
          </p:nvSpPr>
          <p:spPr>
            <a:xfrm>
              <a:off x="6243302" y="1189177"/>
              <a:ext cx="5590557" cy="487224"/>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a:solidFill>
              <a:schemeClr val="bg1">
                <a:lumMod val="75000"/>
              </a:schemeClr>
            </a:solidFill>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0564" tIns="23315" rIns="130564" bIns="23315" numCol="1" spcCol="1270" anchor="ctr" anchorCtr="0">
              <a:noAutofit/>
            </a:bodyPr>
            <a:lstStyle/>
            <a:p>
              <a:pPr algn="ctr" defTabSz="816022">
                <a:lnSpc>
                  <a:spcPct val="90000"/>
                </a:lnSpc>
                <a:spcBef>
                  <a:spcPct val="0"/>
                </a:spcBef>
                <a:spcAft>
                  <a:spcPct val="35000"/>
                </a:spcAft>
                <a:defRPr/>
              </a:pPr>
              <a:r>
                <a:rPr lang="en-US" sz="2040">
                  <a:solidFill>
                    <a:schemeClr val="tx1">
                      <a:lumMod val="75000"/>
                    </a:schemeClr>
                  </a:solidFill>
                  <a:latin typeface="Segoe UI" panose="020B0502040204020203" pitchFamily="34" charset="0"/>
                  <a:cs typeface="Segoe UI" panose="020B0502040204020203" pitchFamily="34" charset="0"/>
                </a:rPr>
                <a:t>Split On</a:t>
              </a:r>
              <a:endParaRPr lang="fr-FR" sz="2040">
                <a:solidFill>
                  <a:schemeClr val="tx1">
                    <a:lumMod val="75000"/>
                  </a:schemeClr>
                </a:solidFill>
                <a:latin typeface="Segoe UI" panose="020B0502040204020203" pitchFamily="34" charset="0"/>
                <a:cs typeface="Segoe UI" panose="020B0502040204020203" pitchFamily="34" charset="0"/>
              </a:endParaRPr>
            </a:p>
          </p:txBody>
        </p:sp>
        <p:sp>
          <p:nvSpPr>
            <p:cNvPr id="42" name="Freeform: Shape 41"/>
            <p:cNvSpPr/>
            <p:nvPr/>
          </p:nvSpPr>
          <p:spPr>
            <a:xfrm>
              <a:off x="6243302" y="1676400"/>
              <a:ext cx="5590557" cy="4800599"/>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a:solidFill>
              <a:schemeClr val="bg1">
                <a:lumMod val="85000"/>
              </a:schemeClr>
            </a:solidFill>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0564" tIns="279781" rIns="130564" bIns="23315" numCol="1" spcCol="1270" anchor="t" anchorCtr="0">
              <a:noAutofit/>
            </a:bodyPr>
            <a:lstStyle/>
            <a:p>
              <a:pPr marL="349724" indent="-349724" defTabSz="816022">
                <a:lnSpc>
                  <a:spcPct val="90000"/>
                </a:lnSpc>
                <a:spcBef>
                  <a:spcPct val="0"/>
                </a:spcBef>
                <a:spcAft>
                  <a:spcPct val="35000"/>
                </a:spcAft>
                <a:buFont typeface="Arial" panose="020B0604020202020204" pitchFamily="34" charset="0"/>
                <a:buChar char="•"/>
                <a:defRPr/>
              </a:pPr>
              <a:r>
                <a:rPr lang="fr-FR" sz="2040" kern="0" err="1">
                  <a:solidFill>
                    <a:schemeClr val="tx1">
                      <a:lumMod val="75000"/>
                    </a:schemeClr>
                  </a:solidFill>
                  <a:latin typeface="Segoe UI" panose="020B0502040204020203" pitchFamily="34" charset="0"/>
                  <a:cs typeface="Segoe UI" panose="020B0502040204020203" pitchFamily="34" charset="0"/>
                </a:rPr>
                <a:t>Debatch</a:t>
              </a:r>
              <a:r>
                <a:rPr lang="fr-FR" sz="2040" kern="0">
                  <a:solidFill>
                    <a:schemeClr val="tx1">
                      <a:lumMod val="75000"/>
                    </a:schemeClr>
                  </a:solidFill>
                  <a:latin typeface="Segoe UI" panose="020B0502040204020203" pitchFamily="34" charset="0"/>
                  <a:cs typeface="Segoe UI" panose="020B0502040204020203" pitchFamily="34" charset="0"/>
                </a:rPr>
                <a:t> </a:t>
              </a:r>
              <a:r>
                <a:rPr lang="fr-FR" sz="2040" kern="0" err="1">
                  <a:solidFill>
                    <a:schemeClr val="tx1">
                      <a:lumMod val="75000"/>
                    </a:schemeClr>
                  </a:solidFill>
                  <a:latin typeface="Segoe UI" panose="020B0502040204020203" pitchFamily="34" charset="0"/>
                  <a:cs typeface="Segoe UI" panose="020B0502040204020203" pitchFamily="34" charset="0"/>
                </a:rPr>
                <a:t>incoming</a:t>
              </a:r>
              <a:r>
                <a:rPr lang="fr-FR" sz="2040" kern="0">
                  <a:solidFill>
                    <a:schemeClr val="tx1">
                      <a:lumMod val="75000"/>
                    </a:schemeClr>
                  </a:solidFill>
                  <a:latin typeface="Segoe UI" panose="020B0502040204020203" pitchFamily="34" charset="0"/>
                  <a:cs typeface="Segoe UI" panose="020B0502040204020203" pitchFamily="34" charset="0"/>
                </a:rPr>
                <a:t> </a:t>
              </a:r>
              <a:r>
                <a:rPr lang="fr-FR" sz="2040" kern="0" err="1">
                  <a:solidFill>
                    <a:schemeClr val="tx1">
                      <a:lumMod val="75000"/>
                    </a:schemeClr>
                  </a:solidFill>
                  <a:latin typeface="Segoe UI" panose="020B0502040204020203" pitchFamily="34" charset="0"/>
                  <a:cs typeface="Segoe UI" panose="020B0502040204020203" pitchFamily="34" charset="0"/>
                </a:rPr>
                <a:t>array</a:t>
              </a:r>
              <a:endParaRPr lang="fr-FR" sz="2040" kern="0">
                <a:solidFill>
                  <a:schemeClr val="tx1">
                    <a:lumMod val="75000"/>
                  </a:schemeClr>
                </a:solidFill>
                <a:latin typeface="Segoe UI" panose="020B0502040204020203" pitchFamily="34" charset="0"/>
                <a:cs typeface="Segoe UI" panose="020B0502040204020203" pitchFamily="34" charset="0"/>
              </a:endParaRPr>
            </a:p>
            <a:p>
              <a:pPr marL="349724" indent="-349724" defTabSz="816022">
                <a:lnSpc>
                  <a:spcPct val="90000"/>
                </a:lnSpc>
                <a:spcBef>
                  <a:spcPct val="0"/>
                </a:spcBef>
                <a:spcAft>
                  <a:spcPct val="35000"/>
                </a:spcAft>
                <a:buFont typeface="Arial" panose="020B0604020202020204" pitchFamily="34" charset="0"/>
                <a:buChar char="•"/>
                <a:defRPr/>
              </a:pPr>
              <a:r>
                <a:rPr lang="fr-FR" sz="2040" kern="0">
                  <a:solidFill>
                    <a:schemeClr val="tx1">
                      <a:lumMod val="75000"/>
                    </a:schemeClr>
                  </a:solidFill>
                  <a:latin typeface="Segoe UI" panose="020B0502040204020203" pitchFamily="34" charset="0"/>
                  <a:cs typeface="Segoe UI" panose="020B0502040204020203" pitchFamily="34" charset="0"/>
                </a:rPr>
                <a:t>Run x instances of the </a:t>
              </a:r>
              <a:r>
                <a:rPr lang="fr-FR" sz="2040" kern="0" err="1">
                  <a:solidFill>
                    <a:schemeClr val="tx1">
                      <a:lumMod val="75000"/>
                    </a:schemeClr>
                  </a:solidFill>
                  <a:latin typeface="Segoe UI" panose="020B0502040204020203" pitchFamily="34" charset="0"/>
                  <a:cs typeface="Segoe UI" panose="020B0502040204020203" pitchFamily="34" charset="0"/>
                </a:rPr>
                <a:t>logic</a:t>
              </a:r>
              <a:r>
                <a:rPr lang="fr-FR" sz="2040" kern="0">
                  <a:solidFill>
                    <a:schemeClr val="tx1">
                      <a:lumMod val="75000"/>
                    </a:schemeClr>
                  </a:solidFill>
                  <a:latin typeface="Segoe UI" panose="020B0502040204020203" pitchFamily="34" charset="0"/>
                  <a:cs typeface="Segoe UI" panose="020B0502040204020203" pitchFamily="34" charset="0"/>
                </a:rPr>
                <a:t> </a:t>
              </a:r>
              <a:r>
                <a:rPr lang="fr-FR" sz="2040" kern="0" err="1">
                  <a:solidFill>
                    <a:schemeClr val="tx1">
                      <a:lumMod val="75000"/>
                    </a:schemeClr>
                  </a:solidFill>
                  <a:latin typeface="Segoe UI" panose="020B0502040204020203" pitchFamily="34" charset="0"/>
                  <a:cs typeface="Segoe UI" panose="020B0502040204020203" pitchFamily="34" charset="0"/>
                </a:rPr>
                <a:t>app</a:t>
              </a:r>
              <a:endParaRPr lang="fr-FR" sz="2040" kern="0">
                <a:solidFill>
                  <a:schemeClr val="tx1">
                    <a:lumMod val="75000"/>
                  </a:schemeClr>
                </a:solidFill>
                <a:latin typeface="Segoe UI" panose="020B0502040204020203" pitchFamily="34" charset="0"/>
                <a:cs typeface="Segoe UI" panose="020B0502040204020203" pitchFamily="34" charset="0"/>
              </a:endParaRPr>
            </a:p>
            <a:p>
              <a:pPr marL="349724" indent="-349724" defTabSz="816022">
                <a:lnSpc>
                  <a:spcPct val="90000"/>
                </a:lnSpc>
                <a:spcBef>
                  <a:spcPct val="0"/>
                </a:spcBef>
                <a:spcAft>
                  <a:spcPct val="35000"/>
                </a:spcAft>
                <a:buFont typeface="Arial" panose="020B0604020202020204" pitchFamily="34" charset="0"/>
                <a:buChar char="•"/>
                <a:defRPr/>
              </a:pPr>
              <a:r>
                <a:rPr lang="fr-FR" sz="2040" kern="0" err="1">
                  <a:solidFill>
                    <a:schemeClr val="tx1">
                      <a:lumMod val="75000"/>
                    </a:schemeClr>
                  </a:solidFill>
                  <a:latin typeface="Segoe UI" panose="020B0502040204020203" pitchFamily="34" charset="0"/>
                  <a:cs typeface="Segoe UI" panose="020B0502040204020203" pitchFamily="34" charset="0"/>
                </a:rPr>
                <a:t>Retrieve</a:t>
              </a:r>
              <a:r>
                <a:rPr lang="fr-FR" sz="2040" kern="0">
                  <a:solidFill>
                    <a:schemeClr val="tx1">
                      <a:lumMod val="75000"/>
                    </a:schemeClr>
                  </a:solidFill>
                  <a:latin typeface="Segoe UI" panose="020B0502040204020203" pitchFamily="34" charset="0"/>
                  <a:cs typeface="Segoe UI" panose="020B0502040204020203" pitchFamily="34" charset="0"/>
                </a:rPr>
                <a:t> </a:t>
              </a:r>
              <a:r>
                <a:rPr lang="fr-FR" sz="2040" kern="0" err="1">
                  <a:solidFill>
                    <a:schemeClr val="tx1">
                      <a:lumMod val="75000"/>
                    </a:schemeClr>
                  </a:solidFill>
                  <a:latin typeface="Segoe UI" panose="020B0502040204020203" pitchFamily="34" charset="0"/>
                  <a:cs typeface="Segoe UI" panose="020B0502040204020203" pitchFamily="34" charset="0"/>
                </a:rPr>
                <a:t>status</a:t>
              </a:r>
              <a:r>
                <a:rPr lang="fr-FR" sz="2040" kern="0">
                  <a:solidFill>
                    <a:schemeClr val="tx1">
                      <a:lumMod val="75000"/>
                    </a:schemeClr>
                  </a:solidFill>
                  <a:latin typeface="Segoe UI" panose="020B0502040204020203" pitchFamily="34" charset="0"/>
                  <a:cs typeface="Segoe UI" panose="020B0502040204020203" pitchFamily="34" charset="0"/>
                </a:rPr>
                <a:t> for </a:t>
              </a:r>
              <a:r>
                <a:rPr lang="fr-FR" sz="2040" kern="0" err="1">
                  <a:solidFill>
                    <a:schemeClr val="tx1">
                      <a:lumMod val="75000"/>
                    </a:schemeClr>
                  </a:solidFill>
                  <a:latin typeface="Segoe UI" panose="020B0502040204020203" pitchFamily="34" charset="0"/>
                  <a:cs typeface="Segoe UI" panose="020B0502040204020203" pitchFamily="34" charset="0"/>
                </a:rPr>
                <a:t>each</a:t>
              </a:r>
              <a:endParaRPr lang="fr-FR" sz="2040" kern="0">
                <a:solidFill>
                  <a:schemeClr val="tx1">
                    <a:lumMod val="75000"/>
                  </a:schemeClr>
                </a:solidFill>
                <a:latin typeface="Segoe UI" panose="020B0502040204020203" pitchFamily="34" charset="0"/>
                <a:cs typeface="Segoe UI" panose="020B0502040204020203" pitchFamily="34" charset="0"/>
              </a:endParaRPr>
            </a:p>
            <a:p>
              <a:pPr marL="349724" indent="-349724" defTabSz="816022">
                <a:lnSpc>
                  <a:spcPct val="90000"/>
                </a:lnSpc>
                <a:spcBef>
                  <a:spcPct val="0"/>
                </a:spcBef>
                <a:spcAft>
                  <a:spcPct val="35000"/>
                </a:spcAft>
                <a:buFont typeface="Arial" panose="020B0604020202020204" pitchFamily="34" charset="0"/>
                <a:buChar char="•"/>
                <a:defRPr/>
              </a:pPr>
              <a:endParaRPr lang="fr-FR" sz="2040" kern="0">
                <a:solidFill>
                  <a:schemeClr val="tx1">
                    <a:lumMod val="75000"/>
                  </a:schemeClr>
                </a:solidFill>
                <a:latin typeface="Segoe UI" panose="020B0502040204020203" pitchFamily="34" charset="0"/>
                <a:cs typeface="Segoe UI" panose="020B0502040204020203" pitchFamily="34" charset="0"/>
              </a:endParaRPr>
            </a:p>
            <a:p>
              <a:pPr marL="816022" lvl="1" indent="-349724" defTabSz="816022">
                <a:lnSpc>
                  <a:spcPct val="90000"/>
                </a:lnSpc>
                <a:spcBef>
                  <a:spcPct val="0"/>
                </a:spcBef>
                <a:spcAft>
                  <a:spcPct val="35000"/>
                </a:spcAft>
                <a:buFont typeface="Arial" panose="020B0604020202020204" pitchFamily="34" charset="0"/>
                <a:buChar char="•"/>
                <a:defRPr/>
              </a:pPr>
              <a:endParaRPr lang="fr-FR" sz="2040" kern="0">
                <a:solidFill>
                  <a:schemeClr val="tx1">
                    <a:lumMod val="75000"/>
                  </a:schemeClr>
                </a:solidFill>
                <a:latin typeface="Segoe UI" panose="020B0502040204020203" pitchFamily="34" charset="0"/>
                <a:cs typeface="Segoe UI" panose="020B0502040204020203" pitchFamily="34" charset="0"/>
              </a:endParaRPr>
            </a:p>
            <a:p>
              <a:pPr marL="349724" indent="-349724" defTabSz="816022">
                <a:lnSpc>
                  <a:spcPct val="90000"/>
                </a:lnSpc>
                <a:spcBef>
                  <a:spcPct val="0"/>
                </a:spcBef>
                <a:spcAft>
                  <a:spcPct val="35000"/>
                </a:spcAft>
                <a:buFont typeface="Arial" panose="020B0604020202020204" pitchFamily="34" charset="0"/>
                <a:buChar char="•"/>
                <a:defRPr/>
              </a:pPr>
              <a:endParaRPr lang="fr-FR" sz="2040">
                <a:solidFill>
                  <a:schemeClr val="tx1">
                    <a:lumMod val="75000"/>
                  </a:schemeClr>
                </a:solidFill>
                <a:latin typeface="Segoe UI" panose="020B0502040204020203" pitchFamily="34" charset="0"/>
                <a:cs typeface="Segoe UI" panose="020B0502040204020203" pitchFamily="34" charset="0"/>
              </a:endParaRPr>
            </a:p>
          </p:txBody>
        </p:sp>
      </p:grpSp>
      <p:grpSp>
        <p:nvGrpSpPr>
          <p:cNvPr id="88" name="Retry"/>
          <p:cNvGrpSpPr/>
          <p:nvPr/>
        </p:nvGrpSpPr>
        <p:grpSpPr>
          <a:xfrm>
            <a:off x="6368471" y="1207843"/>
            <a:ext cx="5701850" cy="5393089"/>
            <a:chOff x="6243302" y="1189177"/>
            <a:chExt cx="5590557" cy="5287822"/>
          </a:xfrm>
        </p:grpSpPr>
        <p:sp>
          <p:nvSpPr>
            <p:cNvPr id="89" name="Freeform: Shape 88"/>
            <p:cNvSpPr/>
            <p:nvPr/>
          </p:nvSpPr>
          <p:spPr>
            <a:xfrm>
              <a:off x="6243302" y="1189177"/>
              <a:ext cx="5590557" cy="487224"/>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a:solidFill>
              <a:schemeClr val="bg1">
                <a:lumMod val="75000"/>
              </a:schemeClr>
            </a:solidFill>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0564" tIns="23315" rIns="130564" bIns="23315" numCol="1" spcCol="1270" anchor="ctr" anchorCtr="0">
              <a:noAutofit/>
            </a:bodyPr>
            <a:lstStyle/>
            <a:p>
              <a:pPr algn="ctr" defTabSz="816022">
                <a:lnSpc>
                  <a:spcPct val="90000"/>
                </a:lnSpc>
                <a:spcBef>
                  <a:spcPct val="0"/>
                </a:spcBef>
                <a:spcAft>
                  <a:spcPct val="35000"/>
                </a:spcAft>
                <a:defRPr/>
              </a:pPr>
              <a:r>
                <a:rPr lang="en-US" sz="2040">
                  <a:solidFill>
                    <a:schemeClr val="tx1">
                      <a:lumMod val="75000"/>
                    </a:schemeClr>
                  </a:solidFill>
                  <a:latin typeface="Segoe UI" panose="020B0502040204020203" pitchFamily="34" charset="0"/>
                  <a:cs typeface="Segoe UI" panose="020B0502040204020203" pitchFamily="34" charset="0"/>
                </a:rPr>
                <a:t>Retry</a:t>
              </a:r>
              <a:endParaRPr lang="fr-FR" sz="2040">
                <a:solidFill>
                  <a:schemeClr val="tx1">
                    <a:lumMod val="75000"/>
                  </a:schemeClr>
                </a:solidFill>
                <a:latin typeface="Segoe UI" panose="020B0502040204020203" pitchFamily="34" charset="0"/>
                <a:cs typeface="Segoe UI" panose="020B0502040204020203" pitchFamily="34" charset="0"/>
              </a:endParaRPr>
            </a:p>
          </p:txBody>
        </p:sp>
        <p:sp>
          <p:nvSpPr>
            <p:cNvPr id="90" name="Freeform: Shape 89"/>
            <p:cNvSpPr/>
            <p:nvPr/>
          </p:nvSpPr>
          <p:spPr>
            <a:xfrm>
              <a:off x="6243302" y="1676400"/>
              <a:ext cx="5590557" cy="4800599"/>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a:solidFill>
              <a:schemeClr val="bg1">
                <a:lumMod val="85000"/>
              </a:schemeClr>
            </a:solidFill>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0564" tIns="279781" rIns="130564" bIns="23315" numCol="1" spcCol="1270" anchor="t" anchorCtr="0">
              <a:noAutofit/>
            </a:bodyPr>
            <a:lstStyle/>
            <a:p>
              <a:pPr marL="349724" indent="-349724" defTabSz="816022">
                <a:lnSpc>
                  <a:spcPct val="90000"/>
                </a:lnSpc>
                <a:spcBef>
                  <a:spcPct val="0"/>
                </a:spcBef>
                <a:spcAft>
                  <a:spcPct val="35000"/>
                </a:spcAft>
                <a:buFont typeface="Arial" panose="020B0604020202020204" pitchFamily="34" charset="0"/>
                <a:buChar char="•"/>
                <a:defRPr/>
              </a:pPr>
              <a:r>
                <a:rPr lang="fr-FR" sz="2040" kern="0">
                  <a:solidFill>
                    <a:schemeClr val="tx1">
                      <a:lumMod val="75000"/>
                    </a:schemeClr>
                  </a:solidFill>
                  <a:latin typeface="Segoe UI" panose="020B0502040204020203" pitchFamily="34" charset="0"/>
                  <a:cs typeface="Segoe UI" panose="020B0502040204020203" pitchFamily="34" charset="0"/>
                </a:rPr>
                <a:t>Default 4 retries, 20 secs in </a:t>
              </a:r>
              <a:r>
                <a:rPr lang="fr-FR" sz="2040" kern="0" err="1">
                  <a:solidFill>
                    <a:schemeClr val="tx1">
                      <a:lumMod val="75000"/>
                    </a:schemeClr>
                  </a:solidFill>
                  <a:latin typeface="Segoe UI" panose="020B0502040204020203" pitchFamily="34" charset="0"/>
                  <a:cs typeface="Segoe UI" panose="020B0502040204020203" pitchFamily="34" charset="0"/>
                </a:rPr>
                <a:t>between</a:t>
              </a:r>
              <a:r>
                <a:rPr lang="fr-FR" sz="2040" kern="0">
                  <a:solidFill>
                    <a:schemeClr val="tx1">
                      <a:lumMod val="75000"/>
                    </a:schemeClr>
                  </a:solidFill>
                  <a:latin typeface="Segoe UI" panose="020B0502040204020203" pitchFamily="34" charset="0"/>
                  <a:cs typeface="Segoe UI" panose="020B0502040204020203" pitchFamily="34" charset="0"/>
                </a:rPr>
                <a:t> </a:t>
              </a:r>
              <a:r>
                <a:rPr lang="fr-FR" sz="2040" kern="0" err="1">
                  <a:solidFill>
                    <a:schemeClr val="tx1">
                      <a:lumMod val="75000"/>
                    </a:schemeClr>
                  </a:solidFill>
                  <a:latin typeface="Segoe UI" panose="020B0502040204020203" pitchFamily="34" charset="0"/>
                  <a:cs typeface="Segoe UI" panose="020B0502040204020203" pitchFamily="34" charset="0"/>
                </a:rPr>
                <a:t>each</a:t>
              </a:r>
              <a:endParaRPr lang="fr-FR" sz="2040" kern="0">
                <a:solidFill>
                  <a:schemeClr val="tx1">
                    <a:lumMod val="75000"/>
                  </a:schemeClr>
                </a:solidFill>
                <a:latin typeface="Segoe UI" panose="020B0502040204020203" pitchFamily="34" charset="0"/>
                <a:cs typeface="Segoe UI" panose="020B0502040204020203" pitchFamily="34" charset="0"/>
              </a:endParaRPr>
            </a:p>
            <a:p>
              <a:pPr marL="349724" indent="-349724" defTabSz="816022">
                <a:lnSpc>
                  <a:spcPct val="90000"/>
                </a:lnSpc>
                <a:spcBef>
                  <a:spcPct val="0"/>
                </a:spcBef>
                <a:spcAft>
                  <a:spcPct val="35000"/>
                </a:spcAft>
                <a:buFont typeface="Arial" panose="020B0604020202020204" pitchFamily="34" charset="0"/>
                <a:buChar char="•"/>
                <a:defRPr/>
              </a:pPr>
              <a:r>
                <a:rPr lang="fr-FR" sz="2040" kern="0">
                  <a:solidFill>
                    <a:schemeClr val="tx1">
                      <a:lumMod val="75000"/>
                    </a:schemeClr>
                  </a:solidFill>
                  <a:latin typeface="Segoe UI" panose="020B0502040204020203" pitchFamily="34" charset="0"/>
                  <a:cs typeface="Segoe UI" panose="020B0502040204020203" pitchFamily="34" charset="0"/>
                </a:rPr>
                <a:t>Configurable up to 1 </a:t>
              </a:r>
              <a:r>
                <a:rPr lang="fr-FR" sz="2040" kern="0" err="1">
                  <a:solidFill>
                    <a:schemeClr val="tx1">
                      <a:lumMod val="75000"/>
                    </a:schemeClr>
                  </a:solidFill>
                  <a:latin typeface="Segoe UI" panose="020B0502040204020203" pitchFamily="34" charset="0"/>
                  <a:cs typeface="Segoe UI" panose="020B0502040204020203" pitchFamily="34" charset="0"/>
                </a:rPr>
                <a:t>hour</a:t>
              </a:r>
              <a:r>
                <a:rPr lang="fr-FR" sz="2040" kern="0">
                  <a:solidFill>
                    <a:schemeClr val="tx1">
                      <a:lumMod val="75000"/>
                    </a:schemeClr>
                  </a:solidFill>
                  <a:latin typeface="Segoe UI" panose="020B0502040204020203" pitchFamily="34" charset="0"/>
                  <a:cs typeface="Segoe UI" panose="020B0502040204020203" pitchFamily="34" charset="0"/>
                </a:rPr>
                <a:t> in </a:t>
              </a:r>
              <a:r>
                <a:rPr lang="fr-FR" sz="2040" kern="0" err="1">
                  <a:solidFill>
                    <a:schemeClr val="tx1">
                      <a:lumMod val="75000"/>
                    </a:schemeClr>
                  </a:solidFill>
                  <a:latin typeface="Segoe UI" panose="020B0502040204020203" pitchFamily="34" charset="0"/>
                  <a:cs typeface="Segoe UI" panose="020B0502040204020203" pitchFamily="34" charset="0"/>
                </a:rPr>
                <a:t>between</a:t>
              </a:r>
              <a:endParaRPr lang="fr-FR" sz="2040" kern="0">
                <a:solidFill>
                  <a:schemeClr val="tx1">
                    <a:lumMod val="75000"/>
                  </a:schemeClr>
                </a:solidFill>
                <a:latin typeface="Segoe UI" panose="020B0502040204020203" pitchFamily="34" charset="0"/>
                <a:cs typeface="Segoe UI" panose="020B0502040204020203" pitchFamily="34" charset="0"/>
              </a:endParaRPr>
            </a:p>
            <a:p>
              <a:pPr marL="349724" indent="-349724" defTabSz="816022">
                <a:lnSpc>
                  <a:spcPct val="90000"/>
                </a:lnSpc>
                <a:spcBef>
                  <a:spcPct val="0"/>
                </a:spcBef>
                <a:spcAft>
                  <a:spcPct val="35000"/>
                </a:spcAft>
                <a:buFont typeface="Arial" panose="020B0604020202020204" pitchFamily="34" charset="0"/>
                <a:buChar char="•"/>
                <a:defRPr/>
              </a:pPr>
              <a:r>
                <a:rPr lang="fr-FR" sz="2040" kern="0">
                  <a:solidFill>
                    <a:schemeClr val="tx1">
                      <a:lumMod val="75000"/>
                    </a:schemeClr>
                  </a:solidFill>
                  <a:latin typeface="Segoe UI" panose="020B0502040204020203" pitchFamily="34" charset="0"/>
                  <a:cs typeface="Segoe UI" panose="020B0502040204020203" pitchFamily="34" charset="0"/>
                </a:rPr>
                <a:t>Can </a:t>
              </a:r>
              <a:r>
                <a:rPr lang="fr-FR" sz="2040" kern="0" err="1">
                  <a:solidFill>
                    <a:schemeClr val="tx1">
                      <a:lumMod val="75000"/>
                    </a:schemeClr>
                  </a:solidFill>
                  <a:latin typeface="Segoe UI" panose="020B0502040204020203" pitchFamily="34" charset="0"/>
                  <a:cs typeface="Segoe UI" panose="020B0502040204020203" pitchFamily="34" charset="0"/>
                </a:rPr>
                <a:t>be</a:t>
              </a:r>
              <a:r>
                <a:rPr lang="fr-FR" sz="2040" kern="0">
                  <a:solidFill>
                    <a:schemeClr val="tx1">
                      <a:lumMod val="75000"/>
                    </a:schemeClr>
                  </a:solidFill>
                  <a:latin typeface="Segoe UI" panose="020B0502040204020203" pitchFamily="34" charset="0"/>
                  <a:cs typeface="Segoe UI" panose="020B0502040204020203" pitchFamily="34" charset="0"/>
                </a:rPr>
                <a:t> </a:t>
              </a:r>
              <a:r>
                <a:rPr lang="fr-FR" sz="2040" kern="0" err="1">
                  <a:solidFill>
                    <a:schemeClr val="tx1">
                      <a:lumMod val="75000"/>
                    </a:schemeClr>
                  </a:solidFill>
                  <a:latin typeface="Segoe UI" panose="020B0502040204020203" pitchFamily="34" charset="0"/>
                  <a:cs typeface="Segoe UI" panose="020B0502040204020203" pitchFamily="34" charset="0"/>
                </a:rPr>
                <a:t>disabled</a:t>
              </a:r>
              <a:endParaRPr lang="fr-FR" sz="2040" kern="0">
                <a:solidFill>
                  <a:schemeClr val="tx1">
                    <a:lumMod val="75000"/>
                  </a:schemeClr>
                </a:solidFill>
                <a:latin typeface="Segoe UI" panose="020B0502040204020203" pitchFamily="34" charset="0"/>
                <a:cs typeface="Segoe UI" panose="020B0502040204020203" pitchFamily="34" charset="0"/>
              </a:endParaRPr>
            </a:p>
            <a:p>
              <a:pPr marL="349724" indent="-349724" defTabSz="816022">
                <a:lnSpc>
                  <a:spcPct val="90000"/>
                </a:lnSpc>
                <a:spcBef>
                  <a:spcPct val="0"/>
                </a:spcBef>
                <a:spcAft>
                  <a:spcPct val="35000"/>
                </a:spcAft>
                <a:buFont typeface="Arial" panose="020B0604020202020204" pitchFamily="34" charset="0"/>
                <a:buChar char="•"/>
                <a:defRPr/>
              </a:pPr>
              <a:endParaRPr lang="fr-FR" sz="2040" kern="0">
                <a:solidFill>
                  <a:schemeClr val="tx1">
                    <a:lumMod val="75000"/>
                  </a:schemeClr>
                </a:solidFill>
                <a:latin typeface="Segoe UI" panose="020B0502040204020203" pitchFamily="34" charset="0"/>
                <a:cs typeface="Segoe UI" panose="020B0502040204020203" pitchFamily="34" charset="0"/>
              </a:endParaRPr>
            </a:p>
            <a:p>
              <a:pPr marL="816022" lvl="1" indent="-349724" defTabSz="816022">
                <a:lnSpc>
                  <a:spcPct val="90000"/>
                </a:lnSpc>
                <a:spcBef>
                  <a:spcPct val="0"/>
                </a:spcBef>
                <a:spcAft>
                  <a:spcPct val="35000"/>
                </a:spcAft>
                <a:buFont typeface="Arial" panose="020B0604020202020204" pitchFamily="34" charset="0"/>
                <a:buChar char="•"/>
                <a:defRPr/>
              </a:pPr>
              <a:endParaRPr lang="fr-FR" sz="2040" kern="0">
                <a:solidFill>
                  <a:schemeClr val="tx1">
                    <a:lumMod val="75000"/>
                  </a:schemeClr>
                </a:solidFill>
                <a:latin typeface="Segoe UI" panose="020B0502040204020203" pitchFamily="34" charset="0"/>
                <a:cs typeface="Segoe UI" panose="020B0502040204020203" pitchFamily="34" charset="0"/>
              </a:endParaRPr>
            </a:p>
            <a:p>
              <a:pPr marL="349724" indent="-349724" defTabSz="816022">
                <a:lnSpc>
                  <a:spcPct val="90000"/>
                </a:lnSpc>
                <a:spcBef>
                  <a:spcPct val="0"/>
                </a:spcBef>
                <a:spcAft>
                  <a:spcPct val="35000"/>
                </a:spcAft>
                <a:buFont typeface="Arial" panose="020B0604020202020204" pitchFamily="34" charset="0"/>
                <a:buChar char="•"/>
                <a:defRPr/>
              </a:pPr>
              <a:endParaRPr lang="fr-FR" sz="2040">
                <a:solidFill>
                  <a:schemeClr val="tx1">
                    <a:lumMod val="75000"/>
                  </a:schemeClr>
                </a:solidFill>
                <a:latin typeface="Segoe UI" panose="020B0502040204020203" pitchFamily="34" charset="0"/>
                <a:cs typeface="Segoe UI" panose="020B0502040204020203" pitchFamily="34" charset="0"/>
              </a:endParaRPr>
            </a:p>
          </p:txBody>
        </p:sp>
      </p:grpSp>
      <p:grpSp>
        <p:nvGrpSpPr>
          <p:cNvPr id="91" name="Scope"/>
          <p:cNvGrpSpPr/>
          <p:nvPr/>
        </p:nvGrpSpPr>
        <p:grpSpPr>
          <a:xfrm>
            <a:off x="6381010" y="1210346"/>
            <a:ext cx="5701850" cy="5393089"/>
            <a:chOff x="6243302" y="1189177"/>
            <a:chExt cx="5590557" cy="5287822"/>
          </a:xfrm>
        </p:grpSpPr>
        <p:sp>
          <p:nvSpPr>
            <p:cNvPr id="92" name="Freeform: Shape 91"/>
            <p:cNvSpPr/>
            <p:nvPr/>
          </p:nvSpPr>
          <p:spPr>
            <a:xfrm>
              <a:off x="6243302" y="1189177"/>
              <a:ext cx="5590557" cy="487224"/>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a:solidFill>
              <a:schemeClr val="bg1">
                <a:lumMod val="75000"/>
              </a:schemeClr>
            </a:solidFill>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0564" tIns="23315" rIns="130564" bIns="23315" numCol="1" spcCol="1270" anchor="ctr" anchorCtr="0">
              <a:noAutofit/>
            </a:bodyPr>
            <a:lstStyle/>
            <a:p>
              <a:pPr algn="ctr" defTabSz="816022">
                <a:lnSpc>
                  <a:spcPct val="90000"/>
                </a:lnSpc>
                <a:spcBef>
                  <a:spcPct val="0"/>
                </a:spcBef>
                <a:spcAft>
                  <a:spcPct val="35000"/>
                </a:spcAft>
                <a:defRPr/>
              </a:pPr>
              <a:r>
                <a:rPr lang="en-US" sz="2040">
                  <a:solidFill>
                    <a:schemeClr val="tx1">
                      <a:lumMod val="75000"/>
                    </a:schemeClr>
                  </a:solidFill>
                  <a:latin typeface="Segoe UI" panose="020B0502040204020203" pitchFamily="34" charset="0"/>
                  <a:cs typeface="Segoe UI" panose="020B0502040204020203" pitchFamily="34" charset="0"/>
                </a:rPr>
                <a:t>Scope</a:t>
              </a:r>
              <a:endParaRPr lang="fr-FR" sz="2040">
                <a:solidFill>
                  <a:schemeClr val="tx1">
                    <a:lumMod val="75000"/>
                  </a:schemeClr>
                </a:solidFill>
                <a:latin typeface="Segoe UI" panose="020B0502040204020203" pitchFamily="34" charset="0"/>
                <a:cs typeface="Segoe UI" panose="020B0502040204020203" pitchFamily="34" charset="0"/>
              </a:endParaRPr>
            </a:p>
          </p:txBody>
        </p:sp>
        <p:sp>
          <p:nvSpPr>
            <p:cNvPr id="93" name="Freeform: Shape 92"/>
            <p:cNvSpPr/>
            <p:nvPr/>
          </p:nvSpPr>
          <p:spPr>
            <a:xfrm>
              <a:off x="6243302" y="1676400"/>
              <a:ext cx="5590557" cy="4800599"/>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a:solidFill>
              <a:schemeClr val="bg1">
                <a:lumMod val="85000"/>
              </a:schemeClr>
            </a:solidFill>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0564" tIns="279781" rIns="130564" bIns="23315" numCol="1" spcCol="1270" anchor="t" anchorCtr="0">
              <a:noAutofit/>
            </a:bodyPr>
            <a:lstStyle/>
            <a:p>
              <a:pPr marL="349724" indent="-349724" defTabSz="816022">
                <a:lnSpc>
                  <a:spcPct val="90000"/>
                </a:lnSpc>
                <a:spcBef>
                  <a:spcPct val="0"/>
                </a:spcBef>
                <a:spcAft>
                  <a:spcPct val="35000"/>
                </a:spcAft>
                <a:buFont typeface="Arial" panose="020B0604020202020204" pitchFamily="34" charset="0"/>
                <a:buChar char="•"/>
                <a:defRPr/>
              </a:pPr>
              <a:r>
                <a:rPr lang="fr-FR" sz="2040" kern="0" err="1">
                  <a:solidFill>
                    <a:schemeClr val="tx1">
                      <a:lumMod val="75000"/>
                    </a:schemeClr>
                  </a:solidFill>
                  <a:latin typeface="Segoe UI" panose="020B0502040204020203" pitchFamily="34" charset="0"/>
                  <a:cs typeface="Segoe UI" panose="020B0502040204020203" pitchFamily="34" charset="0"/>
                </a:rPr>
                <a:t>Encapsulate</a:t>
              </a:r>
              <a:r>
                <a:rPr lang="fr-FR" sz="2040" kern="0">
                  <a:solidFill>
                    <a:schemeClr val="tx1">
                      <a:lumMod val="75000"/>
                    </a:schemeClr>
                  </a:solidFill>
                  <a:latin typeface="Segoe UI" panose="020B0502040204020203" pitchFamily="34" charset="0"/>
                  <a:cs typeface="Segoe UI" panose="020B0502040204020203" pitchFamily="34" charset="0"/>
                </a:rPr>
                <a:t> set of actions</a:t>
              </a:r>
            </a:p>
            <a:p>
              <a:pPr marL="349724" indent="-349724" defTabSz="816022">
                <a:lnSpc>
                  <a:spcPct val="90000"/>
                </a:lnSpc>
                <a:spcBef>
                  <a:spcPct val="0"/>
                </a:spcBef>
                <a:spcAft>
                  <a:spcPct val="35000"/>
                </a:spcAft>
                <a:buFont typeface="Arial" panose="020B0604020202020204" pitchFamily="34" charset="0"/>
                <a:buChar char="•"/>
                <a:defRPr/>
              </a:pPr>
              <a:r>
                <a:rPr lang="fr-FR" sz="2040" kern="0" err="1">
                  <a:solidFill>
                    <a:schemeClr val="tx1">
                      <a:lumMod val="75000"/>
                    </a:schemeClr>
                  </a:solidFill>
                  <a:latin typeface="Segoe UI" panose="020B0502040204020203" pitchFamily="34" charset="0"/>
                  <a:cs typeface="Segoe UI" panose="020B0502040204020203" pitchFamily="34" charset="0"/>
                </a:rPr>
                <a:t>Used</a:t>
              </a:r>
              <a:r>
                <a:rPr lang="fr-FR" sz="2040" kern="0">
                  <a:solidFill>
                    <a:schemeClr val="tx1">
                      <a:lumMod val="75000"/>
                    </a:schemeClr>
                  </a:solidFill>
                  <a:latin typeface="Segoe UI" panose="020B0502040204020203" pitchFamily="34" charset="0"/>
                  <a:cs typeface="Segoe UI" panose="020B0502040204020203" pitchFamily="34" charset="0"/>
                </a:rPr>
                <a:t> for </a:t>
              </a:r>
              <a:r>
                <a:rPr lang="fr-FR" sz="2040" kern="0" err="1">
                  <a:solidFill>
                    <a:schemeClr val="tx1">
                      <a:lumMod val="75000"/>
                    </a:schemeClr>
                  </a:solidFill>
                  <a:latin typeface="Segoe UI" panose="020B0502040204020203" pitchFamily="34" charset="0"/>
                  <a:cs typeface="Segoe UI" panose="020B0502040204020203" pitchFamily="34" charset="0"/>
                </a:rPr>
                <a:t>error</a:t>
              </a:r>
              <a:r>
                <a:rPr lang="fr-FR" sz="2040" kern="0">
                  <a:solidFill>
                    <a:schemeClr val="tx1">
                      <a:lumMod val="75000"/>
                    </a:schemeClr>
                  </a:solidFill>
                  <a:latin typeface="Segoe UI" panose="020B0502040204020203" pitchFamily="34" charset="0"/>
                  <a:cs typeface="Segoe UI" panose="020B0502040204020203" pitchFamily="34" charset="0"/>
                </a:rPr>
                <a:t> handling and compensation</a:t>
              </a:r>
            </a:p>
            <a:p>
              <a:pPr marL="349724" indent="-349724" defTabSz="816022">
                <a:lnSpc>
                  <a:spcPct val="90000"/>
                </a:lnSpc>
                <a:spcBef>
                  <a:spcPct val="0"/>
                </a:spcBef>
                <a:spcAft>
                  <a:spcPct val="35000"/>
                </a:spcAft>
                <a:buFont typeface="Arial" panose="020B0604020202020204" pitchFamily="34" charset="0"/>
                <a:buChar char="•"/>
                <a:defRPr/>
              </a:pPr>
              <a:r>
                <a:rPr lang="fr-FR" sz="2040" kern="0">
                  <a:solidFill>
                    <a:schemeClr val="tx1">
                      <a:lumMod val="75000"/>
                    </a:schemeClr>
                  </a:solidFill>
                  <a:latin typeface="Segoe UI" panose="020B0502040204020203" pitchFamily="34" charset="0"/>
                  <a:cs typeface="Segoe UI" panose="020B0502040204020203" pitchFamily="34" charset="0"/>
                </a:rPr>
                <a:t>Possible to </a:t>
              </a:r>
              <a:r>
                <a:rPr lang="fr-FR" sz="2040" kern="0" err="1">
                  <a:solidFill>
                    <a:schemeClr val="tx1">
                      <a:lumMod val="75000"/>
                    </a:schemeClr>
                  </a:solidFill>
                  <a:latin typeface="Segoe UI" panose="020B0502040204020203" pitchFamily="34" charset="0"/>
                  <a:cs typeface="Segoe UI" panose="020B0502040204020203" pitchFamily="34" charset="0"/>
                </a:rPr>
                <a:t>access</a:t>
              </a:r>
              <a:r>
                <a:rPr lang="fr-FR" sz="2040" kern="0">
                  <a:solidFill>
                    <a:schemeClr val="tx1">
                      <a:lumMod val="75000"/>
                    </a:schemeClr>
                  </a:solidFill>
                  <a:latin typeface="Segoe UI" panose="020B0502040204020203" pitchFamily="34" charset="0"/>
                  <a:cs typeface="Segoe UI" panose="020B0502040204020203" pitchFamily="34" charset="0"/>
                </a:rPr>
                <a:t> </a:t>
              </a:r>
              <a:r>
                <a:rPr lang="fr-FR" sz="2040" kern="0" err="1">
                  <a:solidFill>
                    <a:schemeClr val="tx1">
                      <a:lumMod val="75000"/>
                    </a:schemeClr>
                  </a:solidFill>
                  <a:latin typeface="Segoe UI" panose="020B0502040204020203" pitchFamily="34" charset="0"/>
                  <a:cs typeface="Segoe UI" panose="020B0502040204020203" pitchFamily="34" charset="0"/>
                </a:rPr>
                <a:t>result</a:t>
              </a:r>
              <a:r>
                <a:rPr lang="fr-FR" sz="2040" kern="0">
                  <a:solidFill>
                    <a:schemeClr val="tx1">
                      <a:lumMod val="75000"/>
                    </a:schemeClr>
                  </a:solidFill>
                  <a:latin typeface="Segoe UI" panose="020B0502040204020203" pitchFamily="34" charset="0"/>
                  <a:cs typeface="Segoe UI" panose="020B0502040204020203" pitchFamily="34" charset="0"/>
                </a:rPr>
                <a:t> of </a:t>
              </a:r>
              <a:r>
                <a:rPr lang="fr-FR" sz="2040" kern="0" err="1">
                  <a:solidFill>
                    <a:schemeClr val="tx1">
                      <a:lumMod val="75000"/>
                    </a:schemeClr>
                  </a:solidFill>
                  <a:latin typeface="Segoe UI" panose="020B0502040204020203" pitchFamily="34" charset="0"/>
                  <a:cs typeface="Segoe UI" panose="020B0502040204020203" pitchFamily="34" charset="0"/>
                </a:rPr>
                <a:t>each</a:t>
              </a:r>
              <a:r>
                <a:rPr lang="fr-FR" sz="2040" kern="0">
                  <a:solidFill>
                    <a:schemeClr val="tx1">
                      <a:lumMod val="75000"/>
                    </a:schemeClr>
                  </a:solidFill>
                  <a:latin typeface="Segoe UI" panose="020B0502040204020203" pitchFamily="34" charset="0"/>
                  <a:cs typeface="Segoe UI" panose="020B0502040204020203" pitchFamily="34" charset="0"/>
                </a:rPr>
                <a:t> </a:t>
              </a:r>
              <a:r>
                <a:rPr lang="fr-FR" sz="2040" kern="0" err="1">
                  <a:solidFill>
                    <a:schemeClr val="tx1">
                      <a:lumMod val="75000"/>
                    </a:schemeClr>
                  </a:solidFill>
                  <a:latin typeface="Segoe UI" panose="020B0502040204020203" pitchFamily="34" charset="0"/>
                  <a:cs typeface="Segoe UI" panose="020B0502040204020203" pitchFamily="34" charset="0"/>
                </a:rPr>
                <a:t>encapsulated</a:t>
              </a:r>
              <a:r>
                <a:rPr lang="fr-FR" sz="2040" kern="0">
                  <a:solidFill>
                    <a:schemeClr val="tx1">
                      <a:lumMod val="75000"/>
                    </a:schemeClr>
                  </a:solidFill>
                  <a:latin typeface="Segoe UI" panose="020B0502040204020203" pitchFamily="34" charset="0"/>
                  <a:cs typeface="Segoe UI" panose="020B0502040204020203" pitchFamily="34" charset="0"/>
                </a:rPr>
                <a:t> action</a:t>
              </a:r>
            </a:p>
            <a:p>
              <a:pPr marL="349724" indent="-349724" defTabSz="816022">
                <a:lnSpc>
                  <a:spcPct val="90000"/>
                </a:lnSpc>
                <a:spcBef>
                  <a:spcPct val="0"/>
                </a:spcBef>
                <a:spcAft>
                  <a:spcPct val="35000"/>
                </a:spcAft>
                <a:buFont typeface="Arial" panose="020B0604020202020204" pitchFamily="34" charset="0"/>
                <a:buChar char="•"/>
                <a:defRPr/>
              </a:pPr>
              <a:endParaRPr lang="fr-FR" sz="2040" kern="0">
                <a:solidFill>
                  <a:schemeClr val="tx1">
                    <a:lumMod val="75000"/>
                  </a:schemeClr>
                </a:solidFill>
                <a:latin typeface="Segoe UI" panose="020B0502040204020203" pitchFamily="34" charset="0"/>
                <a:cs typeface="Segoe UI" panose="020B0502040204020203" pitchFamily="34" charset="0"/>
              </a:endParaRPr>
            </a:p>
            <a:p>
              <a:pPr marL="349724" indent="-349724" defTabSz="816022">
                <a:lnSpc>
                  <a:spcPct val="90000"/>
                </a:lnSpc>
                <a:spcBef>
                  <a:spcPct val="0"/>
                </a:spcBef>
                <a:spcAft>
                  <a:spcPct val="35000"/>
                </a:spcAft>
                <a:buFont typeface="Arial" panose="020B0604020202020204" pitchFamily="34" charset="0"/>
                <a:buChar char="•"/>
                <a:defRPr/>
              </a:pPr>
              <a:endParaRPr lang="fr-FR" sz="2040" kern="0">
                <a:solidFill>
                  <a:schemeClr val="tx1">
                    <a:lumMod val="75000"/>
                  </a:schemeClr>
                </a:solidFill>
                <a:latin typeface="Segoe UI" panose="020B0502040204020203" pitchFamily="34" charset="0"/>
                <a:cs typeface="Segoe UI" panose="020B0502040204020203" pitchFamily="34" charset="0"/>
              </a:endParaRPr>
            </a:p>
            <a:p>
              <a:pPr marL="816022" lvl="1" indent="-349724" defTabSz="816022">
                <a:lnSpc>
                  <a:spcPct val="90000"/>
                </a:lnSpc>
                <a:spcBef>
                  <a:spcPct val="0"/>
                </a:spcBef>
                <a:spcAft>
                  <a:spcPct val="35000"/>
                </a:spcAft>
                <a:buFont typeface="Arial" panose="020B0604020202020204" pitchFamily="34" charset="0"/>
                <a:buChar char="•"/>
                <a:defRPr/>
              </a:pPr>
              <a:endParaRPr lang="fr-FR" sz="2040" kern="0">
                <a:solidFill>
                  <a:schemeClr val="tx1">
                    <a:lumMod val="75000"/>
                  </a:schemeClr>
                </a:solidFill>
                <a:latin typeface="Segoe UI" panose="020B0502040204020203" pitchFamily="34" charset="0"/>
                <a:cs typeface="Segoe UI" panose="020B0502040204020203" pitchFamily="34" charset="0"/>
              </a:endParaRPr>
            </a:p>
            <a:p>
              <a:pPr marL="349724" indent="-349724" defTabSz="816022">
                <a:lnSpc>
                  <a:spcPct val="90000"/>
                </a:lnSpc>
                <a:spcBef>
                  <a:spcPct val="0"/>
                </a:spcBef>
                <a:spcAft>
                  <a:spcPct val="35000"/>
                </a:spcAft>
                <a:buFont typeface="Arial" panose="020B0604020202020204" pitchFamily="34" charset="0"/>
                <a:buChar char="•"/>
                <a:defRPr/>
              </a:pPr>
              <a:endParaRPr lang="fr-FR" sz="2040">
                <a:solidFill>
                  <a:schemeClr val="tx1">
                    <a:lumMod val="75000"/>
                  </a:schemeClr>
                </a:solidFill>
                <a:latin typeface="Segoe UI" panose="020B0502040204020203" pitchFamily="34" charset="0"/>
                <a:cs typeface="Segoe UI" panose="020B0502040204020203" pitchFamily="34" charset="0"/>
              </a:endParaRPr>
            </a:p>
          </p:txBody>
        </p:sp>
      </p:grpSp>
      <p:grpSp>
        <p:nvGrpSpPr>
          <p:cNvPr id="94" name="Conditional"/>
          <p:cNvGrpSpPr/>
          <p:nvPr/>
        </p:nvGrpSpPr>
        <p:grpSpPr>
          <a:xfrm>
            <a:off x="6381010" y="1210346"/>
            <a:ext cx="5701850" cy="5393089"/>
            <a:chOff x="6243302" y="1189177"/>
            <a:chExt cx="5590557" cy="5287822"/>
          </a:xfrm>
        </p:grpSpPr>
        <p:sp>
          <p:nvSpPr>
            <p:cNvPr id="95" name="Freeform: Shape 94"/>
            <p:cNvSpPr/>
            <p:nvPr/>
          </p:nvSpPr>
          <p:spPr>
            <a:xfrm>
              <a:off x="6243302" y="1189177"/>
              <a:ext cx="5590557" cy="487224"/>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a:solidFill>
              <a:schemeClr val="bg1">
                <a:lumMod val="75000"/>
              </a:schemeClr>
            </a:solidFill>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0564" tIns="23315" rIns="130564" bIns="23315" numCol="1" spcCol="1270" anchor="ctr" anchorCtr="0">
              <a:noAutofit/>
            </a:bodyPr>
            <a:lstStyle/>
            <a:p>
              <a:pPr algn="ctr" defTabSz="816022">
                <a:lnSpc>
                  <a:spcPct val="90000"/>
                </a:lnSpc>
                <a:spcBef>
                  <a:spcPct val="0"/>
                </a:spcBef>
                <a:spcAft>
                  <a:spcPct val="35000"/>
                </a:spcAft>
                <a:defRPr/>
              </a:pPr>
              <a:r>
                <a:rPr lang="en-US" sz="2040">
                  <a:solidFill>
                    <a:schemeClr val="tx1">
                      <a:lumMod val="75000"/>
                    </a:schemeClr>
                  </a:solidFill>
                  <a:latin typeface="Segoe UI" panose="020B0502040204020203" pitchFamily="34" charset="0"/>
                  <a:cs typeface="Segoe UI" panose="020B0502040204020203" pitchFamily="34" charset="0"/>
                </a:rPr>
                <a:t>Conditional</a:t>
              </a:r>
              <a:endParaRPr lang="fr-FR" sz="2040">
                <a:solidFill>
                  <a:schemeClr val="tx1">
                    <a:lumMod val="75000"/>
                  </a:schemeClr>
                </a:solidFill>
                <a:latin typeface="Segoe UI" panose="020B0502040204020203" pitchFamily="34" charset="0"/>
                <a:cs typeface="Segoe UI" panose="020B0502040204020203" pitchFamily="34" charset="0"/>
              </a:endParaRPr>
            </a:p>
          </p:txBody>
        </p:sp>
        <p:sp>
          <p:nvSpPr>
            <p:cNvPr id="96" name="Freeform: Shape 95"/>
            <p:cNvSpPr/>
            <p:nvPr/>
          </p:nvSpPr>
          <p:spPr>
            <a:xfrm>
              <a:off x="6243302" y="1676400"/>
              <a:ext cx="5590557" cy="4800599"/>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a:solidFill>
              <a:schemeClr val="bg1">
                <a:lumMod val="85000"/>
              </a:schemeClr>
            </a:solidFill>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0564" tIns="279781" rIns="130564" bIns="23315" numCol="1" spcCol="1270" anchor="t" anchorCtr="0">
              <a:noAutofit/>
            </a:bodyPr>
            <a:lstStyle/>
            <a:p>
              <a:pPr marL="349724" indent="-349724" defTabSz="816022">
                <a:lnSpc>
                  <a:spcPct val="90000"/>
                </a:lnSpc>
                <a:spcBef>
                  <a:spcPct val="0"/>
                </a:spcBef>
                <a:spcAft>
                  <a:spcPct val="35000"/>
                </a:spcAft>
                <a:buFont typeface="Arial" panose="020B0604020202020204" pitchFamily="34" charset="0"/>
                <a:buChar char="•"/>
                <a:defRPr/>
              </a:pPr>
              <a:r>
                <a:rPr lang="fr-FR" sz="2040" kern="0">
                  <a:solidFill>
                    <a:schemeClr val="tx1">
                      <a:lumMod val="75000"/>
                    </a:schemeClr>
                  </a:solidFill>
                  <a:latin typeface="Segoe UI" panose="020B0502040204020203" pitchFamily="34" charset="0"/>
                  <a:cs typeface="Segoe UI" panose="020B0502040204020203" pitchFamily="34" charset="0"/>
                </a:rPr>
                <a:t>If…</a:t>
              </a:r>
              <a:r>
                <a:rPr lang="fr-FR" sz="2040" kern="0" err="1">
                  <a:solidFill>
                    <a:schemeClr val="tx1">
                      <a:lumMod val="75000"/>
                    </a:schemeClr>
                  </a:solidFill>
                  <a:latin typeface="Segoe UI" panose="020B0502040204020203" pitchFamily="34" charset="0"/>
                  <a:cs typeface="Segoe UI" panose="020B0502040204020203" pitchFamily="34" charset="0"/>
                </a:rPr>
                <a:t>Else</a:t>
              </a:r>
              <a:r>
                <a:rPr lang="fr-FR" sz="2040" kern="0">
                  <a:solidFill>
                    <a:schemeClr val="tx1">
                      <a:lumMod val="75000"/>
                    </a:schemeClr>
                  </a:solidFill>
                  <a:latin typeface="Segoe UI" panose="020B0502040204020203" pitchFamily="34" charset="0"/>
                  <a:cs typeface="Segoe UI" panose="020B0502040204020203" pitchFamily="34" charset="0"/>
                </a:rPr>
                <a:t> </a:t>
              </a:r>
              <a:r>
                <a:rPr lang="fr-FR" sz="2040" kern="0" err="1">
                  <a:solidFill>
                    <a:schemeClr val="tx1">
                      <a:lumMod val="75000"/>
                    </a:schemeClr>
                  </a:solidFill>
                  <a:latin typeface="Segoe UI" panose="020B0502040204020203" pitchFamily="34" charset="0"/>
                  <a:cs typeface="Segoe UI" panose="020B0502040204020203" pitchFamily="34" charset="0"/>
                </a:rPr>
                <a:t>boolean</a:t>
              </a:r>
              <a:r>
                <a:rPr lang="fr-FR" sz="2040" kern="0">
                  <a:solidFill>
                    <a:schemeClr val="tx1">
                      <a:lumMod val="75000"/>
                    </a:schemeClr>
                  </a:solidFill>
                  <a:latin typeface="Segoe UI" panose="020B0502040204020203" pitchFamily="34" charset="0"/>
                  <a:cs typeface="Segoe UI" panose="020B0502040204020203" pitchFamily="34" charset="0"/>
                </a:rPr>
                <a:t> expression</a:t>
              </a:r>
            </a:p>
            <a:p>
              <a:pPr marL="349724" indent="-349724" defTabSz="816022">
                <a:lnSpc>
                  <a:spcPct val="90000"/>
                </a:lnSpc>
                <a:spcBef>
                  <a:spcPct val="0"/>
                </a:spcBef>
                <a:spcAft>
                  <a:spcPct val="35000"/>
                </a:spcAft>
                <a:buFont typeface="Arial" panose="020B0604020202020204" pitchFamily="34" charset="0"/>
                <a:buChar char="•"/>
                <a:defRPr/>
              </a:pPr>
              <a:r>
                <a:rPr lang="fr-FR" sz="2040" kern="0">
                  <a:solidFill>
                    <a:schemeClr val="tx1">
                      <a:lumMod val="75000"/>
                    </a:schemeClr>
                  </a:solidFill>
                  <a:latin typeface="Segoe UI" panose="020B0502040204020203" pitchFamily="34" charset="0"/>
                  <a:cs typeface="Segoe UI" panose="020B0502040204020203" pitchFamily="34" charset="0"/>
                </a:rPr>
                <a:t>Can have </a:t>
              </a:r>
              <a:r>
                <a:rPr lang="fr-FR" sz="2040" kern="0" err="1">
                  <a:solidFill>
                    <a:schemeClr val="tx1">
                      <a:lumMod val="75000"/>
                    </a:schemeClr>
                  </a:solidFill>
                  <a:latin typeface="Segoe UI" panose="020B0502040204020203" pitchFamily="34" charset="0"/>
                  <a:cs typeface="Segoe UI" panose="020B0502040204020203" pitchFamily="34" charset="0"/>
                </a:rPr>
                <a:t>nested</a:t>
              </a:r>
              <a:r>
                <a:rPr lang="fr-FR" sz="2040" kern="0">
                  <a:solidFill>
                    <a:schemeClr val="tx1">
                      <a:lumMod val="75000"/>
                    </a:schemeClr>
                  </a:solidFill>
                  <a:latin typeface="Segoe UI" panose="020B0502040204020203" pitchFamily="34" charset="0"/>
                  <a:cs typeface="Segoe UI" panose="020B0502040204020203" pitchFamily="34" charset="0"/>
                </a:rPr>
                <a:t> conditions</a:t>
              </a:r>
            </a:p>
            <a:p>
              <a:pPr marL="349724" indent="-349724" defTabSz="816022">
                <a:lnSpc>
                  <a:spcPct val="90000"/>
                </a:lnSpc>
                <a:spcBef>
                  <a:spcPct val="0"/>
                </a:spcBef>
                <a:spcAft>
                  <a:spcPct val="35000"/>
                </a:spcAft>
                <a:buFont typeface="Arial" panose="020B0604020202020204" pitchFamily="34" charset="0"/>
                <a:buChar char="•"/>
                <a:defRPr/>
              </a:pPr>
              <a:endParaRPr lang="fr-FR" sz="2040" kern="0">
                <a:solidFill>
                  <a:schemeClr val="tx1">
                    <a:lumMod val="75000"/>
                  </a:schemeClr>
                </a:solidFill>
                <a:latin typeface="Segoe UI" panose="020B0502040204020203" pitchFamily="34" charset="0"/>
                <a:cs typeface="Segoe UI" panose="020B0502040204020203" pitchFamily="34" charset="0"/>
              </a:endParaRPr>
            </a:p>
            <a:p>
              <a:pPr marL="349724" indent="-349724" defTabSz="816022">
                <a:lnSpc>
                  <a:spcPct val="90000"/>
                </a:lnSpc>
                <a:spcBef>
                  <a:spcPct val="0"/>
                </a:spcBef>
                <a:spcAft>
                  <a:spcPct val="35000"/>
                </a:spcAft>
                <a:buFont typeface="Arial" panose="020B0604020202020204" pitchFamily="34" charset="0"/>
                <a:buChar char="•"/>
                <a:defRPr/>
              </a:pPr>
              <a:endParaRPr lang="fr-FR" sz="2040" kern="0">
                <a:solidFill>
                  <a:schemeClr val="tx1">
                    <a:lumMod val="75000"/>
                  </a:schemeClr>
                </a:solidFill>
                <a:latin typeface="Segoe UI" panose="020B0502040204020203" pitchFamily="34" charset="0"/>
                <a:cs typeface="Segoe UI" panose="020B0502040204020203" pitchFamily="34" charset="0"/>
              </a:endParaRPr>
            </a:p>
            <a:p>
              <a:pPr marL="816022" lvl="1" indent="-349724" defTabSz="816022">
                <a:lnSpc>
                  <a:spcPct val="90000"/>
                </a:lnSpc>
                <a:spcBef>
                  <a:spcPct val="0"/>
                </a:spcBef>
                <a:spcAft>
                  <a:spcPct val="35000"/>
                </a:spcAft>
                <a:buFont typeface="Arial" panose="020B0604020202020204" pitchFamily="34" charset="0"/>
                <a:buChar char="•"/>
                <a:defRPr/>
              </a:pPr>
              <a:endParaRPr lang="fr-FR" sz="2040" kern="0">
                <a:solidFill>
                  <a:schemeClr val="tx1">
                    <a:lumMod val="75000"/>
                  </a:schemeClr>
                </a:solidFill>
                <a:latin typeface="Segoe UI" panose="020B0502040204020203" pitchFamily="34" charset="0"/>
                <a:cs typeface="Segoe UI" panose="020B0502040204020203" pitchFamily="34" charset="0"/>
              </a:endParaRPr>
            </a:p>
            <a:p>
              <a:pPr marL="349724" indent="-349724" defTabSz="816022">
                <a:lnSpc>
                  <a:spcPct val="90000"/>
                </a:lnSpc>
                <a:spcBef>
                  <a:spcPct val="0"/>
                </a:spcBef>
                <a:spcAft>
                  <a:spcPct val="35000"/>
                </a:spcAft>
                <a:buFont typeface="Arial" panose="020B0604020202020204" pitchFamily="34" charset="0"/>
                <a:buChar char="•"/>
                <a:defRPr/>
              </a:pPr>
              <a:endParaRPr lang="fr-FR" sz="2040">
                <a:solidFill>
                  <a:schemeClr val="tx1">
                    <a:lumMod val="75000"/>
                  </a:schemeClr>
                </a:solidFill>
                <a:latin typeface="Segoe UI" panose="020B0502040204020203" pitchFamily="34" charset="0"/>
                <a:cs typeface="Segoe UI" panose="020B0502040204020203" pitchFamily="34" charset="0"/>
              </a:endParaRPr>
            </a:p>
          </p:txBody>
        </p:sp>
      </p:grpSp>
      <p:grpSp>
        <p:nvGrpSpPr>
          <p:cNvPr id="99" name="Iteration"/>
          <p:cNvGrpSpPr/>
          <p:nvPr/>
        </p:nvGrpSpPr>
        <p:grpSpPr>
          <a:xfrm>
            <a:off x="6375993" y="1212851"/>
            <a:ext cx="5701850" cy="5393089"/>
            <a:chOff x="6243302" y="1189177"/>
            <a:chExt cx="5590557" cy="5287822"/>
          </a:xfrm>
        </p:grpSpPr>
        <p:sp>
          <p:nvSpPr>
            <p:cNvPr id="100" name="Freeform: Shape 99"/>
            <p:cNvSpPr/>
            <p:nvPr/>
          </p:nvSpPr>
          <p:spPr>
            <a:xfrm>
              <a:off x="6243302" y="1189177"/>
              <a:ext cx="5590557" cy="487224"/>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a:solidFill>
              <a:schemeClr val="bg1">
                <a:lumMod val="75000"/>
              </a:schemeClr>
            </a:solidFill>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0564" tIns="23315" rIns="130564" bIns="23315" numCol="1" spcCol="1270" anchor="ctr" anchorCtr="0">
              <a:noAutofit/>
            </a:bodyPr>
            <a:lstStyle/>
            <a:p>
              <a:pPr algn="ctr" defTabSz="816022">
                <a:lnSpc>
                  <a:spcPct val="90000"/>
                </a:lnSpc>
                <a:spcBef>
                  <a:spcPct val="0"/>
                </a:spcBef>
                <a:spcAft>
                  <a:spcPct val="35000"/>
                </a:spcAft>
                <a:defRPr/>
              </a:pPr>
              <a:r>
                <a:rPr lang="en-US" sz="2040">
                  <a:solidFill>
                    <a:schemeClr val="tx1">
                      <a:lumMod val="75000"/>
                    </a:schemeClr>
                  </a:solidFill>
                  <a:latin typeface="Segoe UI" panose="020B0502040204020203" pitchFamily="34" charset="0"/>
                  <a:cs typeface="Segoe UI" panose="020B0502040204020203" pitchFamily="34" charset="0"/>
                </a:rPr>
                <a:t>Iteration</a:t>
              </a:r>
              <a:endParaRPr lang="fr-FR" sz="2040">
                <a:solidFill>
                  <a:schemeClr val="tx1">
                    <a:lumMod val="75000"/>
                  </a:schemeClr>
                </a:solidFill>
                <a:latin typeface="Segoe UI" panose="020B0502040204020203" pitchFamily="34" charset="0"/>
                <a:cs typeface="Segoe UI" panose="020B0502040204020203" pitchFamily="34" charset="0"/>
              </a:endParaRPr>
            </a:p>
          </p:txBody>
        </p:sp>
        <p:sp>
          <p:nvSpPr>
            <p:cNvPr id="101" name="Freeform: Shape 100"/>
            <p:cNvSpPr/>
            <p:nvPr/>
          </p:nvSpPr>
          <p:spPr>
            <a:xfrm>
              <a:off x="6243302" y="1676400"/>
              <a:ext cx="5590557" cy="4800599"/>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a:solidFill>
              <a:schemeClr val="bg1">
                <a:lumMod val="85000"/>
              </a:schemeClr>
            </a:solidFill>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0564" tIns="279781" rIns="130564" bIns="23315" numCol="1" spcCol="1270" anchor="t" anchorCtr="0">
              <a:noAutofit/>
            </a:bodyPr>
            <a:lstStyle/>
            <a:p>
              <a:pPr marL="349724" indent="-349724" defTabSz="816022">
                <a:lnSpc>
                  <a:spcPct val="90000"/>
                </a:lnSpc>
                <a:spcBef>
                  <a:spcPct val="0"/>
                </a:spcBef>
                <a:spcAft>
                  <a:spcPct val="35000"/>
                </a:spcAft>
                <a:buFont typeface="Arial" panose="020B0604020202020204" pitchFamily="34" charset="0"/>
                <a:buChar char="•"/>
                <a:defRPr/>
              </a:pPr>
              <a:r>
                <a:rPr lang="fr-FR" sz="2040" kern="0">
                  <a:solidFill>
                    <a:schemeClr val="tx1">
                      <a:lumMod val="75000"/>
                    </a:schemeClr>
                  </a:solidFill>
                  <a:latin typeface="Segoe UI" panose="020B0502040204020203" pitchFamily="34" charset="0"/>
                  <a:cs typeface="Segoe UI" panose="020B0502040204020203" pitchFamily="34" charset="0"/>
                </a:rPr>
                <a:t>List </a:t>
              </a:r>
              <a:r>
                <a:rPr lang="fr-FR" sz="2040" kern="0" err="1">
                  <a:solidFill>
                    <a:schemeClr val="tx1">
                      <a:lumMod val="75000"/>
                    </a:schemeClr>
                  </a:solidFill>
                  <a:latin typeface="Segoe UI" panose="020B0502040204020203" pitchFamily="34" charset="0"/>
                  <a:cs typeface="Segoe UI" panose="020B0502040204020203" pitchFamily="34" charset="0"/>
                </a:rPr>
                <a:t>Iteration</a:t>
              </a:r>
              <a:endParaRPr lang="fr-FR" sz="2040" kern="0">
                <a:solidFill>
                  <a:schemeClr val="tx1">
                    <a:lumMod val="75000"/>
                  </a:schemeClr>
                </a:solidFill>
                <a:latin typeface="Segoe UI" panose="020B0502040204020203" pitchFamily="34" charset="0"/>
                <a:cs typeface="Segoe UI" panose="020B0502040204020203" pitchFamily="34" charset="0"/>
              </a:endParaRPr>
            </a:p>
            <a:p>
              <a:pPr marL="816022" lvl="1" indent="-349724" defTabSz="816022">
                <a:lnSpc>
                  <a:spcPct val="90000"/>
                </a:lnSpc>
                <a:spcBef>
                  <a:spcPct val="0"/>
                </a:spcBef>
                <a:spcAft>
                  <a:spcPct val="35000"/>
                </a:spcAft>
                <a:buFont typeface="Arial" panose="020B0604020202020204" pitchFamily="34" charset="0"/>
                <a:buChar char="•"/>
                <a:defRPr/>
              </a:pPr>
              <a:r>
                <a:rPr lang="fr-FR" sz="2040" kern="0">
                  <a:solidFill>
                    <a:schemeClr val="tx1">
                      <a:lumMod val="75000"/>
                    </a:schemeClr>
                  </a:solidFill>
                  <a:latin typeface="Segoe UI" panose="020B0502040204020203" pitchFamily="34" charset="0"/>
                  <a:cs typeface="Segoe UI" panose="020B0502040204020203" pitchFamily="34" charset="0"/>
                </a:rPr>
                <a:t>Loop single action over </a:t>
              </a:r>
              <a:r>
                <a:rPr lang="fr-FR" sz="2040" kern="0" err="1">
                  <a:solidFill>
                    <a:schemeClr val="tx1">
                      <a:lumMod val="75000"/>
                    </a:schemeClr>
                  </a:solidFill>
                  <a:latin typeface="Segoe UI" panose="020B0502040204020203" pitchFamily="34" charset="0"/>
                  <a:cs typeface="Segoe UI" panose="020B0502040204020203" pitchFamily="34" charset="0"/>
                </a:rPr>
                <a:t>list</a:t>
              </a:r>
              <a:r>
                <a:rPr lang="fr-FR" sz="2040" kern="0">
                  <a:solidFill>
                    <a:schemeClr val="tx1">
                      <a:lumMod val="75000"/>
                    </a:schemeClr>
                  </a:solidFill>
                  <a:latin typeface="Segoe UI" panose="020B0502040204020203" pitchFamily="34" charset="0"/>
                  <a:cs typeface="Segoe UI" panose="020B0502040204020203" pitchFamily="34" charset="0"/>
                </a:rPr>
                <a:t> of items</a:t>
              </a:r>
            </a:p>
            <a:p>
              <a:pPr marL="816022" lvl="1" indent="-349724" defTabSz="816022">
                <a:lnSpc>
                  <a:spcPct val="90000"/>
                </a:lnSpc>
                <a:spcBef>
                  <a:spcPct val="0"/>
                </a:spcBef>
                <a:spcAft>
                  <a:spcPct val="35000"/>
                </a:spcAft>
                <a:buFont typeface="Arial" panose="020B0604020202020204" pitchFamily="34" charset="0"/>
                <a:buChar char="•"/>
                <a:defRPr/>
              </a:pPr>
              <a:r>
                <a:rPr lang="fr-FR" sz="2040" kern="0">
                  <a:solidFill>
                    <a:schemeClr val="tx1">
                      <a:lumMod val="75000"/>
                    </a:schemeClr>
                  </a:solidFill>
                  <a:latin typeface="Segoe UI" panose="020B0502040204020203" pitchFamily="34" charset="0"/>
                  <a:cs typeface="Segoe UI" panose="020B0502040204020203" pitchFamily="34" charset="0"/>
                </a:rPr>
                <a:t>Runs the action x times</a:t>
              </a:r>
            </a:p>
            <a:p>
              <a:pPr marL="816022" lvl="1" indent="-349724" defTabSz="816022">
                <a:lnSpc>
                  <a:spcPct val="90000"/>
                </a:lnSpc>
                <a:spcBef>
                  <a:spcPct val="0"/>
                </a:spcBef>
                <a:spcAft>
                  <a:spcPct val="35000"/>
                </a:spcAft>
                <a:buFont typeface="Arial" panose="020B0604020202020204" pitchFamily="34" charset="0"/>
                <a:buChar char="•"/>
                <a:defRPr/>
              </a:pPr>
              <a:r>
                <a:rPr lang="fr-FR" sz="2040" kern="0">
                  <a:solidFill>
                    <a:schemeClr val="tx1">
                      <a:lumMod val="75000"/>
                    </a:schemeClr>
                  </a:solidFill>
                  <a:latin typeface="Segoe UI" panose="020B0502040204020203" pitchFamily="34" charset="0"/>
                  <a:cs typeface="Segoe UI" panose="020B0502040204020203" pitchFamily="34" charset="0"/>
                </a:rPr>
                <a:t>Possible to </a:t>
              </a:r>
              <a:r>
                <a:rPr lang="fr-FR" sz="2040" kern="0" err="1">
                  <a:solidFill>
                    <a:schemeClr val="tx1">
                      <a:lumMod val="75000"/>
                    </a:schemeClr>
                  </a:solidFill>
                  <a:latin typeface="Segoe UI" panose="020B0502040204020203" pitchFamily="34" charset="0"/>
                  <a:cs typeface="Segoe UI" panose="020B0502040204020203" pitchFamily="34" charset="0"/>
                </a:rPr>
                <a:t>get</a:t>
              </a:r>
              <a:r>
                <a:rPr lang="fr-FR" sz="2040" kern="0">
                  <a:solidFill>
                    <a:schemeClr val="tx1">
                      <a:lumMod val="75000"/>
                    </a:schemeClr>
                  </a:solidFill>
                  <a:latin typeface="Segoe UI" panose="020B0502040204020203" pitchFamily="34" charset="0"/>
                  <a:cs typeface="Segoe UI" panose="020B0502040204020203" pitchFamily="34" charset="0"/>
                </a:rPr>
                <a:t> </a:t>
              </a:r>
              <a:r>
                <a:rPr lang="fr-FR" sz="2040" kern="0" err="1">
                  <a:solidFill>
                    <a:schemeClr val="tx1">
                      <a:lumMod val="75000"/>
                    </a:schemeClr>
                  </a:solidFill>
                  <a:latin typeface="Segoe UI" panose="020B0502040204020203" pitchFamily="34" charset="0"/>
                  <a:cs typeface="Segoe UI" panose="020B0502040204020203" pitchFamily="34" charset="0"/>
                </a:rPr>
                <a:t>statuses</a:t>
              </a:r>
              <a:r>
                <a:rPr lang="fr-FR" sz="2040" kern="0">
                  <a:solidFill>
                    <a:schemeClr val="tx1">
                      <a:lumMod val="75000"/>
                    </a:schemeClr>
                  </a:solidFill>
                  <a:latin typeface="Segoe UI" panose="020B0502040204020203" pitchFamily="34" charset="0"/>
                  <a:cs typeface="Segoe UI" panose="020B0502040204020203" pitchFamily="34" charset="0"/>
                </a:rPr>
                <a:t> for </a:t>
              </a:r>
              <a:r>
                <a:rPr lang="fr-FR" sz="2040" kern="0" err="1">
                  <a:solidFill>
                    <a:schemeClr val="tx1">
                      <a:lumMod val="75000"/>
                    </a:schemeClr>
                  </a:solidFill>
                  <a:latin typeface="Segoe UI" panose="020B0502040204020203" pitchFamily="34" charset="0"/>
                  <a:cs typeface="Segoe UI" panose="020B0502040204020203" pitchFamily="34" charset="0"/>
                </a:rPr>
                <a:t>each</a:t>
              </a:r>
              <a:r>
                <a:rPr lang="fr-FR" sz="2040" kern="0">
                  <a:solidFill>
                    <a:schemeClr val="tx1">
                      <a:lumMod val="75000"/>
                    </a:schemeClr>
                  </a:solidFill>
                  <a:latin typeface="Segoe UI" panose="020B0502040204020203" pitchFamily="34" charset="0"/>
                  <a:cs typeface="Segoe UI" panose="020B0502040204020203" pitchFamily="34" charset="0"/>
                </a:rPr>
                <a:t> action</a:t>
              </a:r>
            </a:p>
            <a:p>
              <a:pPr marL="349724" indent="-349724" defTabSz="816022">
                <a:lnSpc>
                  <a:spcPct val="90000"/>
                </a:lnSpc>
                <a:spcBef>
                  <a:spcPct val="0"/>
                </a:spcBef>
                <a:spcAft>
                  <a:spcPct val="35000"/>
                </a:spcAft>
                <a:buFont typeface="Arial" panose="020B0604020202020204" pitchFamily="34" charset="0"/>
                <a:buChar char="•"/>
                <a:defRPr/>
              </a:pPr>
              <a:r>
                <a:rPr lang="fr-FR" sz="2040" kern="0">
                  <a:solidFill>
                    <a:schemeClr val="tx1">
                      <a:lumMod val="75000"/>
                    </a:schemeClr>
                  </a:solidFill>
                  <a:latin typeface="Segoe UI" panose="020B0502040204020203" pitchFamily="34" charset="0"/>
                  <a:cs typeface="Segoe UI" panose="020B0502040204020203" pitchFamily="34" charset="0"/>
                </a:rPr>
                <a:t>Do…</a:t>
              </a:r>
              <a:r>
                <a:rPr lang="fr-FR" sz="2040" kern="0" err="1">
                  <a:solidFill>
                    <a:schemeClr val="tx1">
                      <a:lumMod val="75000"/>
                    </a:schemeClr>
                  </a:solidFill>
                  <a:latin typeface="Segoe UI" panose="020B0502040204020203" pitchFamily="34" charset="0"/>
                  <a:cs typeface="Segoe UI" panose="020B0502040204020203" pitchFamily="34" charset="0"/>
                </a:rPr>
                <a:t>Until</a:t>
              </a:r>
              <a:endParaRPr lang="fr-FR" sz="2040" kern="0">
                <a:solidFill>
                  <a:schemeClr val="tx1">
                    <a:lumMod val="75000"/>
                  </a:schemeClr>
                </a:solidFill>
                <a:latin typeface="Segoe UI" panose="020B0502040204020203" pitchFamily="34" charset="0"/>
                <a:cs typeface="Segoe UI" panose="020B0502040204020203" pitchFamily="34" charset="0"/>
              </a:endParaRPr>
            </a:p>
            <a:p>
              <a:pPr marL="816022" lvl="1" indent="-349724" defTabSz="816022">
                <a:lnSpc>
                  <a:spcPct val="90000"/>
                </a:lnSpc>
                <a:spcBef>
                  <a:spcPct val="0"/>
                </a:spcBef>
                <a:spcAft>
                  <a:spcPct val="35000"/>
                </a:spcAft>
                <a:buFont typeface="Arial" panose="020B0604020202020204" pitchFamily="34" charset="0"/>
                <a:buChar char="•"/>
                <a:defRPr/>
              </a:pPr>
              <a:r>
                <a:rPr lang="fr-FR" sz="2040" kern="0">
                  <a:solidFill>
                    <a:schemeClr val="tx1">
                      <a:lumMod val="75000"/>
                    </a:schemeClr>
                  </a:solidFill>
                  <a:latin typeface="Segoe UI" panose="020B0502040204020203" pitchFamily="34" charset="0"/>
                  <a:cs typeface="Segoe UI" panose="020B0502040204020203" pitchFamily="34" charset="0"/>
                </a:rPr>
                <a:t>Loop single action </a:t>
              </a:r>
              <a:r>
                <a:rPr lang="fr-FR" sz="2040" kern="0" err="1">
                  <a:solidFill>
                    <a:schemeClr val="tx1">
                      <a:lumMod val="75000"/>
                    </a:schemeClr>
                  </a:solidFill>
                  <a:latin typeface="Segoe UI" panose="020B0502040204020203" pitchFamily="34" charset="0"/>
                  <a:cs typeface="Segoe UI" panose="020B0502040204020203" pitchFamily="34" charset="0"/>
                </a:rPr>
                <a:t>based</a:t>
              </a:r>
              <a:r>
                <a:rPr lang="fr-FR" sz="2040" kern="0">
                  <a:solidFill>
                    <a:schemeClr val="tx1">
                      <a:lumMod val="75000"/>
                    </a:schemeClr>
                  </a:solidFill>
                  <a:latin typeface="Segoe UI" panose="020B0502040204020203" pitchFamily="34" charset="0"/>
                  <a:cs typeface="Segoe UI" panose="020B0502040204020203" pitchFamily="34" charset="0"/>
                </a:rPr>
                <a:t> on condition</a:t>
              </a:r>
            </a:p>
            <a:p>
              <a:pPr marL="816022" lvl="1" indent="-349724" defTabSz="816022">
                <a:lnSpc>
                  <a:spcPct val="90000"/>
                </a:lnSpc>
                <a:spcBef>
                  <a:spcPct val="0"/>
                </a:spcBef>
                <a:spcAft>
                  <a:spcPct val="35000"/>
                </a:spcAft>
                <a:buFont typeface="Arial" panose="020B0604020202020204" pitchFamily="34" charset="0"/>
                <a:buChar char="•"/>
                <a:defRPr/>
              </a:pPr>
              <a:r>
                <a:rPr lang="fr-FR" sz="2040" kern="0">
                  <a:solidFill>
                    <a:schemeClr val="tx1">
                      <a:lumMod val="75000"/>
                    </a:schemeClr>
                  </a:solidFill>
                  <a:latin typeface="Segoe UI" panose="020B0502040204020203" pitchFamily="34" charset="0"/>
                  <a:cs typeface="Segoe UI" panose="020B0502040204020203" pitchFamily="34" charset="0"/>
                </a:rPr>
                <a:t>Runs action </a:t>
              </a:r>
              <a:r>
                <a:rPr lang="fr-FR" sz="2040" kern="0" err="1">
                  <a:solidFill>
                    <a:schemeClr val="tx1">
                      <a:lumMod val="75000"/>
                    </a:schemeClr>
                  </a:solidFill>
                  <a:latin typeface="Segoe UI" panose="020B0502040204020203" pitchFamily="34" charset="0"/>
                  <a:cs typeface="Segoe UI" panose="020B0502040204020203" pitchFamily="34" charset="0"/>
                </a:rPr>
                <a:t>until</a:t>
              </a:r>
              <a:r>
                <a:rPr lang="fr-FR" sz="2040" kern="0">
                  <a:solidFill>
                    <a:schemeClr val="tx1">
                      <a:lumMod val="75000"/>
                    </a:schemeClr>
                  </a:solidFill>
                  <a:latin typeface="Segoe UI" panose="020B0502040204020203" pitchFamily="34" charset="0"/>
                  <a:cs typeface="Segoe UI" panose="020B0502040204020203" pitchFamily="34" charset="0"/>
                </a:rPr>
                <a:t> </a:t>
              </a:r>
              <a:r>
                <a:rPr lang="fr-FR" sz="2040" kern="0" err="1">
                  <a:solidFill>
                    <a:schemeClr val="tx1">
                      <a:lumMod val="75000"/>
                    </a:schemeClr>
                  </a:solidFill>
                  <a:latin typeface="Segoe UI" panose="020B0502040204020203" pitchFamily="34" charset="0"/>
                  <a:cs typeface="Segoe UI" panose="020B0502040204020203" pitchFamily="34" charset="0"/>
                </a:rPr>
                <a:t>evaluated</a:t>
              </a:r>
              <a:r>
                <a:rPr lang="fr-FR" sz="2040" kern="0">
                  <a:solidFill>
                    <a:schemeClr val="tx1">
                      <a:lumMod val="75000"/>
                    </a:schemeClr>
                  </a:solidFill>
                  <a:latin typeface="Segoe UI" panose="020B0502040204020203" pitchFamily="34" charset="0"/>
                  <a:cs typeface="Segoe UI" panose="020B0502040204020203" pitchFamily="34" charset="0"/>
                </a:rPr>
                <a:t> to </a:t>
              </a:r>
              <a:r>
                <a:rPr lang="fr-FR" sz="2040" kern="0" err="1">
                  <a:solidFill>
                    <a:schemeClr val="tx1">
                      <a:lumMod val="75000"/>
                    </a:schemeClr>
                  </a:solidFill>
                  <a:latin typeface="Segoe UI" panose="020B0502040204020203" pitchFamily="34" charset="0"/>
                  <a:cs typeface="Segoe UI" panose="020B0502040204020203" pitchFamily="34" charset="0"/>
                </a:rPr>
                <a:t>true</a:t>
              </a:r>
              <a:endParaRPr lang="fr-FR" sz="2040" kern="0">
                <a:solidFill>
                  <a:schemeClr val="tx1">
                    <a:lumMod val="75000"/>
                  </a:schemeClr>
                </a:solidFill>
                <a:latin typeface="Segoe UI" panose="020B0502040204020203" pitchFamily="34" charset="0"/>
                <a:cs typeface="Segoe UI" panose="020B0502040204020203" pitchFamily="34" charset="0"/>
              </a:endParaRPr>
            </a:p>
            <a:p>
              <a:pPr marL="816022" lvl="1" indent="-349724" defTabSz="816022">
                <a:lnSpc>
                  <a:spcPct val="90000"/>
                </a:lnSpc>
                <a:spcBef>
                  <a:spcPct val="0"/>
                </a:spcBef>
                <a:spcAft>
                  <a:spcPct val="35000"/>
                </a:spcAft>
                <a:buFont typeface="Arial" panose="020B0604020202020204" pitchFamily="34" charset="0"/>
                <a:buChar char="•"/>
                <a:defRPr/>
              </a:pPr>
              <a:r>
                <a:rPr lang="fr-FR" sz="2040" kern="0" err="1">
                  <a:solidFill>
                    <a:schemeClr val="tx1">
                      <a:lumMod val="75000"/>
                    </a:schemeClr>
                  </a:solidFill>
                  <a:latin typeface="Segoe UI" panose="020B0502040204020203" pitchFamily="34" charset="0"/>
                  <a:cs typeface="Segoe UI" panose="020B0502040204020203" pitchFamily="34" charset="0"/>
                </a:rPr>
                <a:t>Define</a:t>
              </a:r>
              <a:r>
                <a:rPr lang="fr-FR" sz="2040" kern="0">
                  <a:solidFill>
                    <a:schemeClr val="tx1">
                      <a:lumMod val="75000"/>
                    </a:schemeClr>
                  </a:solidFill>
                  <a:latin typeface="Segoe UI" panose="020B0502040204020203" pitchFamily="34" charset="0"/>
                  <a:cs typeface="Segoe UI" panose="020B0502040204020203" pitchFamily="34" charset="0"/>
                </a:rPr>
                <a:t> </a:t>
              </a:r>
              <a:r>
                <a:rPr lang="fr-FR" sz="2040" kern="0" err="1">
                  <a:solidFill>
                    <a:schemeClr val="tx1">
                      <a:lumMod val="75000"/>
                    </a:schemeClr>
                  </a:solidFill>
                  <a:latin typeface="Segoe UI" panose="020B0502040204020203" pitchFamily="34" charset="0"/>
                  <a:cs typeface="Segoe UI" panose="020B0502040204020203" pitchFamily="34" charset="0"/>
                </a:rPr>
                <a:t>limit</a:t>
              </a:r>
              <a:r>
                <a:rPr lang="fr-FR" sz="2040" kern="0">
                  <a:solidFill>
                    <a:schemeClr val="tx1">
                      <a:lumMod val="75000"/>
                    </a:schemeClr>
                  </a:solidFill>
                  <a:latin typeface="Segoe UI" panose="020B0502040204020203" pitchFamily="34" charset="0"/>
                  <a:cs typeface="Segoe UI" panose="020B0502040204020203" pitchFamily="34" charset="0"/>
                </a:rPr>
                <a:t> </a:t>
              </a:r>
              <a:r>
                <a:rPr lang="fr-FR" sz="2040" kern="0" err="1">
                  <a:solidFill>
                    <a:schemeClr val="tx1">
                      <a:lumMod val="75000"/>
                    </a:schemeClr>
                  </a:solidFill>
                  <a:latin typeface="Segoe UI" panose="020B0502040204020203" pitchFamily="34" charset="0"/>
                  <a:cs typeface="Segoe UI" panose="020B0502040204020203" pitchFamily="34" charset="0"/>
                </a:rPr>
                <a:t>based</a:t>
              </a:r>
              <a:r>
                <a:rPr lang="fr-FR" sz="2040" kern="0">
                  <a:solidFill>
                    <a:schemeClr val="tx1">
                      <a:lumMod val="75000"/>
                    </a:schemeClr>
                  </a:solidFill>
                  <a:latin typeface="Segoe UI" panose="020B0502040204020203" pitchFamily="34" charset="0"/>
                  <a:cs typeface="Segoe UI" panose="020B0502040204020203" pitchFamily="34" charset="0"/>
                </a:rPr>
                <a:t> on</a:t>
              </a:r>
            </a:p>
            <a:p>
              <a:pPr marL="1282320" lvl="2" indent="-349724" defTabSz="816022">
                <a:lnSpc>
                  <a:spcPct val="90000"/>
                </a:lnSpc>
                <a:spcBef>
                  <a:spcPct val="0"/>
                </a:spcBef>
                <a:spcAft>
                  <a:spcPct val="35000"/>
                </a:spcAft>
                <a:buFont typeface="Arial" panose="020B0604020202020204" pitchFamily="34" charset="0"/>
                <a:buChar char="•"/>
                <a:defRPr/>
              </a:pPr>
              <a:r>
                <a:rPr lang="fr-FR" sz="2040" kern="0">
                  <a:solidFill>
                    <a:schemeClr val="tx1">
                      <a:lumMod val="75000"/>
                    </a:schemeClr>
                  </a:solidFill>
                  <a:latin typeface="Segoe UI" panose="020B0502040204020203" pitchFamily="34" charset="0"/>
                  <a:cs typeface="Segoe UI" panose="020B0502040204020203" pitchFamily="34" charset="0"/>
                </a:rPr>
                <a:t>Time</a:t>
              </a:r>
            </a:p>
            <a:p>
              <a:pPr marL="1282320" lvl="2" indent="-349724" defTabSz="816022">
                <a:lnSpc>
                  <a:spcPct val="90000"/>
                </a:lnSpc>
                <a:spcBef>
                  <a:spcPct val="0"/>
                </a:spcBef>
                <a:spcAft>
                  <a:spcPct val="35000"/>
                </a:spcAft>
                <a:buFont typeface="Arial" panose="020B0604020202020204" pitchFamily="34" charset="0"/>
                <a:buChar char="•"/>
                <a:defRPr/>
              </a:pPr>
              <a:r>
                <a:rPr lang="fr-FR" sz="2040" kern="0" err="1">
                  <a:solidFill>
                    <a:schemeClr val="tx1">
                      <a:lumMod val="75000"/>
                    </a:schemeClr>
                  </a:solidFill>
                  <a:latin typeface="Segoe UI" panose="020B0502040204020203" pitchFamily="34" charset="0"/>
                  <a:cs typeface="Segoe UI" panose="020B0502040204020203" pitchFamily="34" charset="0"/>
                </a:rPr>
                <a:t>Number</a:t>
              </a:r>
              <a:r>
                <a:rPr lang="fr-FR" sz="2040" kern="0">
                  <a:solidFill>
                    <a:schemeClr val="tx1">
                      <a:lumMod val="75000"/>
                    </a:schemeClr>
                  </a:solidFill>
                  <a:latin typeface="Segoe UI" panose="020B0502040204020203" pitchFamily="34" charset="0"/>
                  <a:cs typeface="Segoe UI" panose="020B0502040204020203" pitchFamily="34" charset="0"/>
                </a:rPr>
                <a:t> of </a:t>
              </a:r>
              <a:r>
                <a:rPr lang="fr-FR" sz="2040" kern="0" err="1">
                  <a:solidFill>
                    <a:schemeClr val="tx1">
                      <a:lumMod val="75000"/>
                    </a:schemeClr>
                  </a:solidFill>
                  <a:latin typeface="Segoe UI" panose="020B0502040204020203" pitchFamily="34" charset="0"/>
                  <a:cs typeface="Segoe UI" panose="020B0502040204020203" pitchFamily="34" charset="0"/>
                </a:rPr>
                <a:t>iterations</a:t>
              </a:r>
              <a:endParaRPr lang="fr-FR" sz="2040" kern="0">
                <a:solidFill>
                  <a:schemeClr val="tx1">
                    <a:lumMod val="75000"/>
                  </a:schemeClr>
                </a:solidFill>
                <a:latin typeface="Segoe UI" panose="020B0502040204020203" pitchFamily="34" charset="0"/>
                <a:cs typeface="Segoe UI" panose="020B0502040204020203" pitchFamily="34" charset="0"/>
              </a:endParaRPr>
            </a:p>
            <a:p>
              <a:pPr marL="816022" lvl="1" indent="-349724" defTabSz="816022">
                <a:lnSpc>
                  <a:spcPct val="90000"/>
                </a:lnSpc>
                <a:spcBef>
                  <a:spcPct val="0"/>
                </a:spcBef>
                <a:spcAft>
                  <a:spcPct val="35000"/>
                </a:spcAft>
                <a:buFont typeface="Arial" panose="020B0604020202020204" pitchFamily="34" charset="0"/>
                <a:buChar char="•"/>
                <a:defRPr/>
              </a:pPr>
              <a:r>
                <a:rPr lang="fr-FR" sz="2040" kern="0" err="1">
                  <a:solidFill>
                    <a:schemeClr val="tx1">
                      <a:lumMod val="75000"/>
                    </a:schemeClr>
                  </a:solidFill>
                  <a:latin typeface="Segoe UI" panose="020B0502040204020203" pitchFamily="34" charset="0"/>
                  <a:cs typeface="Segoe UI" panose="020B0502040204020203" pitchFamily="34" charset="0"/>
                </a:rPr>
                <a:t>Overall</a:t>
              </a:r>
              <a:r>
                <a:rPr lang="fr-FR" sz="2040" kern="0">
                  <a:solidFill>
                    <a:schemeClr val="tx1">
                      <a:lumMod val="75000"/>
                    </a:schemeClr>
                  </a:solidFill>
                  <a:latin typeface="Segoe UI" panose="020B0502040204020203" pitchFamily="34" charset="0"/>
                  <a:cs typeface="Segoe UI" panose="020B0502040204020203" pitchFamily="34" charset="0"/>
                </a:rPr>
                <a:t> action has </a:t>
              </a:r>
              <a:r>
                <a:rPr lang="fr-FR" sz="2040" kern="0" err="1">
                  <a:solidFill>
                    <a:schemeClr val="tx1">
                      <a:lumMod val="75000"/>
                    </a:schemeClr>
                  </a:solidFill>
                  <a:latin typeface="Segoe UI" panose="020B0502040204020203" pitchFamily="34" charset="0"/>
                  <a:cs typeface="Segoe UI" panose="020B0502040204020203" pitchFamily="34" charset="0"/>
                </a:rPr>
                <a:t>status</a:t>
              </a:r>
              <a:r>
                <a:rPr lang="fr-FR" sz="2040" kern="0">
                  <a:solidFill>
                    <a:schemeClr val="tx1">
                      <a:lumMod val="75000"/>
                    </a:schemeClr>
                  </a:solidFill>
                  <a:latin typeface="Segoe UI" panose="020B0502040204020203" pitchFamily="34" charset="0"/>
                  <a:cs typeface="Segoe UI" panose="020B0502040204020203" pitchFamily="34" charset="0"/>
                </a:rPr>
                <a:t>/outputs but not for </a:t>
              </a:r>
              <a:r>
                <a:rPr lang="fr-FR" sz="2040" kern="0" err="1">
                  <a:solidFill>
                    <a:schemeClr val="tx1">
                      <a:lumMod val="75000"/>
                    </a:schemeClr>
                  </a:solidFill>
                  <a:latin typeface="Segoe UI" panose="020B0502040204020203" pitchFamily="34" charset="0"/>
                  <a:cs typeface="Segoe UI" panose="020B0502040204020203" pitchFamily="34" charset="0"/>
                </a:rPr>
                <a:t>each</a:t>
              </a:r>
              <a:r>
                <a:rPr lang="fr-FR" sz="2040" kern="0">
                  <a:solidFill>
                    <a:schemeClr val="tx1">
                      <a:lumMod val="75000"/>
                    </a:schemeClr>
                  </a:solidFill>
                  <a:latin typeface="Segoe UI" panose="020B0502040204020203" pitchFamily="34" charset="0"/>
                  <a:cs typeface="Segoe UI" panose="020B0502040204020203" pitchFamily="34" charset="0"/>
                </a:rPr>
                <a:t> </a:t>
              </a:r>
              <a:r>
                <a:rPr lang="fr-FR" sz="2040" kern="0" err="1">
                  <a:solidFill>
                    <a:schemeClr val="tx1">
                      <a:lumMod val="75000"/>
                    </a:schemeClr>
                  </a:solidFill>
                  <a:latin typeface="Segoe UI" panose="020B0502040204020203" pitchFamily="34" charset="0"/>
                  <a:cs typeface="Segoe UI" panose="020B0502040204020203" pitchFamily="34" charset="0"/>
                </a:rPr>
                <a:t>iteration</a:t>
              </a:r>
              <a:endParaRPr lang="fr-FR" sz="2040" kern="0">
                <a:solidFill>
                  <a:schemeClr val="tx1">
                    <a:lumMod val="75000"/>
                  </a:schemeClr>
                </a:solidFill>
                <a:latin typeface="Segoe UI" panose="020B0502040204020203" pitchFamily="34" charset="0"/>
                <a:cs typeface="Segoe UI" panose="020B0502040204020203" pitchFamily="34" charset="0"/>
              </a:endParaRPr>
            </a:p>
            <a:p>
              <a:pPr marL="349724" indent="-349724" defTabSz="816022">
                <a:lnSpc>
                  <a:spcPct val="90000"/>
                </a:lnSpc>
                <a:spcBef>
                  <a:spcPct val="0"/>
                </a:spcBef>
                <a:spcAft>
                  <a:spcPct val="35000"/>
                </a:spcAft>
                <a:buFont typeface="Arial" panose="020B0604020202020204" pitchFamily="34" charset="0"/>
                <a:buChar char="•"/>
                <a:defRPr/>
              </a:pPr>
              <a:endParaRPr lang="fr-FR" sz="2040" kern="0">
                <a:solidFill>
                  <a:schemeClr val="tx1">
                    <a:lumMod val="75000"/>
                  </a:schemeClr>
                </a:solidFill>
                <a:latin typeface="Segoe UI" panose="020B0502040204020203" pitchFamily="34" charset="0"/>
                <a:cs typeface="Segoe UI" panose="020B0502040204020203" pitchFamily="34" charset="0"/>
              </a:endParaRPr>
            </a:p>
            <a:p>
              <a:pPr marL="816022" lvl="1" indent="-349724" defTabSz="816022">
                <a:lnSpc>
                  <a:spcPct val="90000"/>
                </a:lnSpc>
                <a:spcBef>
                  <a:spcPct val="0"/>
                </a:spcBef>
                <a:spcAft>
                  <a:spcPct val="35000"/>
                </a:spcAft>
                <a:buFont typeface="Arial" panose="020B0604020202020204" pitchFamily="34" charset="0"/>
                <a:buChar char="•"/>
                <a:defRPr/>
              </a:pPr>
              <a:endParaRPr lang="fr-FR" sz="2040" kern="0">
                <a:solidFill>
                  <a:schemeClr val="tx1">
                    <a:lumMod val="75000"/>
                  </a:schemeClr>
                </a:solidFill>
                <a:latin typeface="Segoe UI" panose="020B0502040204020203" pitchFamily="34" charset="0"/>
                <a:cs typeface="Segoe UI" panose="020B0502040204020203" pitchFamily="34" charset="0"/>
              </a:endParaRPr>
            </a:p>
            <a:p>
              <a:pPr marL="349724" indent="-349724" defTabSz="816022">
                <a:lnSpc>
                  <a:spcPct val="90000"/>
                </a:lnSpc>
                <a:spcBef>
                  <a:spcPct val="0"/>
                </a:spcBef>
                <a:spcAft>
                  <a:spcPct val="35000"/>
                </a:spcAft>
                <a:buFont typeface="Arial" panose="020B0604020202020204" pitchFamily="34" charset="0"/>
                <a:buChar char="•"/>
                <a:defRPr/>
              </a:pPr>
              <a:endParaRPr lang="fr-FR" sz="2040">
                <a:solidFill>
                  <a:schemeClr val="tx1">
                    <a:lumMod val="75000"/>
                  </a:schemeClr>
                </a:solidFill>
                <a:latin typeface="Segoe UI" panose="020B0502040204020203" pitchFamily="34" charset="0"/>
                <a:cs typeface="Segoe UI" panose="020B0502040204020203" pitchFamily="34" charset="0"/>
              </a:endParaRPr>
            </a:p>
          </p:txBody>
        </p:sp>
      </p:grpSp>
      <p:sp>
        <p:nvSpPr>
          <p:cNvPr id="4" name="Title 3"/>
          <p:cNvSpPr>
            <a:spLocks noGrp="1"/>
          </p:cNvSpPr>
          <p:nvPr>
            <p:ph type="title"/>
          </p:nvPr>
        </p:nvSpPr>
        <p:spPr/>
        <p:txBody>
          <a:bodyPr/>
          <a:lstStyle/>
          <a:p>
            <a:r>
              <a:rPr lang="en-US"/>
              <a:t>Concepts</a:t>
            </a:r>
          </a:p>
        </p:txBody>
      </p:sp>
      <p:grpSp>
        <p:nvGrpSpPr>
          <p:cNvPr id="10" name="Group 9"/>
          <p:cNvGrpSpPr/>
          <p:nvPr/>
        </p:nvGrpSpPr>
        <p:grpSpPr>
          <a:xfrm>
            <a:off x="353181" y="1212850"/>
            <a:ext cx="2869189" cy="971944"/>
            <a:chOff x="345423" y="1189176"/>
            <a:chExt cx="2949586" cy="952973"/>
          </a:xfrm>
        </p:grpSpPr>
        <p:sp>
          <p:nvSpPr>
            <p:cNvPr id="5" name="Freeform: Shape 4"/>
            <p:cNvSpPr/>
            <p:nvPr/>
          </p:nvSpPr>
          <p:spPr>
            <a:xfrm>
              <a:off x="345423" y="1189176"/>
              <a:ext cx="2949586" cy="952973"/>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98905" tIns="23315" rIns="130564" bIns="23315" numCol="1" spcCol="1270" anchor="ctr" anchorCtr="0">
              <a:noAutofit/>
            </a:bodyPr>
            <a:lstStyle/>
            <a:p>
              <a:pPr defTabSz="816022">
                <a:lnSpc>
                  <a:spcPct val="90000"/>
                </a:lnSpc>
                <a:spcBef>
                  <a:spcPct val="0"/>
                </a:spcBef>
                <a:spcAft>
                  <a:spcPct val="35000"/>
                </a:spcAft>
                <a:defRPr/>
              </a:pPr>
              <a:r>
                <a:rPr lang="en-US" sz="2040">
                  <a:solidFill>
                    <a:schemeClr val="accent4">
                      <a:lumMod val="75000"/>
                    </a:schemeClr>
                  </a:solidFill>
                  <a:latin typeface="Segoe UI" panose="020B0502040204020203" pitchFamily="34" charset="0"/>
                  <a:cs typeface="Segoe UI" panose="020B0502040204020203" pitchFamily="34" charset="0"/>
                </a:rPr>
                <a:t>Trigger</a:t>
              </a:r>
              <a:endParaRPr lang="fr-FR" sz="2040">
                <a:solidFill>
                  <a:schemeClr val="accent4">
                    <a:lumMod val="75000"/>
                  </a:schemeClr>
                </a:solidFill>
                <a:latin typeface="Segoe UI" panose="020B0502040204020203" pitchFamily="34" charset="0"/>
                <a:cs typeface="Segoe UI" panose="020B0502040204020203" pitchFamily="34" charset="0"/>
              </a:endParaRPr>
            </a:p>
          </p:txBody>
        </p:sp>
        <p:sp>
          <p:nvSpPr>
            <p:cNvPr id="6" name="Flowchart: Terminator 5"/>
            <p:cNvSpPr/>
            <p:nvPr/>
          </p:nvSpPr>
          <p:spPr bwMode="auto">
            <a:xfrm>
              <a:off x="498914" y="1535613"/>
              <a:ext cx="823640" cy="260097"/>
            </a:xfrm>
            <a:prstGeom prst="flowChartTermina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nvGrpSpPr>
          <p:cNvPr id="15" name="Group 14"/>
          <p:cNvGrpSpPr/>
          <p:nvPr/>
        </p:nvGrpSpPr>
        <p:grpSpPr>
          <a:xfrm>
            <a:off x="353181" y="2262028"/>
            <a:ext cx="2869189" cy="971944"/>
            <a:chOff x="345423" y="2217876"/>
            <a:chExt cx="2949586" cy="952973"/>
          </a:xfrm>
        </p:grpSpPr>
        <p:sp>
          <p:nvSpPr>
            <p:cNvPr id="12" name="Freeform: Shape 11"/>
            <p:cNvSpPr/>
            <p:nvPr/>
          </p:nvSpPr>
          <p:spPr>
            <a:xfrm>
              <a:off x="345423" y="2217876"/>
              <a:ext cx="2949586" cy="952973"/>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98905" tIns="23315" rIns="130564" bIns="23315" numCol="1" spcCol="1270" anchor="ctr" anchorCtr="0">
              <a:noAutofit/>
            </a:bodyPr>
            <a:lstStyle/>
            <a:p>
              <a:pPr defTabSz="816022">
                <a:lnSpc>
                  <a:spcPct val="90000"/>
                </a:lnSpc>
                <a:spcBef>
                  <a:spcPct val="0"/>
                </a:spcBef>
                <a:spcAft>
                  <a:spcPct val="35000"/>
                </a:spcAft>
                <a:defRPr/>
              </a:pPr>
              <a:r>
                <a:rPr lang="en-US" sz="2040">
                  <a:solidFill>
                    <a:schemeClr val="accent4">
                      <a:lumMod val="75000"/>
                    </a:schemeClr>
                  </a:solidFill>
                  <a:latin typeface="Segoe UI" panose="020B0502040204020203" pitchFamily="34" charset="0"/>
                  <a:cs typeface="Segoe UI" panose="020B0502040204020203" pitchFamily="34" charset="0"/>
                </a:rPr>
                <a:t>Action</a:t>
              </a:r>
              <a:endParaRPr lang="fr-FR" sz="2040">
                <a:solidFill>
                  <a:schemeClr val="accent4">
                    <a:lumMod val="75000"/>
                  </a:schemeClr>
                </a:solidFill>
                <a:latin typeface="Segoe UI" panose="020B0502040204020203" pitchFamily="34" charset="0"/>
                <a:cs typeface="Segoe UI" panose="020B0502040204020203" pitchFamily="34" charset="0"/>
              </a:endParaRPr>
            </a:p>
          </p:txBody>
        </p:sp>
        <p:sp>
          <p:nvSpPr>
            <p:cNvPr id="14" name="Flowchart: Process 13"/>
            <p:cNvSpPr/>
            <p:nvPr/>
          </p:nvSpPr>
          <p:spPr bwMode="auto">
            <a:xfrm>
              <a:off x="498914" y="2488587"/>
              <a:ext cx="823640" cy="339146"/>
            </a:xfrm>
            <a:prstGeom prst="flowChartProcess">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nvGrpSpPr>
          <p:cNvPr id="22" name="Group 21"/>
          <p:cNvGrpSpPr/>
          <p:nvPr/>
        </p:nvGrpSpPr>
        <p:grpSpPr>
          <a:xfrm>
            <a:off x="365720" y="3327499"/>
            <a:ext cx="2869189" cy="971944"/>
            <a:chOff x="357717" y="3269924"/>
            <a:chExt cx="2949586" cy="952973"/>
          </a:xfrm>
        </p:grpSpPr>
        <p:sp>
          <p:nvSpPr>
            <p:cNvPr id="19" name="Freeform: Shape 18"/>
            <p:cNvSpPr/>
            <p:nvPr/>
          </p:nvSpPr>
          <p:spPr>
            <a:xfrm>
              <a:off x="357717" y="3269924"/>
              <a:ext cx="2949586" cy="952973"/>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98905" tIns="23315" rIns="130564" bIns="23315" numCol="1" spcCol="1270" anchor="ctr" anchorCtr="0">
              <a:noAutofit/>
            </a:bodyPr>
            <a:lstStyle/>
            <a:p>
              <a:pPr defTabSz="816022">
                <a:lnSpc>
                  <a:spcPct val="90000"/>
                </a:lnSpc>
                <a:spcBef>
                  <a:spcPct val="0"/>
                </a:spcBef>
                <a:spcAft>
                  <a:spcPct val="35000"/>
                </a:spcAft>
                <a:defRPr/>
              </a:pPr>
              <a:r>
                <a:rPr lang="en-US" sz="2040">
                  <a:solidFill>
                    <a:schemeClr val="accent4">
                      <a:lumMod val="75000"/>
                    </a:schemeClr>
                  </a:solidFill>
                  <a:latin typeface="Segoe UI" panose="020B0502040204020203" pitchFamily="34" charset="0"/>
                  <a:cs typeface="Segoe UI" panose="020B0502040204020203" pitchFamily="34" charset="0"/>
                </a:rPr>
                <a:t>Response</a:t>
              </a:r>
              <a:endParaRPr lang="fr-FR" sz="2040">
                <a:solidFill>
                  <a:schemeClr val="accent4">
                    <a:lumMod val="75000"/>
                  </a:schemeClr>
                </a:solidFill>
                <a:latin typeface="Segoe UI" panose="020B0502040204020203" pitchFamily="34" charset="0"/>
                <a:cs typeface="Segoe UI" panose="020B0502040204020203" pitchFamily="34" charset="0"/>
              </a:endParaRPr>
            </a:p>
          </p:txBody>
        </p:sp>
        <p:sp>
          <p:nvSpPr>
            <p:cNvPr id="21" name="U-Turn Arrow 3"/>
            <p:cNvSpPr/>
            <p:nvPr/>
          </p:nvSpPr>
          <p:spPr bwMode="auto">
            <a:xfrm rot="5400000">
              <a:off x="564647" y="3334590"/>
              <a:ext cx="692174" cy="823640"/>
            </a:xfrm>
            <a:prstGeom prst="utur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grpSp>
      <p:grpSp>
        <p:nvGrpSpPr>
          <p:cNvPr id="39" name="Group 38"/>
          <p:cNvGrpSpPr/>
          <p:nvPr/>
        </p:nvGrpSpPr>
        <p:grpSpPr>
          <a:xfrm>
            <a:off x="365720" y="4392970"/>
            <a:ext cx="2869189" cy="971944"/>
            <a:chOff x="357717" y="4307224"/>
            <a:chExt cx="2949586" cy="952973"/>
          </a:xfrm>
        </p:grpSpPr>
        <p:sp>
          <p:nvSpPr>
            <p:cNvPr id="27" name="Freeform: Shape 26"/>
            <p:cNvSpPr/>
            <p:nvPr/>
          </p:nvSpPr>
          <p:spPr>
            <a:xfrm>
              <a:off x="357717" y="4307224"/>
              <a:ext cx="2949586" cy="952973"/>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98905" tIns="23315" rIns="130564" bIns="23315" numCol="1" spcCol="1270" anchor="ctr" anchorCtr="0">
              <a:noAutofit/>
            </a:bodyPr>
            <a:lstStyle/>
            <a:p>
              <a:pPr defTabSz="816022">
                <a:lnSpc>
                  <a:spcPct val="90000"/>
                </a:lnSpc>
                <a:spcBef>
                  <a:spcPct val="0"/>
                </a:spcBef>
                <a:spcAft>
                  <a:spcPct val="35000"/>
                </a:spcAft>
                <a:defRPr/>
              </a:pPr>
              <a:r>
                <a:rPr lang="en-US" sz="2040">
                  <a:solidFill>
                    <a:schemeClr val="accent4">
                      <a:lumMod val="75000"/>
                    </a:schemeClr>
                  </a:solidFill>
                  <a:latin typeface="Segoe UI" panose="020B0502040204020203" pitchFamily="34" charset="0"/>
                  <a:cs typeface="Segoe UI" panose="020B0502040204020203" pitchFamily="34" charset="0"/>
                </a:rPr>
                <a:t>Split On</a:t>
              </a:r>
              <a:endParaRPr lang="fr-FR" sz="2040">
                <a:solidFill>
                  <a:schemeClr val="accent4">
                    <a:lumMod val="75000"/>
                  </a:schemeClr>
                </a:solidFill>
                <a:latin typeface="Segoe UI" panose="020B0502040204020203" pitchFamily="34" charset="0"/>
                <a:cs typeface="Segoe UI" panose="020B0502040204020203" pitchFamily="34" charset="0"/>
              </a:endParaRPr>
            </a:p>
          </p:txBody>
        </p:sp>
        <p:sp>
          <p:nvSpPr>
            <p:cNvPr id="34" name="Right Arrow 14"/>
            <p:cNvSpPr/>
            <p:nvPr/>
          </p:nvSpPr>
          <p:spPr bwMode="auto">
            <a:xfrm>
              <a:off x="498914" y="4595493"/>
              <a:ext cx="444983" cy="30561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35" name="Flowchart: Process 34"/>
            <p:cNvSpPr/>
            <p:nvPr/>
          </p:nvSpPr>
          <p:spPr bwMode="auto">
            <a:xfrm rot="5400000">
              <a:off x="498895" y="4725006"/>
              <a:ext cx="823640" cy="81116"/>
            </a:xfrm>
            <a:prstGeom prst="flowChartProcess">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6" name="Right Arrow 14"/>
            <p:cNvSpPr/>
            <p:nvPr/>
          </p:nvSpPr>
          <p:spPr bwMode="auto">
            <a:xfrm>
              <a:off x="918155" y="4401229"/>
              <a:ext cx="404361" cy="19426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37" name="Right Arrow 14"/>
            <p:cNvSpPr/>
            <p:nvPr/>
          </p:nvSpPr>
          <p:spPr bwMode="auto">
            <a:xfrm>
              <a:off x="918155" y="4927395"/>
              <a:ext cx="404361" cy="19426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38" name="Right Arrow 14"/>
            <p:cNvSpPr/>
            <p:nvPr/>
          </p:nvSpPr>
          <p:spPr bwMode="auto">
            <a:xfrm>
              <a:off x="918155" y="4651168"/>
              <a:ext cx="404361" cy="19426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grpSp>
      <p:grpSp>
        <p:nvGrpSpPr>
          <p:cNvPr id="82" name="Group 81"/>
          <p:cNvGrpSpPr/>
          <p:nvPr/>
        </p:nvGrpSpPr>
        <p:grpSpPr>
          <a:xfrm>
            <a:off x="3331495" y="1212850"/>
            <a:ext cx="2869189" cy="971944"/>
            <a:chOff x="3265604" y="1189176"/>
            <a:chExt cx="2813186" cy="952973"/>
          </a:xfrm>
        </p:grpSpPr>
        <p:sp>
          <p:nvSpPr>
            <p:cNvPr id="63" name="Freeform: Shape 62"/>
            <p:cNvSpPr/>
            <p:nvPr/>
          </p:nvSpPr>
          <p:spPr>
            <a:xfrm>
              <a:off x="3265604" y="1189176"/>
              <a:ext cx="2813186" cy="952973"/>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98905" tIns="23315" rIns="130564" bIns="23315" numCol="1" spcCol="1270" anchor="ctr" anchorCtr="0">
              <a:noAutofit/>
            </a:bodyPr>
            <a:lstStyle/>
            <a:p>
              <a:pPr defTabSz="816022">
                <a:lnSpc>
                  <a:spcPct val="90000"/>
                </a:lnSpc>
                <a:spcBef>
                  <a:spcPct val="0"/>
                </a:spcBef>
                <a:spcAft>
                  <a:spcPct val="35000"/>
                </a:spcAft>
                <a:defRPr/>
              </a:pPr>
              <a:r>
                <a:rPr lang="en-US" sz="2040">
                  <a:solidFill>
                    <a:schemeClr val="accent4">
                      <a:lumMod val="75000"/>
                    </a:schemeClr>
                  </a:solidFill>
                  <a:latin typeface="Segoe UI" panose="020B0502040204020203" pitchFamily="34" charset="0"/>
                  <a:cs typeface="Segoe UI" panose="020B0502040204020203" pitchFamily="34" charset="0"/>
                </a:rPr>
                <a:t>Retry</a:t>
              </a:r>
              <a:endParaRPr lang="fr-FR" sz="2040">
                <a:solidFill>
                  <a:schemeClr val="accent4">
                    <a:lumMod val="75000"/>
                  </a:schemeClr>
                </a:solidFill>
                <a:latin typeface="Segoe UI" panose="020B0502040204020203" pitchFamily="34" charset="0"/>
                <a:cs typeface="Segoe UI" panose="020B0502040204020203" pitchFamily="34" charset="0"/>
              </a:endParaRPr>
            </a:p>
          </p:txBody>
        </p:sp>
        <p:grpSp>
          <p:nvGrpSpPr>
            <p:cNvPr id="81" name="Group 80"/>
            <p:cNvGrpSpPr/>
            <p:nvPr/>
          </p:nvGrpSpPr>
          <p:grpSpPr>
            <a:xfrm>
              <a:off x="3411997" y="1477445"/>
              <a:ext cx="801196" cy="399631"/>
              <a:chOff x="3411997" y="1477445"/>
              <a:chExt cx="801196" cy="399631"/>
            </a:xfrm>
          </p:grpSpPr>
          <p:sp>
            <p:nvSpPr>
              <p:cNvPr id="78" name="Curved Right Arrow 5"/>
              <p:cNvSpPr/>
              <p:nvPr/>
            </p:nvSpPr>
            <p:spPr bwMode="auto">
              <a:xfrm>
                <a:off x="3411997" y="1477445"/>
                <a:ext cx="408420" cy="399631"/>
              </a:xfrm>
              <a:prstGeom prst="curvedRightArrow">
                <a:avLst>
                  <a:gd name="adj1" fmla="val 25000"/>
                  <a:gd name="adj2" fmla="val 50000"/>
                  <a:gd name="adj3" fmla="val 2500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79" name="Curved Left Arrow 6"/>
              <p:cNvSpPr/>
              <p:nvPr/>
            </p:nvSpPr>
            <p:spPr bwMode="auto">
              <a:xfrm>
                <a:off x="3804773" y="1477445"/>
                <a:ext cx="408420" cy="399631"/>
              </a:xfrm>
              <a:prstGeom prst="curvedLef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grpSp>
        <p:nvGrpSpPr>
          <p:cNvPr id="102" name="Group 101"/>
          <p:cNvGrpSpPr/>
          <p:nvPr/>
        </p:nvGrpSpPr>
        <p:grpSpPr>
          <a:xfrm>
            <a:off x="3331495" y="2262028"/>
            <a:ext cx="2869189" cy="971944"/>
            <a:chOff x="3265604" y="2217876"/>
            <a:chExt cx="2813186" cy="952973"/>
          </a:xfrm>
        </p:grpSpPr>
        <p:sp>
          <p:nvSpPr>
            <p:cNvPr id="66" name="Freeform: Shape 65"/>
            <p:cNvSpPr/>
            <p:nvPr/>
          </p:nvSpPr>
          <p:spPr>
            <a:xfrm>
              <a:off x="3265604" y="2217876"/>
              <a:ext cx="2813186" cy="952973"/>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98905" tIns="23315" rIns="130564" bIns="23315" numCol="1" spcCol="1270" anchor="ctr" anchorCtr="0">
              <a:noAutofit/>
            </a:bodyPr>
            <a:lstStyle/>
            <a:p>
              <a:pPr defTabSz="816022">
                <a:lnSpc>
                  <a:spcPct val="90000"/>
                </a:lnSpc>
                <a:spcBef>
                  <a:spcPct val="0"/>
                </a:spcBef>
                <a:spcAft>
                  <a:spcPct val="35000"/>
                </a:spcAft>
                <a:defRPr/>
              </a:pPr>
              <a:r>
                <a:rPr lang="en-US" sz="2040">
                  <a:solidFill>
                    <a:schemeClr val="accent4">
                      <a:lumMod val="75000"/>
                    </a:schemeClr>
                  </a:solidFill>
                  <a:latin typeface="Segoe UI" panose="020B0502040204020203" pitchFamily="34" charset="0"/>
                  <a:cs typeface="Segoe UI" panose="020B0502040204020203" pitchFamily="34" charset="0"/>
                </a:rPr>
                <a:t>Scope</a:t>
              </a:r>
              <a:endParaRPr lang="fr-FR" sz="2040">
                <a:solidFill>
                  <a:schemeClr val="accent4">
                    <a:lumMod val="75000"/>
                  </a:schemeClr>
                </a:solidFill>
                <a:latin typeface="Segoe UI" panose="020B0502040204020203" pitchFamily="34" charset="0"/>
                <a:cs typeface="Segoe UI" panose="020B0502040204020203" pitchFamily="34" charset="0"/>
              </a:endParaRPr>
            </a:p>
          </p:txBody>
        </p:sp>
        <p:sp>
          <p:nvSpPr>
            <p:cNvPr id="83" name="Frame 82"/>
            <p:cNvSpPr/>
            <p:nvPr/>
          </p:nvSpPr>
          <p:spPr bwMode="auto">
            <a:xfrm>
              <a:off x="3405958" y="2461772"/>
              <a:ext cx="792123" cy="392776"/>
            </a:xfrm>
            <a:prstGeom prst="fram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nvGrpSpPr>
          <p:cNvPr id="98" name="Group 97"/>
          <p:cNvGrpSpPr/>
          <p:nvPr/>
        </p:nvGrpSpPr>
        <p:grpSpPr>
          <a:xfrm>
            <a:off x="3344034" y="3327499"/>
            <a:ext cx="2869189" cy="971944"/>
            <a:chOff x="3277898" y="3262550"/>
            <a:chExt cx="2813186" cy="952973"/>
          </a:xfrm>
        </p:grpSpPr>
        <p:sp>
          <p:nvSpPr>
            <p:cNvPr id="69" name="Freeform: Shape 68"/>
            <p:cNvSpPr/>
            <p:nvPr/>
          </p:nvSpPr>
          <p:spPr>
            <a:xfrm>
              <a:off x="3277898" y="3262550"/>
              <a:ext cx="2813186" cy="952973"/>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98905" tIns="23315" rIns="130564" bIns="23315" numCol="1" spcCol="1270" anchor="ctr" anchorCtr="0">
              <a:noAutofit/>
            </a:bodyPr>
            <a:lstStyle/>
            <a:p>
              <a:pPr defTabSz="816022">
                <a:lnSpc>
                  <a:spcPct val="90000"/>
                </a:lnSpc>
                <a:spcBef>
                  <a:spcPct val="0"/>
                </a:spcBef>
                <a:spcAft>
                  <a:spcPct val="35000"/>
                </a:spcAft>
                <a:defRPr/>
              </a:pPr>
              <a:r>
                <a:rPr lang="en-US" sz="2040">
                  <a:solidFill>
                    <a:schemeClr val="accent4">
                      <a:lumMod val="75000"/>
                    </a:schemeClr>
                  </a:solidFill>
                  <a:latin typeface="Segoe UI" panose="020B0502040204020203" pitchFamily="34" charset="0"/>
                  <a:cs typeface="Segoe UI" panose="020B0502040204020203" pitchFamily="34" charset="0"/>
                </a:rPr>
                <a:t>Conditional</a:t>
              </a:r>
              <a:endParaRPr lang="fr-FR" sz="2040">
                <a:solidFill>
                  <a:schemeClr val="accent4">
                    <a:lumMod val="75000"/>
                  </a:schemeClr>
                </a:solidFill>
                <a:latin typeface="Segoe UI" panose="020B0502040204020203" pitchFamily="34" charset="0"/>
                <a:cs typeface="Segoe UI" panose="020B0502040204020203" pitchFamily="34" charset="0"/>
              </a:endParaRPr>
            </a:p>
          </p:txBody>
        </p:sp>
        <p:sp>
          <p:nvSpPr>
            <p:cNvPr id="84" name="Diamond 83"/>
            <p:cNvSpPr/>
            <p:nvPr/>
          </p:nvSpPr>
          <p:spPr>
            <a:xfrm>
              <a:off x="3405958" y="3435928"/>
              <a:ext cx="792123" cy="653191"/>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rgbClr val="FFFFFF"/>
                </a:solidFill>
              </a:endParaRPr>
            </a:p>
          </p:txBody>
        </p:sp>
      </p:grpSp>
      <p:grpSp>
        <p:nvGrpSpPr>
          <p:cNvPr id="97" name="Group 96"/>
          <p:cNvGrpSpPr/>
          <p:nvPr/>
        </p:nvGrpSpPr>
        <p:grpSpPr>
          <a:xfrm>
            <a:off x="3344034" y="4392970"/>
            <a:ext cx="2869189" cy="971944"/>
            <a:chOff x="3277898" y="4307224"/>
            <a:chExt cx="2813186" cy="952973"/>
          </a:xfrm>
        </p:grpSpPr>
        <p:sp>
          <p:nvSpPr>
            <p:cNvPr id="72" name="Freeform: Shape 71"/>
            <p:cNvSpPr/>
            <p:nvPr/>
          </p:nvSpPr>
          <p:spPr>
            <a:xfrm>
              <a:off x="3277898" y="4307224"/>
              <a:ext cx="2813186" cy="952973"/>
            </a:xfrm>
            <a:custGeom>
              <a:avLst/>
              <a:gdLst>
                <a:gd name="connsiteX0" fmla="*/ 0 w 2949586"/>
                <a:gd name="connsiteY0" fmla="*/ 0 h 952973"/>
                <a:gd name="connsiteX1" fmla="*/ 2949586 w 2949586"/>
                <a:gd name="connsiteY1" fmla="*/ 0 h 952973"/>
                <a:gd name="connsiteX2" fmla="*/ 2949586 w 2949586"/>
                <a:gd name="connsiteY2" fmla="*/ 952973 h 952973"/>
                <a:gd name="connsiteX3" fmla="*/ 0 w 2949586"/>
                <a:gd name="connsiteY3" fmla="*/ 952973 h 952973"/>
                <a:gd name="connsiteX4" fmla="*/ 0 w 2949586"/>
                <a:gd name="connsiteY4" fmla="*/ 0 h 95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586" h="952973">
                  <a:moveTo>
                    <a:pt x="0" y="0"/>
                  </a:moveTo>
                  <a:lnTo>
                    <a:pt x="2949586" y="0"/>
                  </a:lnTo>
                  <a:lnTo>
                    <a:pt x="2949586" y="952973"/>
                  </a:lnTo>
                  <a:lnTo>
                    <a:pt x="0" y="952973"/>
                  </a:lnTo>
                  <a:lnTo>
                    <a:pt x="0" y="0"/>
                  </a:lnTo>
                  <a:close/>
                </a:path>
              </a:pathLst>
            </a:custGeom>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398905" tIns="23315" rIns="130564" bIns="23315" numCol="1" spcCol="1270" anchor="ctr" anchorCtr="0">
              <a:noAutofit/>
            </a:bodyPr>
            <a:lstStyle/>
            <a:p>
              <a:pPr defTabSz="816022">
                <a:lnSpc>
                  <a:spcPct val="90000"/>
                </a:lnSpc>
                <a:spcBef>
                  <a:spcPct val="0"/>
                </a:spcBef>
                <a:spcAft>
                  <a:spcPct val="35000"/>
                </a:spcAft>
                <a:defRPr/>
              </a:pPr>
              <a:r>
                <a:rPr lang="fr-FR" sz="2040" err="1">
                  <a:solidFill>
                    <a:schemeClr val="accent4">
                      <a:lumMod val="75000"/>
                    </a:schemeClr>
                  </a:solidFill>
                  <a:latin typeface="Segoe UI" panose="020B0502040204020203" pitchFamily="34" charset="0"/>
                  <a:cs typeface="Segoe UI" panose="020B0502040204020203" pitchFamily="34" charset="0"/>
                </a:rPr>
                <a:t>Iteration</a:t>
              </a:r>
              <a:endParaRPr lang="fr-FR" sz="2040">
                <a:solidFill>
                  <a:schemeClr val="accent4">
                    <a:lumMod val="75000"/>
                  </a:schemeClr>
                </a:solidFill>
                <a:latin typeface="Segoe UI" panose="020B0502040204020203" pitchFamily="34" charset="0"/>
                <a:cs typeface="Segoe UI" panose="020B0502040204020203" pitchFamily="34" charset="0"/>
              </a:endParaRPr>
            </a:p>
          </p:txBody>
        </p:sp>
        <p:grpSp>
          <p:nvGrpSpPr>
            <p:cNvPr id="85" name="Group 84"/>
            <p:cNvGrpSpPr/>
            <p:nvPr/>
          </p:nvGrpSpPr>
          <p:grpSpPr>
            <a:xfrm rot="10800000">
              <a:off x="3405957" y="4514117"/>
              <a:ext cx="807235" cy="571965"/>
              <a:chOff x="8549747" y="1669660"/>
              <a:chExt cx="4714581" cy="3323582"/>
            </a:xfrm>
          </p:grpSpPr>
          <p:sp>
            <p:nvSpPr>
              <p:cNvPr id="86" name="U-Turn Arrow 5"/>
              <p:cNvSpPr/>
              <p:nvPr/>
            </p:nvSpPr>
            <p:spPr>
              <a:xfrm rot="16200000">
                <a:off x="8354200" y="1865207"/>
                <a:ext cx="2998371" cy="2607278"/>
              </a:xfrm>
              <a:prstGeom prst="utur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3">
                  <a:defRPr/>
                </a:pPr>
                <a:endParaRPr lang="en-US" sz="1349" kern="0">
                  <a:solidFill>
                    <a:srgbClr val="FFFFFF"/>
                  </a:solidFill>
                </a:endParaRPr>
              </a:p>
            </p:txBody>
          </p:sp>
          <p:sp>
            <p:nvSpPr>
              <p:cNvPr id="87" name="U-Turn Arrow 6"/>
              <p:cNvSpPr/>
              <p:nvPr/>
            </p:nvSpPr>
            <p:spPr>
              <a:xfrm rot="5400000">
                <a:off x="10461503" y="2190418"/>
                <a:ext cx="2998371" cy="2607278"/>
              </a:xfrm>
              <a:prstGeom prst="utur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3">
                  <a:defRPr/>
                </a:pPr>
                <a:endParaRPr lang="en-US" sz="1349" kern="0">
                  <a:solidFill>
                    <a:srgbClr val="FFFFFF"/>
                  </a:solidFill>
                </a:endParaRPr>
              </a:p>
            </p:txBody>
          </p:sp>
        </p:grpSp>
      </p:grpSp>
    </p:spTree>
    <p:extLst>
      <p:ext uri="{BB962C8B-B14F-4D97-AF65-F5344CB8AC3E}">
        <p14:creationId xmlns:p14="http://schemas.microsoft.com/office/powerpoint/2010/main" val="16602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1000"/>
                                        <p:tgtEl>
                                          <p:spTgt spid="39"/>
                                        </p:tgtEl>
                                      </p:cBhvr>
                                    </p:animEffect>
                                    <p:anim calcmode="lin" valueType="num">
                                      <p:cBhvr>
                                        <p:cTn id="32" dur="1000" fill="hold"/>
                                        <p:tgtEl>
                                          <p:spTgt spid="39"/>
                                        </p:tgtEl>
                                        <p:attrNameLst>
                                          <p:attrName>ppt_x</p:attrName>
                                        </p:attrNameLst>
                                      </p:cBhvr>
                                      <p:tavLst>
                                        <p:tav tm="0">
                                          <p:val>
                                            <p:strVal val="#ppt_x"/>
                                          </p:val>
                                        </p:tav>
                                        <p:tav tm="100000">
                                          <p:val>
                                            <p:strVal val="#ppt_x"/>
                                          </p:val>
                                        </p:tav>
                                      </p:tavLst>
                                    </p:anim>
                                    <p:anim calcmode="lin" valueType="num">
                                      <p:cBhvr>
                                        <p:cTn id="33" dur="1000" fill="hold"/>
                                        <p:tgtEl>
                                          <p:spTgt spid="3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1000"/>
                                        <p:tgtEl>
                                          <p:spTgt spid="82"/>
                                        </p:tgtEl>
                                      </p:cBhvr>
                                    </p:animEffect>
                                    <p:anim calcmode="lin" valueType="num">
                                      <p:cBhvr>
                                        <p:cTn id="44" dur="1000" fill="hold"/>
                                        <p:tgtEl>
                                          <p:spTgt spid="82"/>
                                        </p:tgtEl>
                                        <p:attrNameLst>
                                          <p:attrName>ppt_x</p:attrName>
                                        </p:attrNameLst>
                                      </p:cBhvr>
                                      <p:tavLst>
                                        <p:tav tm="0">
                                          <p:val>
                                            <p:strVal val="#ppt_x"/>
                                          </p:val>
                                        </p:tav>
                                        <p:tav tm="100000">
                                          <p:val>
                                            <p:strVal val="#ppt_x"/>
                                          </p:val>
                                        </p:tav>
                                      </p:tavLst>
                                    </p:anim>
                                    <p:anim calcmode="lin" valueType="num">
                                      <p:cBhvr>
                                        <p:cTn id="45" dur="1000" fill="hold"/>
                                        <p:tgtEl>
                                          <p:spTgt spid="82"/>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88"/>
                                        </p:tgtEl>
                                        <p:attrNameLst>
                                          <p:attrName>style.visibility</p:attrName>
                                        </p:attrNameLst>
                                      </p:cBhvr>
                                      <p:to>
                                        <p:strVal val="visible"/>
                                      </p:to>
                                    </p:set>
                                    <p:animEffect transition="in" filter="fade">
                                      <p:cBhvr>
                                        <p:cTn id="48" dur="1000"/>
                                        <p:tgtEl>
                                          <p:spTgt spid="88"/>
                                        </p:tgtEl>
                                      </p:cBhvr>
                                    </p:animEffect>
                                    <p:anim calcmode="lin" valueType="num">
                                      <p:cBhvr>
                                        <p:cTn id="49" dur="1000" fill="hold"/>
                                        <p:tgtEl>
                                          <p:spTgt spid="88"/>
                                        </p:tgtEl>
                                        <p:attrNameLst>
                                          <p:attrName>ppt_x</p:attrName>
                                        </p:attrNameLst>
                                      </p:cBhvr>
                                      <p:tavLst>
                                        <p:tav tm="0">
                                          <p:val>
                                            <p:strVal val="#ppt_x"/>
                                          </p:val>
                                        </p:tav>
                                        <p:tav tm="100000">
                                          <p:val>
                                            <p:strVal val="#ppt_x"/>
                                          </p:val>
                                        </p:tav>
                                      </p:tavLst>
                                    </p:anim>
                                    <p:anim calcmode="lin" valueType="num">
                                      <p:cBhvr>
                                        <p:cTn id="50"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02"/>
                                        </p:tgtEl>
                                        <p:attrNameLst>
                                          <p:attrName>style.visibility</p:attrName>
                                        </p:attrNameLst>
                                      </p:cBhvr>
                                      <p:to>
                                        <p:strVal val="visible"/>
                                      </p:to>
                                    </p:set>
                                    <p:animEffect transition="in" filter="fade">
                                      <p:cBhvr>
                                        <p:cTn id="55" dur="1000"/>
                                        <p:tgtEl>
                                          <p:spTgt spid="102"/>
                                        </p:tgtEl>
                                      </p:cBhvr>
                                    </p:animEffect>
                                    <p:anim calcmode="lin" valueType="num">
                                      <p:cBhvr>
                                        <p:cTn id="56" dur="1000" fill="hold"/>
                                        <p:tgtEl>
                                          <p:spTgt spid="102"/>
                                        </p:tgtEl>
                                        <p:attrNameLst>
                                          <p:attrName>ppt_x</p:attrName>
                                        </p:attrNameLst>
                                      </p:cBhvr>
                                      <p:tavLst>
                                        <p:tav tm="0">
                                          <p:val>
                                            <p:strVal val="#ppt_x"/>
                                          </p:val>
                                        </p:tav>
                                        <p:tav tm="100000">
                                          <p:val>
                                            <p:strVal val="#ppt_x"/>
                                          </p:val>
                                        </p:tav>
                                      </p:tavLst>
                                    </p:anim>
                                    <p:anim calcmode="lin" valueType="num">
                                      <p:cBhvr>
                                        <p:cTn id="57" dur="1000" fill="hold"/>
                                        <p:tgtEl>
                                          <p:spTgt spid="102"/>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1000"/>
                                        <p:tgtEl>
                                          <p:spTgt spid="91"/>
                                        </p:tgtEl>
                                      </p:cBhvr>
                                    </p:animEffect>
                                    <p:anim calcmode="lin" valueType="num">
                                      <p:cBhvr>
                                        <p:cTn id="61" dur="1000" fill="hold"/>
                                        <p:tgtEl>
                                          <p:spTgt spid="91"/>
                                        </p:tgtEl>
                                        <p:attrNameLst>
                                          <p:attrName>ppt_x</p:attrName>
                                        </p:attrNameLst>
                                      </p:cBhvr>
                                      <p:tavLst>
                                        <p:tav tm="0">
                                          <p:val>
                                            <p:strVal val="#ppt_x"/>
                                          </p:val>
                                        </p:tav>
                                        <p:tav tm="100000">
                                          <p:val>
                                            <p:strVal val="#ppt_x"/>
                                          </p:val>
                                        </p:tav>
                                      </p:tavLst>
                                    </p:anim>
                                    <p:anim calcmode="lin" valueType="num">
                                      <p:cBhvr>
                                        <p:cTn id="62"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98"/>
                                        </p:tgtEl>
                                        <p:attrNameLst>
                                          <p:attrName>style.visibility</p:attrName>
                                        </p:attrNameLst>
                                      </p:cBhvr>
                                      <p:to>
                                        <p:strVal val="visible"/>
                                      </p:to>
                                    </p:set>
                                    <p:animEffect transition="in" filter="fade">
                                      <p:cBhvr>
                                        <p:cTn id="67" dur="1000"/>
                                        <p:tgtEl>
                                          <p:spTgt spid="98"/>
                                        </p:tgtEl>
                                      </p:cBhvr>
                                    </p:animEffect>
                                    <p:anim calcmode="lin" valueType="num">
                                      <p:cBhvr>
                                        <p:cTn id="68" dur="1000" fill="hold"/>
                                        <p:tgtEl>
                                          <p:spTgt spid="98"/>
                                        </p:tgtEl>
                                        <p:attrNameLst>
                                          <p:attrName>ppt_x</p:attrName>
                                        </p:attrNameLst>
                                      </p:cBhvr>
                                      <p:tavLst>
                                        <p:tav tm="0">
                                          <p:val>
                                            <p:strVal val="#ppt_x"/>
                                          </p:val>
                                        </p:tav>
                                        <p:tav tm="100000">
                                          <p:val>
                                            <p:strVal val="#ppt_x"/>
                                          </p:val>
                                        </p:tav>
                                      </p:tavLst>
                                    </p:anim>
                                    <p:anim calcmode="lin" valueType="num">
                                      <p:cBhvr>
                                        <p:cTn id="69" dur="1000" fill="hold"/>
                                        <p:tgtEl>
                                          <p:spTgt spid="9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1000"/>
                                        <p:tgtEl>
                                          <p:spTgt spid="94"/>
                                        </p:tgtEl>
                                      </p:cBhvr>
                                    </p:animEffect>
                                    <p:anim calcmode="lin" valueType="num">
                                      <p:cBhvr>
                                        <p:cTn id="73" dur="1000" fill="hold"/>
                                        <p:tgtEl>
                                          <p:spTgt spid="94"/>
                                        </p:tgtEl>
                                        <p:attrNameLst>
                                          <p:attrName>ppt_x</p:attrName>
                                        </p:attrNameLst>
                                      </p:cBhvr>
                                      <p:tavLst>
                                        <p:tav tm="0">
                                          <p:val>
                                            <p:strVal val="#ppt_x"/>
                                          </p:val>
                                        </p:tav>
                                        <p:tav tm="100000">
                                          <p:val>
                                            <p:strVal val="#ppt_x"/>
                                          </p:val>
                                        </p:tav>
                                      </p:tavLst>
                                    </p:anim>
                                    <p:anim calcmode="lin" valueType="num">
                                      <p:cBhvr>
                                        <p:cTn id="74"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fade">
                                      <p:cBhvr>
                                        <p:cTn id="79" dur="1000"/>
                                        <p:tgtEl>
                                          <p:spTgt spid="97"/>
                                        </p:tgtEl>
                                      </p:cBhvr>
                                    </p:animEffect>
                                    <p:anim calcmode="lin" valueType="num">
                                      <p:cBhvr>
                                        <p:cTn id="80" dur="1000" fill="hold"/>
                                        <p:tgtEl>
                                          <p:spTgt spid="97"/>
                                        </p:tgtEl>
                                        <p:attrNameLst>
                                          <p:attrName>ppt_x</p:attrName>
                                        </p:attrNameLst>
                                      </p:cBhvr>
                                      <p:tavLst>
                                        <p:tav tm="0">
                                          <p:val>
                                            <p:strVal val="#ppt_x"/>
                                          </p:val>
                                        </p:tav>
                                        <p:tav tm="100000">
                                          <p:val>
                                            <p:strVal val="#ppt_x"/>
                                          </p:val>
                                        </p:tav>
                                      </p:tavLst>
                                    </p:anim>
                                    <p:anim calcmode="lin" valueType="num">
                                      <p:cBhvr>
                                        <p:cTn id="81" dur="1000" fill="hold"/>
                                        <p:tgtEl>
                                          <p:spTgt spid="97"/>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99"/>
                                        </p:tgtEl>
                                        <p:attrNameLst>
                                          <p:attrName>style.visibility</p:attrName>
                                        </p:attrNameLst>
                                      </p:cBhvr>
                                      <p:to>
                                        <p:strVal val="visible"/>
                                      </p:to>
                                    </p:set>
                                    <p:animEffect transition="in" filter="fade">
                                      <p:cBhvr>
                                        <p:cTn id="84" dur="1000"/>
                                        <p:tgtEl>
                                          <p:spTgt spid="99"/>
                                        </p:tgtEl>
                                      </p:cBhvr>
                                    </p:animEffect>
                                    <p:anim calcmode="lin" valueType="num">
                                      <p:cBhvr>
                                        <p:cTn id="85" dur="1000" fill="hold"/>
                                        <p:tgtEl>
                                          <p:spTgt spid="99"/>
                                        </p:tgtEl>
                                        <p:attrNameLst>
                                          <p:attrName>ppt_x</p:attrName>
                                        </p:attrNameLst>
                                      </p:cBhvr>
                                      <p:tavLst>
                                        <p:tav tm="0">
                                          <p:val>
                                            <p:strVal val="#ppt_x"/>
                                          </p:val>
                                        </p:tav>
                                        <p:tav tm="100000">
                                          <p:val>
                                            <p:strVal val="#ppt_x"/>
                                          </p:val>
                                        </p:tav>
                                      </p:tavLst>
                                    </p:anim>
                                    <p:anim calcmode="lin" valueType="num">
                                      <p:cBhvr>
                                        <p:cTn id="86"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228699" y="210067"/>
            <a:ext cx="6135325" cy="668645"/>
          </a:xfrm>
          <a:prstGeom prst="rect">
            <a:avLst/>
          </a:prstGeom>
          <a:noFill/>
        </p:spPr>
        <p:txBody>
          <a:bodyPr wrap="square" rtlCol="0">
            <a:spAutoFit/>
          </a:bodyPr>
          <a:lstStyle/>
          <a:p>
            <a:pPr marL="0" marR="0" lvl="0" indent="0" algn="l" defTabSz="951094" rtl="0" eaLnBrk="1" fontAlgn="auto" latinLnBrk="0" hangingPunct="1">
              <a:lnSpc>
                <a:spcPct val="100000"/>
              </a:lnSpc>
              <a:spcBef>
                <a:spcPts val="0"/>
              </a:spcBef>
              <a:spcAft>
                <a:spcPts val="0"/>
              </a:spcAft>
              <a:buClrTx/>
              <a:buSzTx/>
              <a:buFontTx/>
              <a:buNone/>
              <a:tabLst/>
              <a:defRPr/>
            </a:pPr>
            <a:r>
              <a:rPr kumimoji="0" lang="en-US" sz="3745" b="1" i="0" u="none" strike="noStrike" kern="0" cap="none" spc="0" normalizeH="0" baseline="0" noProof="0">
                <a:ln>
                  <a:noFill/>
                </a:ln>
                <a:solidFill>
                  <a:srgbClr val="FFFFFF"/>
                </a:solidFill>
                <a:effectLst/>
                <a:uLnTx/>
                <a:uFillTx/>
                <a:latin typeface="Segoe UI Light"/>
                <a:ea typeface="+mn-ea"/>
                <a:cs typeface="+mn-cs"/>
              </a:rPr>
              <a:t>Integration Account</a:t>
            </a:r>
          </a:p>
        </p:txBody>
      </p:sp>
      <p:sp>
        <p:nvSpPr>
          <p:cNvPr id="14" name="TextBox 13"/>
          <p:cNvSpPr txBox="1"/>
          <p:nvPr/>
        </p:nvSpPr>
        <p:spPr>
          <a:xfrm>
            <a:off x="6315823" y="1020354"/>
            <a:ext cx="6135325" cy="5724644"/>
          </a:xfrm>
          <a:prstGeom prst="rect">
            <a:avLst/>
          </a:prstGeom>
          <a:noFill/>
        </p:spPr>
        <p:txBody>
          <a:bodyPr wrap="square" rtlCol="0">
            <a:spAutoFit/>
          </a:bodyPr>
          <a:lstStyle/>
          <a:p>
            <a:pPr marL="342877" marR="0" lvl="0" indent="-342877" algn="l" defTabSz="951094" rtl="0" eaLnBrk="1" fontAlgn="auto" latinLnBrk="0" hangingPunct="1">
              <a:lnSpc>
                <a:spcPct val="100000"/>
              </a:lnSpc>
              <a:spcBef>
                <a:spcPts val="1248"/>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FFFFFF"/>
                </a:solidFill>
                <a:effectLst/>
                <a:uLnTx/>
                <a:uFillTx/>
                <a:latin typeface="Segoe UI Light"/>
                <a:ea typeface="+mn-ea"/>
                <a:cs typeface="+mn-cs"/>
                <a:sym typeface="Wingdings" panose="05000000000000000000" pitchFamily="2" charset="2"/>
              </a:rPr>
              <a:t>XML Schemas and XSLT Maps</a:t>
            </a:r>
          </a:p>
          <a:p>
            <a:pPr marL="342877" marR="0" lvl="0" indent="-342877" algn="l" defTabSz="951094" rtl="0" eaLnBrk="1" fontAlgn="auto" latinLnBrk="0" hangingPunct="1">
              <a:lnSpc>
                <a:spcPct val="100000"/>
              </a:lnSpc>
              <a:spcBef>
                <a:spcPts val="1248"/>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FFFFFF"/>
                </a:solidFill>
                <a:effectLst/>
                <a:uLnTx/>
                <a:uFillTx/>
                <a:latin typeface="Segoe UI Light"/>
                <a:ea typeface="+mn-ea"/>
                <a:cs typeface="+mn-cs"/>
                <a:sym typeface="Wingdings" panose="05000000000000000000" pitchFamily="2" charset="2"/>
              </a:rPr>
              <a:t>Trading Partners</a:t>
            </a:r>
          </a:p>
          <a:p>
            <a:pPr marL="342877" marR="0" lvl="0" indent="-342877" algn="l" defTabSz="951094" rtl="0" eaLnBrk="1" fontAlgn="auto" latinLnBrk="0" hangingPunct="1">
              <a:lnSpc>
                <a:spcPct val="100000"/>
              </a:lnSpc>
              <a:spcBef>
                <a:spcPts val="1248"/>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FFFFFF"/>
                </a:solidFill>
                <a:effectLst/>
                <a:uLnTx/>
                <a:uFillTx/>
                <a:latin typeface="Segoe UI Light"/>
                <a:ea typeface="+mn-ea"/>
                <a:cs typeface="+mn-cs"/>
                <a:sym typeface="Wingdings" panose="05000000000000000000" pitchFamily="2" charset="2"/>
              </a:rPr>
              <a:t>Agreements</a:t>
            </a:r>
          </a:p>
          <a:p>
            <a:pPr marL="342877" marR="0" lvl="0" indent="-342877" algn="l" defTabSz="951094" rtl="0" eaLnBrk="1" fontAlgn="auto" latinLnBrk="0" hangingPunct="1">
              <a:lnSpc>
                <a:spcPct val="100000"/>
              </a:lnSpc>
              <a:spcBef>
                <a:spcPts val="1248"/>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FFFFFF"/>
                </a:solidFill>
                <a:effectLst/>
                <a:uLnTx/>
                <a:uFillTx/>
                <a:latin typeface="Segoe UI Light"/>
                <a:ea typeface="+mn-ea"/>
                <a:cs typeface="+mn-cs"/>
                <a:sym typeface="Wingdings" panose="05000000000000000000" pitchFamily="2" charset="2"/>
              </a:rPr>
              <a:t>Certificates</a:t>
            </a:r>
          </a:p>
          <a:p>
            <a:pPr marL="0" marR="0" lvl="0" indent="0" algn="l" defTabSz="951094" rtl="0" eaLnBrk="1" fontAlgn="auto" latinLnBrk="0" hangingPunct="1">
              <a:lnSpc>
                <a:spcPct val="100000"/>
              </a:lnSpc>
              <a:spcBef>
                <a:spcPts val="1248"/>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Light"/>
                <a:ea typeface="+mn-ea"/>
                <a:cs typeface="+mn-cs"/>
                <a:sym typeface="Wingdings" panose="05000000000000000000" pitchFamily="2" charset="2"/>
              </a:rPr>
              <a:t>Extensible</a:t>
            </a:r>
          </a:p>
          <a:p>
            <a:pPr marL="342877" marR="0" lvl="0" indent="-342877" algn="l" defTabSz="951094" rtl="0" eaLnBrk="1" fontAlgn="auto" latinLnBrk="0" hangingPunct="1">
              <a:lnSpc>
                <a:spcPct val="100000"/>
              </a:lnSpc>
              <a:spcBef>
                <a:spcPts val="1248"/>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FFFFFF"/>
                </a:solidFill>
                <a:effectLst/>
                <a:uLnTx/>
                <a:uFillTx/>
                <a:latin typeface="Segoe UI Light"/>
                <a:ea typeface="+mn-ea"/>
                <a:cs typeface="+mn-cs"/>
                <a:sym typeface="Wingdings" panose="05000000000000000000" pitchFamily="2" charset="2"/>
              </a:rPr>
              <a:t>Store your own configuration</a:t>
            </a:r>
          </a:p>
          <a:p>
            <a:pPr marL="0" marR="0" lvl="0" indent="0" algn="l" defTabSz="951094" rtl="0" eaLnBrk="1" fontAlgn="auto" latinLnBrk="0" hangingPunct="1">
              <a:lnSpc>
                <a:spcPct val="100000"/>
              </a:lnSpc>
              <a:spcBef>
                <a:spcPts val="1248"/>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Light"/>
                <a:ea typeface="+mn-ea"/>
                <a:cs typeface="+mn-cs"/>
                <a:sym typeface="Wingdings" panose="05000000000000000000" pitchFamily="2" charset="2"/>
              </a:rPr>
              <a:t>Easy to manage</a:t>
            </a:r>
          </a:p>
          <a:p>
            <a:pPr marL="342877" marR="0" lvl="0" indent="-342877" algn="l" defTabSz="951094" rtl="0" eaLnBrk="1" fontAlgn="auto" latinLnBrk="0" hangingPunct="1">
              <a:lnSpc>
                <a:spcPct val="100000"/>
              </a:lnSpc>
              <a:spcBef>
                <a:spcPts val="1248"/>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FFFFFF"/>
                </a:solidFill>
                <a:effectLst/>
                <a:uLnTx/>
                <a:uFillTx/>
                <a:latin typeface="Segoe UI Light"/>
                <a:ea typeface="+mn-ea"/>
                <a:cs typeface="+mn-cs"/>
                <a:sym typeface="Wingdings" panose="05000000000000000000" pitchFamily="2" charset="2"/>
              </a:rPr>
              <a:t>REST API, PowerShell, Portal, Visual Studio</a:t>
            </a:r>
          </a:p>
          <a:p>
            <a:pPr marL="342877" marR="0" lvl="0" indent="-342877" algn="l" defTabSz="951094" rtl="0" eaLnBrk="1" fontAlgn="auto" latinLnBrk="0" hangingPunct="1">
              <a:lnSpc>
                <a:spcPct val="100000"/>
              </a:lnSpc>
              <a:spcBef>
                <a:spcPts val="1248"/>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FFFFFF"/>
                </a:solidFill>
                <a:effectLst/>
                <a:uLnTx/>
                <a:uFillTx/>
                <a:latin typeface="Segoe UI Light"/>
                <a:ea typeface="+mn-ea"/>
                <a:cs typeface="+mn-cs"/>
                <a:sym typeface="Wingdings" panose="05000000000000000000" pitchFamily="2" charset="2"/>
              </a:rPr>
              <a:t>Secure &amp; scalable</a:t>
            </a:r>
          </a:p>
          <a:p>
            <a:pPr marL="0" marR="0" lvl="0" indent="0" algn="l" defTabSz="951094" rtl="0" eaLnBrk="1" fontAlgn="auto" latinLnBrk="0" hangingPunct="1">
              <a:lnSpc>
                <a:spcPct val="100000"/>
              </a:lnSpc>
              <a:spcBef>
                <a:spcPts val="1248"/>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Light"/>
                <a:ea typeface="+mn-ea"/>
                <a:cs typeface="+mn-cs"/>
                <a:sym typeface="Wingdings" panose="05000000000000000000" pitchFamily="2" charset="2"/>
              </a:rPr>
              <a:t>DR</a:t>
            </a:r>
          </a:p>
          <a:p>
            <a:pPr marL="342900" marR="0" lvl="0" indent="-342900" algn="l" defTabSz="951094" rtl="0" eaLnBrk="1" fontAlgn="auto" latinLnBrk="0" hangingPunct="1">
              <a:lnSpc>
                <a:spcPct val="100000"/>
              </a:lnSpc>
              <a:spcBef>
                <a:spcPts val="1248"/>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FFFFFF"/>
                </a:solidFill>
                <a:effectLst/>
                <a:uLnTx/>
                <a:uFillTx/>
                <a:latin typeface="Segoe UI Light"/>
                <a:ea typeface="+mn-ea"/>
                <a:cs typeface="+mn-cs"/>
                <a:sym typeface="Wingdings" panose="05000000000000000000" pitchFamily="2" charset="2"/>
              </a:rPr>
              <a:t>Establish cross-region B2B DR under your control</a:t>
            </a:r>
          </a:p>
          <a:p>
            <a:pPr marL="342900" marR="0" lvl="0" indent="-342900" algn="l" defTabSz="951094" rtl="0" eaLnBrk="1" fontAlgn="auto" latinLnBrk="0" hangingPunct="1">
              <a:lnSpc>
                <a:spcPct val="100000"/>
              </a:lnSpc>
              <a:spcBef>
                <a:spcPts val="1248"/>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FFFFFF"/>
                </a:solidFill>
                <a:effectLst/>
                <a:uLnTx/>
                <a:uFillTx/>
                <a:latin typeface="Segoe UI Light"/>
                <a:ea typeface="+mn-ea"/>
                <a:cs typeface="+mn-cs"/>
                <a:sym typeface="Wingdings" panose="05000000000000000000" pitchFamily="2" charset="2"/>
              </a:rPr>
              <a:t>Currently AS2 in preview with X12/EDIFACT</a:t>
            </a:r>
          </a:p>
        </p:txBody>
      </p:sp>
      <p:grpSp>
        <p:nvGrpSpPr>
          <p:cNvPr id="2" name="Group 4"/>
          <p:cNvGrpSpPr>
            <a:grpSpLocks noChangeAspect="1"/>
          </p:cNvGrpSpPr>
          <p:nvPr/>
        </p:nvGrpSpPr>
        <p:grpSpPr bwMode="auto">
          <a:xfrm>
            <a:off x="-672123" y="605248"/>
            <a:ext cx="6901471" cy="4012631"/>
            <a:chOff x="-424" y="381"/>
            <a:chExt cx="4348" cy="2528"/>
          </a:xfrm>
        </p:grpSpPr>
        <p:sp>
          <p:nvSpPr>
            <p:cNvPr id="11" name="Freeform 6"/>
            <p:cNvSpPr>
              <a:spLocks/>
            </p:cNvSpPr>
            <p:nvPr/>
          </p:nvSpPr>
          <p:spPr bwMode="auto">
            <a:xfrm>
              <a:off x="2527" y="383"/>
              <a:ext cx="1397" cy="562"/>
            </a:xfrm>
            <a:custGeom>
              <a:avLst/>
              <a:gdLst>
                <a:gd name="T0" fmla="*/ 827 w 886"/>
                <a:gd name="T1" fmla="*/ 240 h 357"/>
                <a:gd name="T2" fmla="*/ 825 w 886"/>
                <a:gd name="T3" fmla="*/ 240 h 357"/>
                <a:gd name="T4" fmla="*/ 829 w 886"/>
                <a:gd name="T5" fmla="*/ 207 h 357"/>
                <a:gd name="T6" fmla="*/ 707 w 886"/>
                <a:gd name="T7" fmla="*/ 85 h 357"/>
                <a:gd name="T8" fmla="*/ 625 w 886"/>
                <a:gd name="T9" fmla="*/ 118 h 357"/>
                <a:gd name="T10" fmla="*/ 471 w 886"/>
                <a:gd name="T11" fmla="*/ 0 h 357"/>
                <a:gd name="T12" fmla="*/ 312 w 886"/>
                <a:gd name="T13" fmla="*/ 145 h 357"/>
                <a:gd name="T14" fmla="*/ 308 w 886"/>
                <a:gd name="T15" fmla="*/ 144 h 357"/>
                <a:gd name="T16" fmla="*/ 225 w 886"/>
                <a:gd name="T17" fmla="*/ 112 h 357"/>
                <a:gd name="T18" fmla="*/ 110 w 886"/>
                <a:gd name="T19" fmla="*/ 195 h 357"/>
                <a:gd name="T20" fmla="*/ 83 w 886"/>
                <a:gd name="T21" fmla="*/ 190 h 357"/>
                <a:gd name="T22" fmla="*/ 0 w 886"/>
                <a:gd name="T23" fmla="*/ 273 h 357"/>
                <a:gd name="T24" fmla="*/ 83 w 886"/>
                <a:gd name="T25" fmla="*/ 356 h 357"/>
                <a:gd name="T26" fmla="*/ 83 w 886"/>
                <a:gd name="T27" fmla="*/ 356 h 357"/>
                <a:gd name="T28" fmla="*/ 83 w 886"/>
                <a:gd name="T29" fmla="*/ 356 h 357"/>
                <a:gd name="T30" fmla="*/ 277 w 886"/>
                <a:gd name="T31" fmla="*/ 356 h 357"/>
                <a:gd name="T32" fmla="*/ 293 w 886"/>
                <a:gd name="T33" fmla="*/ 357 h 357"/>
                <a:gd name="T34" fmla="*/ 293 w 886"/>
                <a:gd name="T35" fmla="*/ 357 h 357"/>
                <a:gd name="T36" fmla="*/ 293 w 886"/>
                <a:gd name="T37" fmla="*/ 357 h 357"/>
                <a:gd name="T38" fmla="*/ 827 w 886"/>
                <a:gd name="T39" fmla="*/ 357 h 357"/>
                <a:gd name="T40" fmla="*/ 886 w 886"/>
                <a:gd name="T41" fmla="*/ 299 h 357"/>
                <a:gd name="T42" fmla="*/ 827 w 886"/>
                <a:gd name="T43" fmla="*/ 24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6" h="357">
                  <a:moveTo>
                    <a:pt x="827" y="240"/>
                  </a:moveTo>
                  <a:cubicBezTo>
                    <a:pt x="826" y="240"/>
                    <a:pt x="825" y="240"/>
                    <a:pt x="825" y="240"/>
                  </a:cubicBezTo>
                  <a:cubicBezTo>
                    <a:pt x="827" y="230"/>
                    <a:pt x="829" y="219"/>
                    <a:pt x="829" y="207"/>
                  </a:cubicBezTo>
                  <a:cubicBezTo>
                    <a:pt x="829" y="140"/>
                    <a:pt x="775" y="85"/>
                    <a:pt x="707" y="85"/>
                  </a:cubicBezTo>
                  <a:cubicBezTo>
                    <a:pt x="675" y="85"/>
                    <a:pt x="647" y="98"/>
                    <a:pt x="625" y="118"/>
                  </a:cubicBezTo>
                  <a:cubicBezTo>
                    <a:pt x="607" y="50"/>
                    <a:pt x="545" y="0"/>
                    <a:pt x="471" y="0"/>
                  </a:cubicBezTo>
                  <a:cubicBezTo>
                    <a:pt x="388" y="0"/>
                    <a:pt x="319" y="63"/>
                    <a:pt x="312" y="145"/>
                  </a:cubicBezTo>
                  <a:cubicBezTo>
                    <a:pt x="310" y="144"/>
                    <a:pt x="309" y="144"/>
                    <a:pt x="308" y="144"/>
                  </a:cubicBezTo>
                  <a:cubicBezTo>
                    <a:pt x="286" y="124"/>
                    <a:pt x="257" y="112"/>
                    <a:pt x="225" y="112"/>
                  </a:cubicBezTo>
                  <a:cubicBezTo>
                    <a:pt x="172" y="112"/>
                    <a:pt x="126" y="147"/>
                    <a:pt x="110" y="195"/>
                  </a:cubicBezTo>
                  <a:cubicBezTo>
                    <a:pt x="102" y="192"/>
                    <a:pt x="92" y="190"/>
                    <a:pt x="83" y="190"/>
                  </a:cubicBezTo>
                  <a:cubicBezTo>
                    <a:pt x="37" y="190"/>
                    <a:pt x="0" y="227"/>
                    <a:pt x="0" y="273"/>
                  </a:cubicBezTo>
                  <a:cubicBezTo>
                    <a:pt x="0" y="319"/>
                    <a:pt x="37" y="356"/>
                    <a:pt x="83" y="356"/>
                  </a:cubicBezTo>
                  <a:cubicBezTo>
                    <a:pt x="83" y="356"/>
                    <a:pt x="83" y="356"/>
                    <a:pt x="83" y="356"/>
                  </a:cubicBezTo>
                  <a:cubicBezTo>
                    <a:pt x="83" y="356"/>
                    <a:pt x="83" y="356"/>
                    <a:pt x="83" y="356"/>
                  </a:cubicBezTo>
                  <a:cubicBezTo>
                    <a:pt x="277" y="356"/>
                    <a:pt x="277" y="356"/>
                    <a:pt x="277" y="356"/>
                  </a:cubicBezTo>
                  <a:cubicBezTo>
                    <a:pt x="283" y="357"/>
                    <a:pt x="288" y="357"/>
                    <a:pt x="293" y="357"/>
                  </a:cubicBezTo>
                  <a:cubicBezTo>
                    <a:pt x="293" y="357"/>
                    <a:pt x="293" y="357"/>
                    <a:pt x="293" y="357"/>
                  </a:cubicBezTo>
                  <a:cubicBezTo>
                    <a:pt x="293" y="357"/>
                    <a:pt x="293" y="357"/>
                    <a:pt x="293" y="357"/>
                  </a:cubicBezTo>
                  <a:cubicBezTo>
                    <a:pt x="827" y="357"/>
                    <a:pt x="827" y="357"/>
                    <a:pt x="827" y="357"/>
                  </a:cubicBezTo>
                  <a:cubicBezTo>
                    <a:pt x="859" y="357"/>
                    <a:pt x="886" y="331"/>
                    <a:pt x="886" y="299"/>
                  </a:cubicBezTo>
                  <a:cubicBezTo>
                    <a:pt x="886" y="266"/>
                    <a:pt x="859" y="240"/>
                    <a:pt x="827" y="2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1243493"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 name="AutoShape 3"/>
            <p:cNvSpPr>
              <a:spLocks noChangeAspect="1" noChangeArrowheads="1" noTextEdit="1"/>
            </p:cNvSpPr>
            <p:nvPr/>
          </p:nvSpPr>
          <p:spPr bwMode="auto">
            <a:xfrm>
              <a:off x="-424" y="381"/>
              <a:ext cx="4348" cy="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1243493"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 name="Freeform 5"/>
            <p:cNvSpPr>
              <a:spLocks/>
            </p:cNvSpPr>
            <p:nvPr/>
          </p:nvSpPr>
          <p:spPr bwMode="auto">
            <a:xfrm>
              <a:off x="-426" y="2125"/>
              <a:ext cx="1946" cy="784"/>
            </a:xfrm>
            <a:custGeom>
              <a:avLst/>
              <a:gdLst>
                <a:gd name="T0" fmla="*/ 1152 w 1234"/>
                <a:gd name="T1" fmla="*/ 334 h 498"/>
                <a:gd name="T2" fmla="*/ 1149 w 1234"/>
                <a:gd name="T3" fmla="*/ 335 h 498"/>
                <a:gd name="T4" fmla="*/ 1155 w 1234"/>
                <a:gd name="T5" fmla="*/ 289 h 498"/>
                <a:gd name="T6" fmla="*/ 985 w 1234"/>
                <a:gd name="T7" fmla="*/ 119 h 498"/>
                <a:gd name="T8" fmla="*/ 871 w 1234"/>
                <a:gd name="T9" fmla="*/ 164 h 498"/>
                <a:gd name="T10" fmla="*/ 656 w 1234"/>
                <a:gd name="T11" fmla="*/ 0 h 498"/>
                <a:gd name="T12" fmla="*/ 434 w 1234"/>
                <a:gd name="T13" fmla="*/ 202 h 498"/>
                <a:gd name="T14" fmla="*/ 429 w 1234"/>
                <a:gd name="T15" fmla="*/ 201 h 498"/>
                <a:gd name="T16" fmla="*/ 314 w 1234"/>
                <a:gd name="T17" fmla="*/ 156 h 498"/>
                <a:gd name="T18" fmla="*/ 153 w 1234"/>
                <a:gd name="T19" fmla="*/ 271 h 498"/>
                <a:gd name="T20" fmla="*/ 115 w 1234"/>
                <a:gd name="T21" fmla="*/ 265 h 498"/>
                <a:gd name="T22" fmla="*/ 0 w 1234"/>
                <a:gd name="T23" fmla="*/ 381 h 498"/>
                <a:gd name="T24" fmla="*/ 115 w 1234"/>
                <a:gd name="T25" fmla="*/ 497 h 498"/>
                <a:gd name="T26" fmla="*/ 116 w 1234"/>
                <a:gd name="T27" fmla="*/ 497 h 498"/>
                <a:gd name="T28" fmla="*/ 116 w 1234"/>
                <a:gd name="T29" fmla="*/ 497 h 498"/>
                <a:gd name="T30" fmla="*/ 386 w 1234"/>
                <a:gd name="T31" fmla="*/ 497 h 498"/>
                <a:gd name="T32" fmla="*/ 408 w 1234"/>
                <a:gd name="T33" fmla="*/ 498 h 498"/>
                <a:gd name="T34" fmla="*/ 409 w 1234"/>
                <a:gd name="T35" fmla="*/ 498 h 498"/>
                <a:gd name="T36" fmla="*/ 409 w 1234"/>
                <a:gd name="T37" fmla="*/ 498 h 498"/>
                <a:gd name="T38" fmla="*/ 1152 w 1234"/>
                <a:gd name="T39" fmla="*/ 498 h 498"/>
                <a:gd name="T40" fmla="*/ 1234 w 1234"/>
                <a:gd name="T41" fmla="*/ 416 h 498"/>
                <a:gd name="T42" fmla="*/ 1152 w 1234"/>
                <a:gd name="T43" fmla="*/ 33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34" h="498">
                  <a:moveTo>
                    <a:pt x="1152" y="334"/>
                  </a:moveTo>
                  <a:cubicBezTo>
                    <a:pt x="1151" y="334"/>
                    <a:pt x="1150" y="335"/>
                    <a:pt x="1149" y="335"/>
                  </a:cubicBezTo>
                  <a:cubicBezTo>
                    <a:pt x="1153" y="320"/>
                    <a:pt x="1155" y="305"/>
                    <a:pt x="1155" y="289"/>
                  </a:cubicBezTo>
                  <a:cubicBezTo>
                    <a:pt x="1155" y="195"/>
                    <a:pt x="1079" y="119"/>
                    <a:pt x="985" y="119"/>
                  </a:cubicBezTo>
                  <a:cubicBezTo>
                    <a:pt x="941" y="119"/>
                    <a:pt x="901" y="136"/>
                    <a:pt x="871" y="164"/>
                  </a:cubicBezTo>
                  <a:cubicBezTo>
                    <a:pt x="845" y="69"/>
                    <a:pt x="759" y="0"/>
                    <a:pt x="656" y="0"/>
                  </a:cubicBezTo>
                  <a:cubicBezTo>
                    <a:pt x="540" y="0"/>
                    <a:pt x="445" y="88"/>
                    <a:pt x="434" y="202"/>
                  </a:cubicBezTo>
                  <a:cubicBezTo>
                    <a:pt x="432" y="201"/>
                    <a:pt x="430" y="201"/>
                    <a:pt x="429" y="201"/>
                  </a:cubicBezTo>
                  <a:cubicBezTo>
                    <a:pt x="398" y="173"/>
                    <a:pt x="358" y="156"/>
                    <a:pt x="314" y="156"/>
                  </a:cubicBezTo>
                  <a:cubicBezTo>
                    <a:pt x="239" y="156"/>
                    <a:pt x="176" y="204"/>
                    <a:pt x="153" y="271"/>
                  </a:cubicBezTo>
                  <a:cubicBezTo>
                    <a:pt x="141" y="267"/>
                    <a:pt x="129" y="265"/>
                    <a:pt x="115" y="265"/>
                  </a:cubicBezTo>
                  <a:cubicBezTo>
                    <a:pt x="51" y="265"/>
                    <a:pt x="0" y="317"/>
                    <a:pt x="0" y="381"/>
                  </a:cubicBezTo>
                  <a:cubicBezTo>
                    <a:pt x="0" y="445"/>
                    <a:pt x="51" y="497"/>
                    <a:pt x="115" y="497"/>
                  </a:cubicBezTo>
                  <a:cubicBezTo>
                    <a:pt x="115" y="497"/>
                    <a:pt x="116" y="497"/>
                    <a:pt x="116" y="497"/>
                  </a:cubicBezTo>
                  <a:cubicBezTo>
                    <a:pt x="116" y="497"/>
                    <a:pt x="116" y="497"/>
                    <a:pt x="116" y="497"/>
                  </a:cubicBezTo>
                  <a:cubicBezTo>
                    <a:pt x="386" y="497"/>
                    <a:pt x="386" y="497"/>
                    <a:pt x="386" y="497"/>
                  </a:cubicBezTo>
                  <a:cubicBezTo>
                    <a:pt x="394" y="498"/>
                    <a:pt x="401" y="498"/>
                    <a:pt x="408" y="498"/>
                  </a:cubicBezTo>
                  <a:cubicBezTo>
                    <a:pt x="408" y="498"/>
                    <a:pt x="408" y="498"/>
                    <a:pt x="409" y="498"/>
                  </a:cubicBezTo>
                  <a:cubicBezTo>
                    <a:pt x="409" y="498"/>
                    <a:pt x="409" y="498"/>
                    <a:pt x="409" y="498"/>
                  </a:cubicBezTo>
                  <a:cubicBezTo>
                    <a:pt x="1152" y="498"/>
                    <a:pt x="1152" y="498"/>
                    <a:pt x="1152" y="498"/>
                  </a:cubicBezTo>
                  <a:cubicBezTo>
                    <a:pt x="1197" y="498"/>
                    <a:pt x="1234" y="461"/>
                    <a:pt x="1234" y="416"/>
                  </a:cubicBezTo>
                  <a:cubicBezTo>
                    <a:pt x="1234" y="371"/>
                    <a:pt x="1197" y="334"/>
                    <a:pt x="1152" y="3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1243493"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5" name="Picture 4"/>
          <p:cNvPicPr>
            <a:picLocks noChangeAspect="1"/>
          </p:cNvPicPr>
          <p:nvPr/>
        </p:nvPicPr>
        <p:blipFill>
          <a:blip r:embed="rId3"/>
          <a:stretch>
            <a:fillRect/>
          </a:stretch>
        </p:blipFill>
        <p:spPr>
          <a:xfrm>
            <a:off x="918866" y="-4638"/>
            <a:ext cx="4080345" cy="6005570"/>
          </a:xfrm>
          <a:prstGeom prst="rect">
            <a:avLst/>
          </a:prstGeom>
        </p:spPr>
      </p:pic>
      <p:pic>
        <p:nvPicPr>
          <p:cNvPr id="10" name="Picture 9"/>
          <p:cNvPicPr>
            <a:picLocks noChangeAspect="1"/>
          </p:cNvPicPr>
          <p:nvPr/>
        </p:nvPicPr>
        <p:blipFill>
          <a:blip r:embed="rId4"/>
          <a:stretch>
            <a:fillRect/>
          </a:stretch>
        </p:blipFill>
        <p:spPr>
          <a:xfrm>
            <a:off x="1418205" y="177972"/>
            <a:ext cx="2277476" cy="4982082"/>
          </a:xfrm>
          <a:prstGeom prst="rect">
            <a:avLst/>
          </a:prstGeom>
        </p:spPr>
      </p:pic>
      <p:pic>
        <p:nvPicPr>
          <p:cNvPr id="9" name="Picture 8"/>
          <p:cNvPicPr>
            <a:picLocks noChangeAspect="1"/>
          </p:cNvPicPr>
          <p:nvPr/>
        </p:nvPicPr>
        <p:blipFill>
          <a:blip r:embed="rId5"/>
          <a:stretch>
            <a:fillRect/>
          </a:stretch>
        </p:blipFill>
        <p:spPr>
          <a:xfrm>
            <a:off x="2156224" y="166912"/>
            <a:ext cx="1469767" cy="4030599"/>
          </a:xfrm>
          <a:prstGeom prst="rect">
            <a:avLst/>
          </a:prstGeom>
        </p:spPr>
      </p:pic>
      <p:pic>
        <p:nvPicPr>
          <p:cNvPr id="7" name="Picture 6"/>
          <p:cNvPicPr>
            <a:picLocks noChangeAspect="1"/>
          </p:cNvPicPr>
          <p:nvPr/>
        </p:nvPicPr>
        <p:blipFill>
          <a:blip r:embed="rId6"/>
          <a:stretch>
            <a:fillRect/>
          </a:stretch>
        </p:blipFill>
        <p:spPr>
          <a:xfrm>
            <a:off x="3652514" y="177972"/>
            <a:ext cx="741504" cy="2028514"/>
          </a:xfrm>
          <a:prstGeom prst="rect">
            <a:avLst/>
          </a:prstGeom>
        </p:spPr>
      </p:pic>
      <p:pic>
        <p:nvPicPr>
          <p:cNvPr id="8" name="Picture 7"/>
          <p:cNvPicPr>
            <a:picLocks noChangeAspect="1"/>
          </p:cNvPicPr>
          <p:nvPr/>
        </p:nvPicPr>
        <p:blipFill>
          <a:blip r:embed="rId7"/>
          <a:stretch>
            <a:fillRect/>
          </a:stretch>
        </p:blipFill>
        <p:spPr>
          <a:xfrm>
            <a:off x="2918265" y="186798"/>
            <a:ext cx="734883" cy="3026249"/>
          </a:xfrm>
          <a:prstGeom prst="rect">
            <a:avLst/>
          </a:prstGeom>
        </p:spPr>
      </p:pic>
      <p:pic>
        <p:nvPicPr>
          <p:cNvPr id="12" name="Picture 11"/>
          <p:cNvPicPr>
            <a:picLocks noChangeAspect="1"/>
          </p:cNvPicPr>
          <p:nvPr/>
        </p:nvPicPr>
        <p:blipFill>
          <a:blip r:embed="rId8"/>
          <a:stretch>
            <a:fillRect/>
          </a:stretch>
        </p:blipFill>
        <p:spPr>
          <a:xfrm>
            <a:off x="1975542" y="3803643"/>
            <a:ext cx="1018735" cy="1900841"/>
          </a:xfrm>
          <a:prstGeom prst="rect">
            <a:avLst/>
          </a:prstGeom>
        </p:spPr>
      </p:pic>
      <p:sp>
        <p:nvSpPr>
          <p:cNvPr id="32" name="Rectangle 31"/>
          <p:cNvSpPr/>
          <p:nvPr/>
        </p:nvSpPr>
        <p:spPr>
          <a:xfrm>
            <a:off x="3551616" y="1769496"/>
            <a:ext cx="842244" cy="779616"/>
          </a:xfrm>
          <a:prstGeom prst="rect">
            <a:avLst/>
          </a:prstGeom>
          <a:solidFill>
            <a:srgbClr val="D63F27"/>
          </a:solidFill>
          <a:ln>
            <a:solidFill>
              <a:srgbClr val="D63F27"/>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solidFill>
                  <a:srgbClr val="FFFFFF"/>
                </a:solidFill>
                <a:effectLst/>
                <a:uLnTx/>
                <a:uFillTx/>
                <a:latin typeface="Segoe UI Light"/>
                <a:ea typeface="+mn-ea"/>
                <a:cs typeface="+mn-cs"/>
              </a:rPr>
              <a:t>Schemas</a:t>
            </a:r>
            <a:endParaRPr kumimoji="0" lang="en-US" sz="1801" b="0" i="0" u="none" strike="noStrike" kern="0" cap="none" spc="0" normalizeH="0" baseline="0" noProof="0">
              <a:ln>
                <a:noFill/>
              </a:ln>
              <a:solidFill>
                <a:srgbClr val="FFFFFF"/>
              </a:solidFill>
              <a:effectLst/>
              <a:uLnTx/>
              <a:uFillTx/>
              <a:latin typeface="Segoe UI Light"/>
              <a:ea typeface="+mn-ea"/>
              <a:cs typeface="+mn-cs"/>
            </a:endParaRPr>
          </a:p>
        </p:txBody>
      </p:sp>
      <p:sp>
        <p:nvSpPr>
          <p:cNvPr id="33" name="Rectangle 32"/>
          <p:cNvSpPr/>
          <p:nvPr/>
        </p:nvSpPr>
        <p:spPr>
          <a:xfrm>
            <a:off x="3551615" y="2750825"/>
            <a:ext cx="842244" cy="77961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Light"/>
                <a:ea typeface="+mn-ea"/>
                <a:cs typeface="+mn-cs"/>
              </a:rPr>
              <a:t>Maps</a:t>
            </a:r>
          </a:p>
        </p:txBody>
      </p:sp>
      <p:sp>
        <p:nvSpPr>
          <p:cNvPr id="34" name="Rectangle 33"/>
          <p:cNvSpPr/>
          <p:nvPr/>
        </p:nvSpPr>
        <p:spPr>
          <a:xfrm>
            <a:off x="3551615" y="3738604"/>
            <a:ext cx="842244" cy="779616"/>
          </a:xfrm>
          <a:prstGeom prst="rect">
            <a:avLst/>
          </a:prstGeom>
          <a:solidFill>
            <a:srgbClr val="00B0F0"/>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Light"/>
                <a:ea typeface="+mn-ea"/>
                <a:cs typeface="+mn-cs"/>
              </a:rPr>
              <a:t>TPM</a:t>
            </a:r>
          </a:p>
        </p:txBody>
      </p:sp>
      <p:sp>
        <p:nvSpPr>
          <p:cNvPr id="35" name="Rectangle 34"/>
          <p:cNvSpPr/>
          <p:nvPr/>
        </p:nvSpPr>
        <p:spPr>
          <a:xfrm>
            <a:off x="3551615" y="4761847"/>
            <a:ext cx="842244" cy="779616"/>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Light"/>
                <a:ea typeface="+mn-ea"/>
                <a:cs typeface="+mn-cs"/>
              </a:rPr>
              <a:t>Custom</a:t>
            </a:r>
            <a:endParaRPr kumimoji="0" lang="en-US" sz="1599" b="0" i="0" u="none" strike="noStrike" kern="0" cap="none" spc="0" normalizeH="0" baseline="0" noProof="0">
              <a:ln>
                <a:noFill/>
              </a:ln>
              <a:solidFill>
                <a:srgbClr val="FFFFFF"/>
              </a:solidFill>
              <a:effectLst/>
              <a:uLnTx/>
              <a:uFillTx/>
              <a:latin typeface="Segoe UI Light"/>
              <a:ea typeface="+mn-ea"/>
              <a:cs typeface="+mn-cs"/>
            </a:endParaRPr>
          </a:p>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err="1">
                <a:ln>
                  <a:noFill/>
                </a:ln>
                <a:solidFill>
                  <a:srgbClr val="FFFFFF"/>
                </a:solidFill>
                <a:effectLst/>
                <a:uLnTx/>
                <a:uFillTx/>
                <a:latin typeface="Segoe UI Light"/>
                <a:ea typeface="+mn-ea"/>
                <a:cs typeface="+mn-cs"/>
              </a:rPr>
              <a:t>Config</a:t>
            </a:r>
            <a:endParaRPr kumimoji="0" lang="en-US" sz="1599" b="0" i="0" u="none" strike="noStrike" kern="0" cap="none" spc="0" normalizeH="0" baseline="0" noProof="0">
              <a:ln>
                <a:noFill/>
              </a:ln>
              <a:solidFill>
                <a:srgbClr val="FFFFFF"/>
              </a:solidFill>
              <a:effectLst/>
              <a:uLnTx/>
              <a:uFillTx/>
              <a:latin typeface="Segoe UI Light"/>
              <a:ea typeface="+mn-ea"/>
              <a:cs typeface="+mn-cs"/>
            </a:endParaRPr>
          </a:p>
        </p:txBody>
      </p:sp>
    </p:spTree>
    <p:extLst>
      <p:ext uri="{BB962C8B-B14F-4D97-AF65-F5344CB8AC3E}">
        <p14:creationId xmlns:p14="http://schemas.microsoft.com/office/powerpoint/2010/main" val="3968239950"/>
      </p:ext>
    </p:extLst>
  </p:cSld>
  <p:clrMapOvr>
    <a:masterClrMapping/>
  </p:clrMapOvr>
  <mc:AlternateContent xmlns:mc="http://schemas.openxmlformats.org/markup-compatibility/2006" xmlns:p14="http://schemas.microsoft.com/office/powerpoint/2010/main">
    <mc:Choice Requires="p14">
      <p:transition spd="slow" p14:dur="2000">
        <p:push dir="d"/>
      </p:transition>
    </mc:Choice>
    <mc:Fallback xmlns="">
      <p:transition spd="slow">
        <p:push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nodeType="withEffect">
                                  <p:stCondLst>
                                    <p:cond delay="1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par>
                                <p:cTn id="15" presetID="22" presetClass="entr" presetSubtype="4" fill="hold" nodeType="withEffect">
                                  <p:stCondLst>
                                    <p:cond delay="2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nodeType="withEffect">
                                  <p:stCondLst>
                                    <p:cond delay="3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par>
                          <p:cTn id="21" fill="hold">
                            <p:stCondLst>
                              <p:cond delay="103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53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ectangle 211"/>
          <p:cNvSpPr/>
          <p:nvPr/>
        </p:nvSpPr>
        <p:spPr bwMode="auto">
          <a:xfrm>
            <a:off x="9965721" y="987870"/>
            <a:ext cx="2413433" cy="5772946"/>
          </a:xfrm>
          <a:prstGeom prst="rect">
            <a:avLst/>
          </a:prstGeom>
          <a:solidFill>
            <a:schemeClr val="bg1"/>
          </a:solidFill>
          <a:ln w="57150">
            <a:solidFill>
              <a:schemeClr val="tx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1" name="Rectangle 190"/>
          <p:cNvSpPr/>
          <p:nvPr/>
        </p:nvSpPr>
        <p:spPr bwMode="auto">
          <a:xfrm>
            <a:off x="7437818" y="989434"/>
            <a:ext cx="2413433" cy="5772946"/>
          </a:xfrm>
          <a:prstGeom prst="rect">
            <a:avLst/>
          </a:prstGeom>
          <a:solidFill>
            <a:schemeClr val="bg1"/>
          </a:solidFill>
          <a:ln w="57150">
            <a:solidFill>
              <a:schemeClr val="tx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Text Placeholder 2"/>
          <p:cNvSpPr txBox="1">
            <a:spLocks/>
          </p:cNvSpPr>
          <p:nvPr/>
        </p:nvSpPr>
        <p:spPr>
          <a:xfrm>
            <a:off x="102092" y="2041223"/>
            <a:ext cx="4724844" cy="3201812"/>
          </a:xfrm>
          <a:prstGeom prst="rect">
            <a:avLst/>
          </a:prstGeom>
        </p:spPr>
        <p:txBody>
          <a:bodyPr lIns="182801" tIns="146241" rIns="182801"/>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3199" b="0" i="0" u="none" strike="noStrike" kern="1200" cap="none" spc="0" normalizeH="0" baseline="0" noProof="0">
                <a:ln>
                  <a:noFill/>
                </a:ln>
                <a:solidFill>
                  <a:srgbClr val="353535"/>
                </a:solidFill>
                <a:effectLst/>
                <a:uLnTx/>
                <a:uFillTx/>
                <a:latin typeface="Segoe UI Light"/>
                <a:ea typeface="+mn-ea"/>
                <a:cs typeface="+mn-cs"/>
              </a:rPr>
              <a:t>On-premises data gateway for rich data and application integration</a:t>
            </a:r>
          </a:p>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800" b="0" i="0" u="none" strike="noStrike" kern="1200" cap="none" spc="0" normalizeH="0" baseline="0" noProof="0">
              <a:ln>
                <a:noFill/>
              </a:ln>
              <a:solidFill>
                <a:srgbClr val="353535"/>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Azure API Management for SOAP and backend APIs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Service Bus for cross platform support</a:t>
            </a:r>
          </a:p>
        </p:txBody>
      </p:sp>
      <p:sp>
        <p:nvSpPr>
          <p:cNvPr id="2" name="Title 1"/>
          <p:cNvSpPr>
            <a:spLocks noGrp="1"/>
          </p:cNvSpPr>
          <p:nvPr>
            <p:ph type="title"/>
          </p:nvPr>
        </p:nvSpPr>
        <p:spPr>
          <a:xfrm>
            <a:off x="274642" y="295277"/>
            <a:ext cx="4310062" cy="1692850"/>
          </a:xfrm>
        </p:spPr>
        <p:txBody>
          <a:bodyPr/>
          <a:lstStyle/>
          <a:p>
            <a:r>
              <a:rPr lang="en-US"/>
              <a:t>Easy Hybrid Integration</a:t>
            </a:r>
          </a:p>
        </p:txBody>
      </p:sp>
      <p:sp>
        <p:nvSpPr>
          <p:cNvPr id="5" name="Rectangle 4"/>
          <p:cNvSpPr/>
          <p:nvPr/>
        </p:nvSpPr>
        <p:spPr bwMode="auto">
          <a:xfrm>
            <a:off x="4916855" y="989434"/>
            <a:ext cx="2413433" cy="5772946"/>
          </a:xfrm>
          <a:prstGeom prst="rect">
            <a:avLst/>
          </a:prstGeom>
          <a:solidFill>
            <a:schemeClr val="bg1"/>
          </a:solidFill>
          <a:ln w="57150">
            <a:solidFill>
              <a:schemeClr val="tx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79" name="Picture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503" y="1201487"/>
            <a:ext cx="631240" cy="631240"/>
          </a:xfrm>
          <a:prstGeom prst="rect">
            <a:avLst/>
          </a:prstGeom>
        </p:spPr>
      </p:pic>
      <p:cxnSp>
        <p:nvCxnSpPr>
          <p:cNvPr id="7" name="Straight Connector 6"/>
          <p:cNvCxnSpPr/>
          <p:nvPr/>
        </p:nvCxnSpPr>
        <p:spPr>
          <a:xfrm>
            <a:off x="4865101" y="4177367"/>
            <a:ext cx="7609539" cy="0"/>
          </a:xfrm>
          <a:prstGeom prst="line">
            <a:avLst/>
          </a:prstGeom>
          <a:ln w="57150">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38691" y="196720"/>
            <a:ext cx="2415486" cy="7940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On-premises Data Gateway</a:t>
            </a:r>
          </a:p>
        </p:txBody>
      </p:sp>
      <p:cxnSp>
        <p:nvCxnSpPr>
          <p:cNvPr id="132" name="Straight Arrow Connector 131"/>
          <p:cNvCxnSpPr/>
          <p:nvPr/>
        </p:nvCxnSpPr>
        <p:spPr>
          <a:xfrm>
            <a:off x="6106210" y="4280125"/>
            <a:ext cx="4434" cy="27432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6100566" y="3059692"/>
            <a:ext cx="0" cy="27432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4" name="Group 4"/>
          <p:cNvGrpSpPr>
            <a:grpSpLocks noChangeAspect="1"/>
          </p:cNvGrpSpPr>
          <p:nvPr/>
        </p:nvGrpSpPr>
        <p:grpSpPr bwMode="auto">
          <a:xfrm>
            <a:off x="5796990" y="4621216"/>
            <a:ext cx="660400" cy="661988"/>
            <a:chOff x="3826" y="3056"/>
            <a:chExt cx="416" cy="417"/>
          </a:xfrm>
        </p:grpSpPr>
        <p:sp>
          <p:nvSpPr>
            <p:cNvPr id="135" name="AutoShape 3"/>
            <p:cNvSpPr>
              <a:spLocks noChangeAspect="1" noChangeArrowheads="1" noTextEdit="1"/>
            </p:cNvSpPr>
            <p:nvPr/>
          </p:nvSpPr>
          <p:spPr bwMode="auto">
            <a:xfrm>
              <a:off x="3826" y="3056"/>
              <a:ext cx="41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6" name="Freeform 5"/>
            <p:cNvSpPr>
              <a:spLocks/>
            </p:cNvSpPr>
            <p:nvPr/>
          </p:nvSpPr>
          <p:spPr bwMode="auto">
            <a:xfrm>
              <a:off x="3826" y="3058"/>
              <a:ext cx="414" cy="415"/>
            </a:xfrm>
            <a:custGeom>
              <a:avLst/>
              <a:gdLst>
                <a:gd name="T0" fmla="*/ 100 w 200"/>
                <a:gd name="T1" fmla="*/ 200 h 200"/>
                <a:gd name="T2" fmla="*/ 87 w 200"/>
                <a:gd name="T3" fmla="*/ 194 h 200"/>
                <a:gd name="T4" fmla="*/ 6 w 200"/>
                <a:gd name="T5" fmla="*/ 113 h 200"/>
                <a:gd name="T6" fmla="*/ 0 w 200"/>
                <a:gd name="T7" fmla="*/ 100 h 200"/>
                <a:gd name="T8" fmla="*/ 6 w 200"/>
                <a:gd name="T9" fmla="*/ 87 h 200"/>
                <a:gd name="T10" fmla="*/ 87 w 200"/>
                <a:gd name="T11" fmla="*/ 6 h 200"/>
                <a:gd name="T12" fmla="*/ 100 w 200"/>
                <a:gd name="T13" fmla="*/ 0 h 200"/>
                <a:gd name="T14" fmla="*/ 113 w 200"/>
                <a:gd name="T15" fmla="*/ 6 h 200"/>
                <a:gd name="T16" fmla="*/ 195 w 200"/>
                <a:gd name="T17" fmla="*/ 87 h 200"/>
                <a:gd name="T18" fmla="*/ 200 w 200"/>
                <a:gd name="T19" fmla="*/ 100 h 200"/>
                <a:gd name="T20" fmla="*/ 195 w 200"/>
                <a:gd name="T21" fmla="*/ 114 h 200"/>
                <a:gd name="T22" fmla="*/ 113 w 200"/>
                <a:gd name="T23" fmla="*/ 194 h 200"/>
                <a:gd name="T24" fmla="*/ 100 w 200"/>
                <a:gd name="T2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200">
                  <a:moveTo>
                    <a:pt x="100" y="200"/>
                  </a:moveTo>
                  <a:cubicBezTo>
                    <a:pt x="95" y="200"/>
                    <a:pt x="90" y="198"/>
                    <a:pt x="87" y="194"/>
                  </a:cubicBezTo>
                  <a:cubicBezTo>
                    <a:pt x="6" y="113"/>
                    <a:pt x="6" y="113"/>
                    <a:pt x="6" y="113"/>
                  </a:cubicBezTo>
                  <a:cubicBezTo>
                    <a:pt x="2" y="110"/>
                    <a:pt x="0" y="105"/>
                    <a:pt x="0" y="100"/>
                  </a:cubicBezTo>
                  <a:cubicBezTo>
                    <a:pt x="0" y="95"/>
                    <a:pt x="2" y="90"/>
                    <a:pt x="6" y="87"/>
                  </a:cubicBezTo>
                  <a:cubicBezTo>
                    <a:pt x="87" y="6"/>
                    <a:pt x="87" y="6"/>
                    <a:pt x="87" y="6"/>
                  </a:cubicBezTo>
                  <a:cubicBezTo>
                    <a:pt x="90" y="2"/>
                    <a:pt x="95" y="0"/>
                    <a:pt x="100" y="0"/>
                  </a:cubicBezTo>
                  <a:cubicBezTo>
                    <a:pt x="105" y="0"/>
                    <a:pt x="110" y="2"/>
                    <a:pt x="113" y="6"/>
                  </a:cubicBezTo>
                  <a:cubicBezTo>
                    <a:pt x="195" y="87"/>
                    <a:pt x="195" y="87"/>
                    <a:pt x="195" y="87"/>
                  </a:cubicBezTo>
                  <a:cubicBezTo>
                    <a:pt x="198" y="91"/>
                    <a:pt x="200" y="95"/>
                    <a:pt x="200" y="100"/>
                  </a:cubicBezTo>
                  <a:cubicBezTo>
                    <a:pt x="200" y="105"/>
                    <a:pt x="198" y="110"/>
                    <a:pt x="195" y="114"/>
                  </a:cubicBezTo>
                  <a:cubicBezTo>
                    <a:pt x="113" y="194"/>
                    <a:pt x="113" y="194"/>
                    <a:pt x="113" y="194"/>
                  </a:cubicBezTo>
                  <a:cubicBezTo>
                    <a:pt x="110" y="198"/>
                    <a:pt x="105" y="200"/>
                    <a:pt x="100" y="20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7" name="Freeform 7"/>
            <p:cNvSpPr>
              <a:spLocks/>
            </p:cNvSpPr>
            <p:nvPr/>
          </p:nvSpPr>
          <p:spPr bwMode="auto">
            <a:xfrm>
              <a:off x="3979" y="3096"/>
              <a:ext cx="108" cy="132"/>
            </a:xfrm>
            <a:custGeom>
              <a:avLst/>
              <a:gdLst>
                <a:gd name="T0" fmla="*/ 54 w 108"/>
                <a:gd name="T1" fmla="*/ 0 h 132"/>
                <a:gd name="T2" fmla="*/ 0 w 108"/>
                <a:gd name="T3" fmla="*/ 53 h 132"/>
                <a:gd name="T4" fmla="*/ 37 w 108"/>
                <a:gd name="T5" fmla="*/ 53 h 132"/>
                <a:gd name="T6" fmla="*/ 37 w 108"/>
                <a:gd name="T7" fmla="*/ 132 h 132"/>
                <a:gd name="T8" fmla="*/ 70 w 108"/>
                <a:gd name="T9" fmla="*/ 132 h 132"/>
                <a:gd name="T10" fmla="*/ 70 w 108"/>
                <a:gd name="T11" fmla="*/ 53 h 132"/>
                <a:gd name="T12" fmla="*/ 108 w 108"/>
                <a:gd name="T13" fmla="*/ 53 h 132"/>
                <a:gd name="T14" fmla="*/ 54 w 108"/>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2">
                  <a:moveTo>
                    <a:pt x="54" y="0"/>
                  </a:moveTo>
                  <a:lnTo>
                    <a:pt x="0" y="53"/>
                  </a:lnTo>
                  <a:lnTo>
                    <a:pt x="37" y="53"/>
                  </a:lnTo>
                  <a:lnTo>
                    <a:pt x="37" y="132"/>
                  </a:lnTo>
                  <a:lnTo>
                    <a:pt x="70" y="132"/>
                  </a:lnTo>
                  <a:lnTo>
                    <a:pt x="70" y="53"/>
                  </a:lnTo>
                  <a:lnTo>
                    <a:pt x="108" y="53"/>
                  </a:lnTo>
                  <a:lnTo>
                    <a:pt x="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8" name="Freeform 8"/>
            <p:cNvSpPr>
              <a:spLocks/>
            </p:cNvSpPr>
            <p:nvPr/>
          </p:nvSpPr>
          <p:spPr bwMode="auto">
            <a:xfrm>
              <a:off x="3979" y="3303"/>
              <a:ext cx="108" cy="133"/>
            </a:xfrm>
            <a:custGeom>
              <a:avLst/>
              <a:gdLst>
                <a:gd name="T0" fmla="*/ 54 w 108"/>
                <a:gd name="T1" fmla="*/ 133 h 133"/>
                <a:gd name="T2" fmla="*/ 108 w 108"/>
                <a:gd name="T3" fmla="*/ 79 h 133"/>
                <a:gd name="T4" fmla="*/ 70 w 108"/>
                <a:gd name="T5" fmla="*/ 79 h 133"/>
                <a:gd name="T6" fmla="*/ 70 w 108"/>
                <a:gd name="T7" fmla="*/ 0 h 133"/>
                <a:gd name="T8" fmla="*/ 37 w 108"/>
                <a:gd name="T9" fmla="*/ 0 h 133"/>
                <a:gd name="T10" fmla="*/ 37 w 108"/>
                <a:gd name="T11" fmla="*/ 79 h 133"/>
                <a:gd name="T12" fmla="*/ 0 w 108"/>
                <a:gd name="T13" fmla="*/ 79 h 133"/>
                <a:gd name="T14" fmla="*/ 54 w 108"/>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3">
                  <a:moveTo>
                    <a:pt x="54" y="133"/>
                  </a:moveTo>
                  <a:lnTo>
                    <a:pt x="108" y="79"/>
                  </a:lnTo>
                  <a:lnTo>
                    <a:pt x="70" y="79"/>
                  </a:lnTo>
                  <a:lnTo>
                    <a:pt x="70" y="0"/>
                  </a:lnTo>
                  <a:lnTo>
                    <a:pt x="37" y="0"/>
                  </a:lnTo>
                  <a:lnTo>
                    <a:pt x="37" y="79"/>
                  </a:lnTo>
                  <a:lnTo>
                    <a:pt x="0" y="79"/>
                  </a:lnTo>
                  <a:lnTo>
                    <a:pt x="54"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9" name="Freeform 9"/>
            <p:cNvSpPr>
              <a:spLocks/>
            </p:cNvSpPr>
            <p:nvPr/>
          </p:nvSpPr>
          <p:spPr bwMode="auto">
            <a:xfrm>
              <a:off x="4058" y="3212"/>
              <a:ext cx="128" cy="108"/>
            </a:xfrm>
            <a:custGeom>
              <a:avLst/>
              <a:gdLst>
                <a:gd name="T0" fmla="*/ 0 w 128"/>
                <a:gd name="T1" fmla="*/ 54 h 108"/>
                <a:gd name="T2" fmla="*/ 56 w 128"/>
                <a:gd name="T3" fmla="*/ 108 h 108"/>
                <a:gd name="T4" fmla="*/ 56 w 128"/>
                <a:gd name="T5" fmla="*/ 70 h 108"/>
                <a:gd name="T6" fmla="*/ 128 w 128"/>
                <a:gd name="T7" fmla="*/ 70 h 108"/>
                <a:gd name="T8" fmla="*/ 128 w 128"/>
                <a:gd name="T9" fmla="*/ 37 h 108"/>
                <a:gd name="T10" fmla="*/ 56 w 128"/>
                <a:gd name="T11" fmla="*/ 37 h 108"/>
                <a:gd name="T12" fmla="*/ 56 w 128"/>
                <a:gd name="T13" fmla="*/ 0 h 108"/>
                <a:gd name="T14" fmla="*/ 0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0" y="54"/>
                  </a:moveTo>
                  <a:lnTo>
                    <a:pt x="56" y="108"/>
                  </a:lnTo>
                  <a:lnTo>
                    <a:pt x="56" y="70"/>
                  </a:lnTo>
                  <a:lnTo>
                    <a:pt x="128" y="70"/>
                  </a:lnTo>
                  <a:lnTo>
                    <a:pt x="128" y="37"/>
                  </a:lnTo>
                  <a:lnTo>
                    <a:pt x="56" y="37"/>
                  </a:lnTo>
                  <a:lnTo>
                    <a:pt x="56" y="0"/>
                  </a:lnTo>
                  <a:lnTo>
                    <a:pt x="0"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Freeform 10"/>
            <p:cNvSpPr>
              <a:spLocks/>
            </p:cNvSpPr>
            <p:nvPr/>
          </p:nvSpPr>
          <p:spPr bwMode="auto">
            <a:xfrm>
              <a:off x="3880" y="3212"/>
              <a:ext cx="128" cy="108"/>
            </a:xfrm>
            <a:custGeom>
              <a:avLst/>
              <a:gdLst>
                <a:gd name="T0" fmla="*/ 128 w 128"/>
                <a:gd name="T1" fmla="*/ 54 h 108"/>
                <a:gd name="T2" fmla="*/ 74 w 128"/>
                <a:gd name="T3" fmla="*/ 0 h 108"/>
                <a:gd name="T4" fmla="*/ 74 w 128"/>
                <a:gd name="T5" fmla="*/ 37 h 108"/>
                <a:gd name="T6" fmla="*/ 0 w 128"/>
                <a:gd name="T7" fmla="*/ 37 h 108"/>
                <a:gd name="T8" fmla="*/ 0 w 128"/>
                <a:gd name="T9" fmla="*/ 70 h 108"/>
                <a:gd name="T10" fmla="*/ 74 w 128"/>
                <a:gd name="T11" fmla="*/ 70 h 108"/>
                <a:gd name="T12" fmla="*/ 74 w 128"/>
                <a:gd name="T13" fmla="*/ 108 h 108"/>
                <a:gd name="T14" fmla="*/ 128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128" y="54"/>
                  </a:moveTo>
                  <a:lnTo>
                    <a:pt x="74" y="0"/>
                  </a:lnTo>
                  <a:lnTo>
                    <a:pt x="74" y="37"/>
                  </a:lnTo>
                  <a:lnTo>
                    <a:pt x="0" y="37"/>
                  </a:lnTo>
                  <a:lnTo>
                    <a:pt x="0" y="70"/>
                  </a:lnTo>
                  <a:lnTo>
                    <a:pt x="74" y="70"/>
                  </a:lnTo>
                  <a:lnTo>
                    <a:pt x="74" y="108"/>
                  </a:lnTo>
                  <a:lnTo>
                    <a:pt x="128"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49" name="Group 22"/>
          <p:cNvGrpSpPr>
            <a:grpSpLocks noChangeAspect="1"/>
          </p:cNvGrpSpPr>
          <p:nvPr/>
        </p:nvGrpSpPr>
        <p:grpSpPr bwMode="auto">
          <a:xfrm>
            <a:off x="5815861" y="2238280"/>
            <a:ext cx="660400" cy="560388"/>
            <a:chOff x="3796" y="1814"/>
            <a:chExt cx="416" cy="353"/>
          </a:xfrm>
        </p:grpSpPr>
        <p:sp>
          <p:nvSpPr>
            <p:cNvPr id="150" name="AutoShape 21"/>
            <p:cNvSpPr>
              <a:spLocks noChangeAspect="1" noChangeArrowheads="1" noTextEdit="1"/>
            </p:cNvSpPr>
            <p:nvPr/>
          </p:nvSpPr>
          <p:spPr bwMode="auto">
            <a:xfrm>
              <a:off x="3796" y="1816"/>
              <a:ext cx="41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Freeform 23"/>
            <p:cNvSpPr>
              <a:spLocks/>
            </p:cNvSpPr>
            <p:nvPr/>
          </p:nvSpPr>
          <p:spPr bwMode="auto">
            <a:xfrm>
              <a:off x="3796" y="1814"/>
              <a:ext cx="414" cy="353"/>
            </a:xfrm>
            <a:custGeom>
              <a:avLst/>
              <a:gdLst>
                <a:gd name="T0" fmla="*/ 173 w 200"/>
                <a:gd name="T1" fmla="*/ 59 h 170"/>
                <a:gd name="T2" fmla="*/ 175 w 200"/>
                <a:gd name="T3" fmla="*/ 48 h 170"/>
                <a:gd name="T4" fmla="*/ 126 w 200"/>
                <a:gd name="T5" fmla="*/ 0 h 170"/>
                <a:gd name="T6" fmla="*/ 83 w 200"/>
                <a:gd name="T7" fmla="*/ 27 h 170"/>
                <a:gd name="T8" fmla="*/ 59 w 200"/>
                <a:gd name="T9" fmla="*/ 17 h 170"/>
                <a:gd name="T10" fmla="*/ 24 w 200"/>
                <a:gd name="T11" fmla="*/ 51 h 170"/>
                <a:gd name="T12" fmla="*/ 25 w 200"/>
                <a:gd name="T13" fmla="*/ 59 h 170"/>
                <a:gd name="T14" fmla="*/ 0 w 200"/>
                <a:gd name="T15" fmla="*/ 95 h 170"/>
                <a:gd name="T16" fmla="*/ 40 w 200"/>
                <a:gd name="T17" fmla="*/ 134 h 170"/>
                <a:gd name="T18" fmla="*/ 43 w 200"/>
                <a:gd name="T19" fmla="*/ 134 h 170"/>
                <a:gd name="T20" fmla="*/ 80 w 200"/>
                <a:gd name="T21" fmla="*/ 170 h 170"/>
                <a:gd name="T22" fmla="*/ 112 w 200"/>
                <a:gd name="T23" fmla="*/ 151 h 170"/>
                <a:gd name="T24" fmla="*/ 129 w 200"/>
                <a:gd name="T25" fmla="*/ 158 h 170"/>
                <a:gd name="T26" fmla="*/ 156 w 200"/>
                <a:gd name="T27" fmla="*/ 134 h 170"/>
                <a:gd name="T28" fmla="*/ 160 w 200"/>
                <a:gd name="T29" fmla="*/ 134 h 170"/>
                <a:gd name="T30" fmla="*/ 200 w 200"/>
                <a:gd name="T31" fmla="*/ 95 h 170"/>
                <a:gd name="T32" fmla="*/ 173 w 200"/>
                <a:gd name="T33" fmla="*/ 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70">
                  <a:moveTo>
                    <a:pt x="173" y="59"/>
                  </a:moveTo>
                  <a:cubicBezTo>
                    <a:pt x="174" y="55"/>
                    <a:pt x="175" y="52"/>
                    <a:pt x="175" y="48"/>
                  </a:cubicBezTo>
                  <a:cubicBezTo>
                    <a:pt x="175" y="22"/>
                    <a:pt x="153" y="0"/>
                    <a:pt x="126" y="0"/>
                  </a:cubicBezTo>
                  <a:cubicBezTo>
                    <a:pt x="108" y="0"/>
                    <a:pt x="91" y="10"/>
                    <a:pt x="83" y="27"/>
                  </a:cubicBezTo>
                  <a:cubicBezTo>
                    <a:pt x="77" y="21"/>
                    <a:pt x="68" y="17"/>
                    <a:pt x="59" y="17"/>
                  </a:cubicBezTo>
                  <a:cubicBezTo>
                    <a:pt x="40" y="17"/>
                    <a:pt x="24" y="32"/>
                    <a:pt x="24" y="51"/>
                  </a:cubicBezTo>
                  <a:cubicBezTo>
                    <a:pt x="24" y="54"/>
                    <a:pt x="24" y="57"/>
                    <a:pt x="25" y="59"/>
                  </a:cubicBezTo>
                  <a:cubicBezTo>
                    <a:pt x="9" y="66"/>
                    <a:pt x="0" y="79"/>
                    <a:pt x="0" y="95"/>
                  </a:cubicBezTo>
                  <a:cubicBezTo>
                    <a:pt x="0" y="117"/>
                    <a:pt x="18" y="134"/>
                    <a:pt x="40" y="134"/>
                  </a:cubicBezTo>
                  <a:cubicBezTo>
                    <a:pt x="43" y="134"/>
                    <a:pt x="43" y="134"/>
                    <a:pt x="43" y="134"/>
                  </a:cubicBezTo>
                  <a:cubicBezTo>
                    <a:pt x="43" y="154"/>
                    <a:pt x="60" y="170"/>
                    <a:pt x="80" y="170"/>
                  </a:cubicBezTo>
                  <a:cubicBezTo>
                    <a:pt x="93" y="170"/>
                    <a:pt x="105" y="162"/>
                    <a:pt x="112" y="151"/>
                  </a:cubicBezTo>
                  <a:cubicBezTo>
                    <a:pt x="117" y="155"/>
                    <a:pt x="123" y="158"/>
                    <a:pt x="129" y="158"/>
                  </a:cubicBezTo>
                  <a:cubicBezTo>
                    <a:pt x="143" y="158"/>
                    <a:pt x="154" y="147"/>
                    <a:pt x="156" y="134"/>
                  </a:cubicBezTo>
                  <a:cubicBezTo>
                    <a:pt x="160" y="134"/>
                    <a:pt x="160" y="134"/>
                    <a:pt x="160" y="134"/>
                  </a:cubicBezTo>
                  <a:cubicBezTo>
                    <a:pt x="182" y="134"/>
                    <a:pt x="200" y="117"/>
                    <a:pt x="200" y="95"/>
                  </a:cubicBezTo>
                  <a:cubicBezTo>
                    <a:pt x="200" y="78"/>
                    <a:pt x="190" y="64"/>
                    <a:pt x="173" y="59"/>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Freeform 24"/>
            <p:cNvSpPr>
              <a:spLocks noEditPoints="1"/>
            </p:cNvSpPr>
            <p:nvPr/>
          </p:nvSpPr>
          <p:spPr bwMode="auto">
            <a:xfrm>
              <a:off x="3995" y="1872"/>
              <a:ext cx="134" cy="135"/>
            </a:xfrm>
            <a:custGeom>
              <a:avLst/>
              <a:gdLst>
                <a:gd name="T0" fmla="*/ 62 w 65"/>
                <a:gd name="T1" fmla="*/ 49 h 65"/>
                <a:gd name="T2" fmla="*/ 65 w 65"/>
                <a:gd name="T3" fmla="*/ 42 h 65"/>
                <a:gd name="T4" fmla="*/ 64 w 65"/>
                <a:gd name="T5" fmla="*/ 41 h 65"/>
                <a:gd name="T6" fmla="*/ 57 w 65"/>
                <a:gd name="T7" fmla="*/ 35 h 65"/>
                <a:gd name="T8" fmla="*/ 57 w 65"/>
                <a:gd name="T9" fmla="*/ 30 h 65"/>
                <a:gd name="T10" fmla="*/ 65 w 65"/>
                <a:gd name="T11" fmla="*/ 23 h 65"/>
                <a:gd name="T12" fmla="*/ 62 w 65"/>
                <a:gd name="T13" fmla="*/ 16 h 65"/>
                <a:gd name="T14" fmla="*/ 61 w 65"/>
                <a:gd name="T15" fmla="*/ 16 h 65"/>
                <a:gd name="T16" fmla="*/ 52 w 65"/>
                <a:gd name="T17" fmla="*/ 17 h 65"/>
                <a:gd name="T18" fmla="*/ 48 w 65"/>
                <a:gd name="T19" fmla="*/ 13 h 65"/>
                <a:gd name="T20" fmla="*/ 49 w 65"/>
                <a:gd name="T21" fmla="*/ 3 h 65"/>
                <a:gd name="T22" fmla="*/ 42 w 65"/>
                <a:gd name="T23" fmla="*/ 0 h 65"/>
                <a:gd name="T24" fmla="*/ 41 w 65"/>
                <a:gd name="T25" fmla="*/ 1 h 65"/>
                <a:gd name="T26" fmla="*/ 36 w 65"/>
                <a:gd name="T27" fmla="*/ 8 h 65"/>
                <a:gd name="T28" fmla="*/ 30 w 65"/>
                <a:gd name="T29" fmla="*/ 8 h 65"/>
                <a:gd name="T30" fmla="*/ 23 w 65"/>
                <a:gd name="T31" fmla="*/ 0 h 65"/>
                <a:gd name="T32" fmla="*/ 16 w 65"/>
                <a:gd name="T33" fmla="*/ 3 h 65"/>
                <a:gd name="T34" fmla="*/ 16 w 65"/>
                <a:gd name="T35" fmla="*/ 4 h 65"/>
                <a:gd name="T36" fmla="*/ 17 w 65"/>
                <a:gd name="T37" fmla="*/ 13 h 65"/>
                <a:gd name="T38" fmla="*/ 13 w 65"/>
                <a:gd name="T39" fmla="*/ 17 h 65"/>
                <a:gd name="T40" fmla="*/ 3 w 65"/>
                <a:gd name="T41" fmla="*/ 16 h 65"/>
                <a:gd name="T42" fmla="*/ 0 w 65"/>
                <a:gd name="T43" fmla="*/ 23 h 65"/>
                <a:gd name="T44" fmla="*/ 1 w 65"/>
                <a:gd name="T45" fmla="*/ 24 h 65"/>
                <a:gd name="T46" fmla="*/ 8 w 65"/>
                <a:gd name="T47" fmla="*/ 30 h 65"/>
                <a:gd name="T48" fmla="*/ 8 w 65"/>
                <a:gd name="T49" fmla="*/ 35 h 65"/>
                <a:gd name="T50" fmla="*/ 0 w 65"/>
                <a:gd name="T51" fmla="*/ 42 h 65"/>
                <a:gd name="T52" fmla="*/ 3 w 65"/>
                <a:gd name="T53" fmla="*/ 49 h 65"/>
                <a:gd name="T54" fmla="*/ 4 w 65"/>
                <a:gd name="T55" fmla="*/ 49 h 65"/>
                <a:gd name="T56" fmla="*/ 13 w 65"/>
                <a:gd name="T57" fmla="*/ 48 h 65"/>
                <a:gd name="T58" fmla="*/ 17 w 65"/>
                <a:gd name="T59" fmla="*/ 52 h 65"/>
                <a:gd name="T60" fmla="*/ 16 w 65"/>
                <a:gd name="T61" fmla="*/ 62 h 65"/>
                <a:gd name="T62" fmla="*/ 23 w 65"/>
                <a:gd name="T63" fmla="*/ 65 h 65"/>
                <a:gd name="T64" fmla="*/ 24 w 65"/>
                <a:gd name="T65" fmla="*/ 64 h 65"/>
                <a:gd name="T66" fmla="*/ 30 w 65"/>
                <a:gd name="T67" fmla="*/ 57 h 65"/>
                <a:gd name="T68" fmla="*/ 35 w 65"/>
                <a:gd name="T69" fmla="*/ 57 h 65"/>
                <a:gd name="T70" fmla="*/ 42 w 65"/>
                <a:gd name="T71" fmla="*/ 65 h 65"/>
                <a:gd name="T72" fmla="*/ 49 w 65"/>
                <a:gd name="T73" fmla="*/ 62 h 65"/>
                <a:gd name="T74" fmla="*/ 49 w 65"/>
                <a:gd name="T75" fmla="*/ 61 h 65"/>
                <a:gd name="T76" fmla="*/ 48 w 65"/>
                <a:gd name="T77" fmla="*/ 52 h 65"/>
                <a:gd name="T78" fmla="*/ 52 w 65"/>
                <a:gd name="T79" fmla="*/ 48 h 65"/>
                <a:gd name="T80" fmla="*/ 62 w 65"/>
                <a:gd name="T81" fmla="*/ 49 h 65"/>
                <a:gd name="T82" fmla="*/ 27 w 65"/>
                <a:gd name="T83" fmla="*/ 47 h 65"/>
                <a:gd name="T84" fmla="*/ 18 w 65"/>
                <a:gd name="T85" fmla="*/ 26 h 65"/>
                <a:gd name="T86" fmla="*/ 39 w 65"/>
                <a:gd name="T87" fmla="*/ 18 h 65"/>
                <a:gd name="T88" fmla="*/ 47 w 65"/>
                <a:gd name="T89" fmla="*/ 39 h 65"/>
                <a:gd name="T90" fmla="*/ 27 w 65"/>
                <a:gd name="T91"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65">
                  <a:moveTo>
                    <a:pt x="62" y="49"/>
                  </a:moveTo>
                  <a:cubicBezTo>
                    <a:pt x="65" y="42"/>
                    <a:pt x="65" y="42"/>
                    <a:pt x="65" y="42"/>
                  </a:cubicBezTo>
                  <a:cubicBezTo>
                    <a:pt x="64" y="41"/>
                    <a:pt x="64" y="41"/>
                    <a:pt x="64" y="41"/>
                  </a:cubicBezTo>
                  <a:cubicBezTo>
                    <a:pt x="57" y="35"/>
                    <a:pt x="57" y="35"/>
                    <a:pt x="57" y="35"/>
                  </a:cubicBezTo>
                  <a:cubicBezTo>
                    <a:pt x="57" y="30"/>
                    <a:pt x="57" y="30"/>
                    <a:pt x="57" y="30"/>
                  </a:cubicBezTo>
                  <a:cubicBezTo>
                    <a:pt x="65" y="23"/>
                    <a:pt x="65" y="23"/>
                    <a:pt x="65" y="23"/>
                  </a:cubicBezTo>
                  <a:cubicBezTo>
                    <a:pt x="62" y="16"/>
                    <a:pt x="62" y="16"/>
                    <a:pt x="62" y="16"/>
                  </a:cubicBezTo>
                  <a:cubicBezTo>
                    <a:pt x="61" y="16"/>
                    <a:pt x="61" y="16"/>
                    <a:pt x="61" y="16"/>
                  </a:cubicBezTo>
                  <a:cubicBezTo>
                    <a:pt x="52" y="17"/>
                    <a:pt x="52" y="17"/>
                    <a:pt x="52" y="17"/>
                  </a:cubicBezTo>
                  <a:cubicBezTo>
                    <a:pt x="48" y="13"/>
                    <a:pt x="48" y="13"/>
                    <a:pt x="48" y="13"/>
                  </a:cubicBezTo>
                  <a:cubicBezTo>
                    <a:pt x="49" y="3"/>
                    <a:pt x="49" y="3"/>
                    <a:pt x="49" y="3"/>
                  </a:cubicBezTo>
                  <a:cubicBezTo>
                    <a:pt x="42" y="0"/>
                    <a:pt x="42" y="0"/>
                    <a:pt x="42" y="0"/>
                  </a:cubicBezTo>
                  <a:cubicBezTo>
                    <a:pt x="41" y="1"/>
                    <a:pt x="41" y="1"/>
                    <a:pt x="41" y="1"/>
                  </a:cubicBezTo>
                  <a:cubicBezTo>
                    <a:pt x="36" y="8"/>
                    <a:pt x="36" y="8"/>
                    <a:pt x="36" y="8"/>
                  </a:cubicBezTo>
                  <a:cubicBezTo>
                    <a:pt x="30" y="8"/>
                    <a:pt x="30" y="8"/>
                    <a:pt x="30" y="8"/>
                  </a:cubicBezTo>
                  <a:cubicBezTo>
                    <a:pt x="23" y="0"/>
                    <a:pt x="23" y="0"/>
                    <a:pt x="23" y="0"/>
                  </a:cubicBezTo>
                  <a:cubicBezTo>
                    <a:pt x="16" y="3"/>
                    <a:pt x="16" y="3"/>
                    <a:pt x="16" y="3"/>
                  </a:cubicBezTo>
                  <a:cubicBezTo>
                    <a:pt x="16" y="4"/>
                    <a:pt x="16" y="4"/>
                    <a:pt x="16" y="4"/>
                  </a:cubicBezTo>
                  <a:cubicBezTo>
                    <a:pt x="17" y="13"/>
                    <a:pt x="17" y="13"/>
                    <a:pt x="17" y="13"/>
                  </a:cubicBezTo>
                  <a:cubicBezTo>
                    <a:pt x="13" y="17"/>
                    <a:pt x="13" y="17"/>
                    <a:pt x="13" y="17"/>
                  </a:cubicBezTo>
                  <a:cubicBezTo>
                    <a:pt x="3" y="16"/>
                    <a:pt x="3" y="16"/>
                    <a:pt x="3" y="16"/>
                  </a:cubicBezTo>
                  <a:cubicBezTo>
                    <a:pt x="0" y="23"/>
                    <a:pt x="0" y="23"/>
                    <a:pt x="0" y="23"/>
                  </a:cubicBezTo>
                  <a:cubicBezTo>
                    <a:pt x="1" y="24"/>
                    <a:pt x="1" y="24"/>
                    <a:pt x="1" y="24"/>
                  </a:cubicBezTo>
                  <a:cubicBezTo>
                    <a:pt x="8" y="30"/>
                    <a:pt x="8" y="30"/>
                    <a:pt x="8" y="30"/>
                  </a:cubicBezTo>
                  <a:cubicBezTo>
                    <a:pt x="8" y="35"/>
                    <a:pt x="8" y="35"/>
                    <a:pt x="8" y="35"/>
                  </a:cubicBezTo>
                  <a:cubicBezTo>
                    <a:pt x="0" y="42"/>
                    <a:pt x="0" y="42"/>
                    <a:pt x="0" y="42"/>
                  </a:cubicBezTo>
                  <a:cubicBezTo>
                    <a:pt x="3" y="49"/>
                    <a:pt x="3" y="49"/>
                    <a:pt x="3" y="49"/>
                  </a:cubicBezTo>
                  <a:cubicBezTo>
                    <a:pt x="4" y="49"/>
                    <a:pt x="4" y="49"/>
                    <a:pt x="4" y="49"/>
                  </a:cubicBezTo>
                  <a:cubicBezTo>
                    <a:pt x="13" y="48"/>
                    <a:pt x="13" y="48"/>
                    <a:pt x="13" y="48"/>
                  </a:cubicBezTo>
                  <a:cubicBezTo>
                    <a:pt x="17" y="52"/>
                    <a:pt x="17" y="52"/>
                    <a:pt x="17" y="52"/>
                  </a:cubicBezTo>
                  <a:cubicBezTo>
                    <a:pt x="16" y="62"/>
                    <a:pt x="16" y="62"/>
                    <a:pt x="16" y="62"/>
                  </a:cubicBezTo>
                  <a:cubicBezTo>
                    <a:pt x="23" y="65"/>
                    <a:pt x="23" y="65"/>
                    <a:pt x="23" y="65"/>
                  </a:cubicBezTo>
                  <a:cubicBezTo>
                    <a:pt x="24" y="64"/>
                    <a:pt x="24" y="64"/>
                    <a:pt x="24" y="64"/>
                  </a:cubicBezTo>
                  <a:cubicBezTo>
                    <a:pt x="30" y="57"/>
                    <a:pt x="30" y="57"/>
                    <a:pt x="30" y="57"/>
                  </a:cubicBezTo>
                  <a:cubicBezTo>
                    <a:pt x="35" y="57"/>
                    <a:pt x="35" y="57"/>
                    <a:pt x="35" y="57"/>
                  </a:cubicBezTo>
                  <a:cubicBezTo>
                    <a:pt x="42" y="65"/>
                    <a:pt x="42" y="65"/>
                    <a:pt x="42" y="65"/>
                  </a:cubicBezTo>
                  <a:cubicBezTo>
                    <a:pt x="49" y="62"/>
                    <a:pt x="49" y="62"/>
                    <a:pt x="49" y="62"/>
                  </a:cubicBezTo>
                  <a:cubicBezTo>
                    <a:pt x="49" y="61"/>
                    <a:pt x="49" y="61"/>
                    <a:pt x="49" y="61"/>
                  </a:cubicBezTo>
                  <a:cubicBezTo>
                    <a:pt x="48" y="52"/>
                    <a:pt x="48" y="52"/>
                    <a:pt x="48" y="52"/>
                  </a:cubicBezTo>
                  <a:cubicBezTo>
                    <a:pt x="52" y="48"/>
                    <a:pt x="52" y="48"/>
                    <a:pt x="52" y="48"/>
                  </a:cubicBezTo>
                  <a:lnTo>
                    <a:pt x="62" y="49"/>
                  </a:lnTo>
                  <a:close/>
                  <a:moveTo>
                    <a:pt x="27" y="47"/>
                  </a:moveTo>
                  <a:cubicBezTo>
                    <a:pt x="19" y="43"/>
                    <a:pt x="15" y="34"/>
                    <a:pt x="18" y="26"/>
                  </a:cubicBezTo>
                  <a:cubicBezTo>
                    <a:pt x="22" y="19"/>
                    <a:pt x="31" y="15"/>
                    <a:pt x="39" y="18"/>
                  </a:cubicBezTo>
                  <a:cubicBezTo>
                    <a:pt x="46" y="22"/>
                    <a:pt x="50" y="31"/>
                    <a:pt x="47" y="39"/>
                  </a:cubicBezTo>
                  <a:cubicBezTo>
                    <a:pt x="43" y="46"/>
                    <a:pt x="34" y="50"/>
                    <a:pt x="27" y="4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Freeform 25"/>
            <p:cNvSpPr>
              <a:spLocks noEditPoints="1"/>
            </p:cNvSpPr>
            <p:nvPr/>
          </p:nvSpPr>
          <p:spPr bwMode="auto">
            <a:xfrm>
              <a:off x="3893" y="1970"/>
              <a:ext cx="137" cy="137"/>
            </a:xfrm>
            <a:custGeom>
              <a:avLst/>
              <a:gdLst>
                <a:gd name="T0" fmla="*/ 66 w 66"/>
                <a:gd name="T1" fmla="*/ 37 h 66"/>
                <a:gd name="T2" fmla="*/ 66 w 66"/>
                <a:gd name="T3" fmla="*/ 29 h 66"/>
                <a:gd name="T4" fmla="*/ 65 w 66"/>
                <a:gd name="T5" fmla="*/ 29 h 66"/>
                <a:gd name="T6" fmla="*/ 57 w 66"/>
                <a:gd name="T7" fmla="*/ 26 h 66"/>
                <a:gd name="T8" fmla="*/ 55 w 66"/>
                <a:gd name="T9" fmla="*/ 21 h 66"/>
                <a:gd name="T10" fmla="*/ 59 w 66"/>
                <a:gd name="T11" fmla="*/ 12 h 66"/>
                <a:gd name="T12" fmla="*/ 54 w 66"/>
                <a:gd name="T13" fmla="*/ 7 h 66"/>
                <a:gd name="T14" fmla="*/ 53 w 66"/>
                <a:gd name="T15" fmla="*/ 7 h 66"/>
                <a:gd name="T16" fmla="*/ 45 w 66"/>
                <a:gd name="T17" fmla="*/ 11 h 66"/>
                <a:gd name="T18" fmla="*/ 40 w 66"/>
                <a:gd name="T19" fmla="*/ 9 h 66"/>
                <a:gd name="T20" fmla="*/ 37 w 66"/>
                <a:gd name="T21" fmla="*/ 0 h 66"/>
                <a:gd name="T22" fmla="*/ 29 w 66"/>
                <a:gd name="T23" fmla="*/ 0 h 66"/>
                <a:gd name="T24" fmla="*/ 29 w 66"/>
                <a:gd name="T25" fmla="*/ 1 h 66"/>
                <a:gd name="T26" fmla="*/ 26 w 66"/>
                <a:gd name="T27" fmla="*/ 9 h 66"/>
                <a:gd name="T28" fmla="*/ 21 w 66"/>
                <a:gd name="T29" fmla="*/ 11 h 66"/>
                <a:gd name="T30" fmla="*/ 12 w 66"/>
                <a:gd name="T31" fmla="*/ 7 h 66"/>
                <a:gd name="T32" fmla="*/ 7 w 66"/>
                <a:gd name="T33" fmla="*/ 12 h 66"/>
                <a:gd name="T34" fmla="*/ 7 w 66"/>
                <a:gd name="T35" fmla="*/ 13 h 66"/>
                <a:gd name="T36" fmla="*/ 11 w 66"/>
                <a:gd name="T37" fmla="*/ 21 h 66"/>
                <a:gd name="T38" fmla="*/ 9 w 66"/>
                <a:gd name="T39" fmla="*/ 26 h 66"/>
                <a:gd name="T40" fmla="*/ 0 w 66"/>
                <a:gd name="T41" fmla="*/ 29 h 66"/>
                <a:gd name="T42" fmla="*/ 0 w 66"/>
                <a:gd name="T43" fmla="*/ 37 h 66"/>
                <a:gd name="T44" fmla="*/ 1 w 66"/>
                <a:gd name="T45" fmla="*/ 37 h 66"/>
                <a:gd name="T46" fmla="*/ 9 w 66"/>
                <a:gd name="T47" fmla="*/ 40 h 66"/>
                <a:gd name="T48" fmla="*/ 11 w 66"/>
                <a:gd name="T49" fmla="*/ 45 h 66"/>
                <a:gd name="T50" fmla="*/ 7 w 66"/>
                <a:gd name="T51" fmla="*/ 54 h 66"/>
                <a:gd name="T52" fmla="*/ 12 w 66"/>
                <a:gd name="T53" fmla="*/ 59 h 66"/>
                <a:gd name="T54" fmla="*/ 13 w 66"/>
                <a:gd name="T55" fmla="*/ 59 h 66"/>
                <a:gd name="T56" fmla="*/ 21 w 66"/>
                <a:gd name="T57" fmla="*/ 55 h 66"/>
                <a:gd name="T58" fmla="*/ 26 w 66"/>
                <a:gd name="T59" fmla="*/ 57 h 66"/>
                <a:gd name="T60" fmla="*/ 30 w 66"/>
                <a:gd name="T61" fmla="*/ 66 h 66"/>
                <a:gd name="T62" fmla="*/ 37 w 66"/>
                <a:gd name="T63" fmla="*/ 66 h 66"/>
                <a:gd name="T64" fmla="*/ 37 w 66"/>
                <a:gd name="T65" fmla="*/ 65 h 66"/>
                <a:gd name="T66" fmla="*/ 40 w 66"/>
                <a:gd name="T67" fmla="*/ 57 h 66"/>
                <a:gd name="T68" fmla="*/ 45 w 66"/>
                <a:gd name="T69" fmla="*/ 55 h 66"/>
                <a:gd name="T70" fmla="*/ 54 w 66"/>
                <a:gd name="T71" fmla="*/ 59 h 66"/>
                <a:gd name="T72" fmla="*/ 59 w 66"/>
                <a:gd name="T73" fmla="*/ 54 h 66"/>
                <a:gd name="T74" fmla="*/ 59 w 66"/>
                <a:gd name="T75" fmla="*/ 53 h 66"/>
                <a:gd name="T76" fmla="*/ 55 w 66"/>
                <a:gd name="T77" fmla="*/ 45 h 66"/>
                <a:gd name="T78" fmla="*/ 57 w 66"/>
                <a:gd name="T79" fmla="*/ 40 h 66"/>
                <a:gd name="T80" fmla="*/ 66 w 66"/>
                <a:gd name="T81" fmla="*/ 37 h 66"/>
                <a:gd name="T82" fmla="*/ 33 w 66"/>
                <a:gd name="T83" fmla="*/ 49 h 66"/>
                <a:gd name="T84" fmla="*/ 18 w 66"/>
                <a:gd name="T85" fmla="*/ 33 h 66"/>
                <a:gd name="T86" fmla="*/ 33 w 66"/>
                <a:gd name="T87" fmla="*/ 18 h 66"/>
                <a:gd name="T88" fmla="*/ 49 w 66"/>
                <a:gd name="T89" fmla="*/ 33 h 66"/>
                <a:gd name="T90" fmla="*/ 33 w 66"/>
                <a:gd name="T91"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66">
                  <a:moveTo>
                    <a:pt x="66" y="37"/>
                  </a:moveTo>
                  <a:cubicBezTo>
                    <a:pt x="66" y="29"/>
                    <a:pt x="66" y="29"/>
                    <a:pt x="66" y="29"/>
                  </a:cubicBezTo>
                  <a:cubicBezTo>
                    <a:pt x="65" y="29"/>
                    <a:pt x="65" y="29"/>
                    <a:pt x="65" y="29"/>
                  </a:cubicBezTo>
                  <a:cubicBezTo>
                    <a:pt x="57" y="26"/>
                    <a:pt x="57" y="26"/>
                    <a:pt x="57" y="26"/>
                  </a:cubicBezTo>
                  <a:cubicBezTo>
                    <a:pt x="55" y="21"/>
                    <a:pt x="55" y="21"/>
                    <a:pt x="55" y="21"/>
                  </a:cubicBezTo>
                  <a:cubicBezTo>
                    <a:pt x="59" y="12"/>
                    <a:pt x="59" y="12"/>
                    <a:pt x="59" y="12"/>
                  </a:cubicBezTo>
                  <a:cubicBezTo>
                    <a:pt x="54" y="7"/>
                    <a:pt x="54" y="7"/>
                    <a:pt x="54" y="7"/>
                  </a:cubicBezTo>
                  <a:cubicBezTo>
                    <a:pt x="53" y="7"/>
                    <a:pt x="53" y="7"/>
                    <a:pt x="53" y="7"/>
                  </a:cubicBezTo>
                  <a:cubicBezTo>
                    <a:pt x="45" y="11"/>
                    <a:pt x="45" y="11"/>
                    <a:pt x="45" y="11"/>
                  </a:cubicBezTo>
                  <a:cubicBezTo>
                    <a:pt x="40" y="9"/>
                    <a:pt x="40" y="9"/>
                    <a:pt x="40" y="9"/>
                  </a:cubicBezTo>
                  <a:cubicBezTo>
                    <a:pt x="37" y="0"/>
                    <a:pt x="37" y="0"/>
                    <a:pt x="37" y="0"/>
                  </a:cubicBezTo>
                  <a:cubicBezTo>
                    <a:pt x="29" y="0"/>
                    <a:pt x="29" y="0"/>
                    <a:pt x="29" y="0"/>
                  </a:cubicBezTo>
                  <a:cubicBezTo>
                    <a:pt x="29" y="1"/>
                    <a:pt x="29" y="1"/>
                    <a:pt x="29" y="1"/>
                  </a:cubicBezTo>
                  <a:cubicBezTo>
                    <a:pt x="26" y="9"/>
                    <a:pt x="26" y="9"/>
                    <a:pt x="26" y="9"/>
                  </a:cubicBezTo>
                  <a:cubicBezTo>
                    <a:pt x="21" y="11"/>
                    <a:pt x="21" y="11"/>
                    <a:pt x="21" y="11"/>
                  </a:cubicBezTo>
                  <a:cubicBezTo>
                    <a:pt x="12" y="7"/>
                    <a:pt x="12" y="7"/>
                    <a:pt x="12" y="7"/>
                  </a:cubicBezTo>
                  <a:cubicBezTo>
                    <a:pt x="7" y="12"/>
                    <a:pt x="7" y="12"/>
                    <a:pt x="7" y="12"/>
                  </a:cubicBezTo>
                  <a:cubicBezTo>
                    <a:pt x="7" y="13"/>
                    <a:pt x="7" y="13"/>
                    <a:pt x="7" y="13"/>
                  </a:cubicBezTo>
                  <a:cubicBezTo>
                    <a:pt x="11" y="21"/>
                    <a:pt x="11" y="21"/>
                    <a:pt x="11" y="21"/>
                  </a:cubicBezTo>
                  <a:cubicBezTo>
                    <a:pt x="9" y="26"/>
                    <a:pt x="9" y="26"/>
                    <a:pt x="9" y="26"/>
                  </a:cubicBezTo>
                  <a:cubicBezTo>
                    <a:pt x="0" y="29"/>
                    <a:pt x="0" y="29"/>
                    <a:pt x="0" y="29"/>
                  </a:cubicBezTo>
                  <a:cubicBezTo>
                    <a:pt x="0" y="37"/>
                    <a:pt x="0" y="37"/>
                    <a:pt x="0" y="37"/>
                  </a:cubicBezTo>
                  <a:cubicBezTo>
                    <a:pt x="1" y="37"/>
                    <a:pt x="1" y="37"/>
                    <a:pt x="1" y="37"/>
                  </a:cubicBezTo>
                  <a:cubicBezTo>
                    <a:pt x="9" y="40"/>
                    <a:pt x="9" y="40"/>
                    <a:pt x="9" y="40"/>
                  </a:cubicBezTo>
                  <a:cubicBezTo>
                    <a:pt x="11" y="45"/>
                    <a:pt x="11" y="45"/>
                    <a:pt x="11" y="45"/>
                  </a:cubicBezTo>
                  <a:cubicBezTo>
                    <a:pt x="7" y="54"/>
                    <a:pt x="7" y="54"/>
                    <a:pt x="7" y="54"/>
                  </a:cubicBezTo>
                  <a:cubicBezTo>
                    <a:pt x="12" y="59"/>
                    <a:pt x="12" y="59"/>
                    <a:pt x="12" y="59"/>
                  </a:cubicBezTo>
                  <a:cubicBezTo>
                    <a:pt x="13" y="59"/>
                    <a:pt x="13" y="59"/>
                    <a:pt x="13" y="59"/>
                  </a:cubicBezTo>
                  <a:cubicBezTo>
                    <a:pt x="21" y="55"/>
                    <a:pt x="21" y="55"/>
                    <a:pt x="21" y="55"/>
                  </a:cubicBezTo>
                  <a:cubicBezTo>
                    <a:pt x="26" y="57"/>
                    <a:pt x="26" y="57"/>
                    <a:pt x="26" y="57"/>
                  </a:cubicBezTo>
                  <a:cubicBezTo>
                    <a:pt x="30" y="66"/>
                    <a:pt x="30" y="66"/>
                    <a:pt x="30" y="66"/>
                  </a:cubicBezTo>
                  <a:cubicBezTo>
                    <a:pt x="37" y="66"/>
                    <a:pt x="37" y="66"/>
                    <a:pt x="37" y="66"/>
                  </a:cubicBezTo>
                  <a:cubicBezTo>
                    <a:pt x="37" y="65"/>
                    <a:pt x="37" y="65"/>
                    <a:pt x="37" y="65"/>
                  </a:cubicBezTo>
                  <a:cubicBezTo>
                    <a:pt x="40" y="57"/>
                    <a:pt x="40" y="57"/>
                    <a:pt x="40" y="57"/>
                  </a:cubicBezTo>
                  <a:cubicBezTo>
                    <a:pt x="45" y="55"/>
                    <a:pt x="45" y="55"/>
                    <a:pt x="45" y="55"/>
                  </a:cubicBezTo>
                  <a:cubicBezTo>
                    <a:pt x="54" y="59"/>
                    <a:pt x="54" y="59"/>
                    <a:pt x="54" y="59"/>
                  </a:cubicBezTo>
                  <a:cubicBezTo>
                    <a:pt x="59" y="54"/>
                    <a:pt x="59" y="54"/>
                    <a:pt x="59" y="54"/>
                  </a:cubicBezTo>
                  <a:cubicBezTo>
                    <a:pt x="59" y="53"/>
                    <a:pt x="59" y="53"/>
                    <a:pt x="59" y="53"/>
                  </a:cubicBezTo>
                  <a:cubicBezTo>
                    <a:pt x="55" y="45"/>
                    <a:pt x="55" y="45"/>
                    <a:pt x="55" y="45"/>
                  </a:cubicBezTo>
                  <a:cubicBezTo>
                    <a:pt x="57" y="40"/>
                    <a:pt x="57" y="40"/>
                    <a:pt x="57" y="40"/>
                  </a:cubicBezTo>
                  <a:lnTo>
                    <a:pt x="66" y="37"/>
                  </a:lnTo>
                  <a:close/>
                  <a:moveTo>
                    <a:pt x="33" y="49"/>
                  </a:moveTo>
                  <a:cubicBezTo>
                    <a:pt x="25" y="49"/>
                    <a:pt x="18" y="42"/>
                    <a:pt x="18" y="33"/>
                  </a:cubicBezTo>
                  <a:cubicBezTo>
                    <a:pt x="18" y="25"/>
                    <a:pt x="25" y="18"/>
                    <a:pt x="33" y="18"/>
                  </a:cubicBezTo>
                  <a:cubicBezTo>
                    <a:pt x="42" y="18"/>
                    <a:pt x="49" y="25"/>
                    <a:pt x="49" y="33"/>
                  </a:cubicBezTo>
                  <a:cubicBezTo>
                    <a:pt x="49" y="42"/>
                    <a:pt x="42" y="49"/>
                    <a:pt x="33" y="4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0" name="TextBox 9"/>
          <p:cNvSpPr txBox="1"/>
          <p:nvPr/>
        </p:nvSpPr>
        <p:spPr>
          <a:xfrm>
            <a:off x="4851532" y="4707528"/>
            <a:ext cx="1118317"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Gateway</a:t>
            </a:r>
          </a:p>
        </p:txBody>
      </p:sp>
      <p:sp>
        <p:nvSpPr>
          <p:cNvPr id="163" name="TextBox 162"/>
          <p:cNvSpPr txBox="1"/>
          <p:nvPr/>
        </p:nvSpPr>
        <p:spPr>
          <a:xfrm>
            <a:off x="4855582" y="3318738"/>
            <a:ext cx="1118317" cy="8771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Service Bus relay</a:t>
            </a:r>
          </a:p>
        </p:txBody>
      </p:sp>
      <p:sp>
        <p:nvSpPr>
          <p:cNvPr id="164" name="TextBox 163"/>
          <p:cNvSpPr txBox="1"/>
          <p:nvPr/>
        </p:nvSpPr>
        <p:spPr>
          <a:xfrm>
            <a:off x="4848357" y="2044997"/>
            <a:ext cx="1118317" cy="8771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mn-ea"/>
                <a:cs typeface="+mn-cs"/>
              </a:rPr>
              <a:t>GatewayCloud</a:t>
            </a: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 Service</a:t>
            </a:r>
          </a:p>
        </p:txBody>
      </p:sp>
      <p:grpSp>
        <p:nvGrpSpPr>
          <p:cNvPr id="141" name="Group 13"/>
          <p:cNvGrpSpPr>
            <a:grpSpLocks noChangeAspect="1"/>
          </p:cNvGrpSpPr>
          <p:nvPr/>
        </p:nvGrpSpPr>
        <p:grpSpPr bwMode="auto">
          <a:xfrm>
            <a:off x="5951111" y="3490887"/>
            <a:ext cx="563562" cy="660400"/>
            <a:chOff x="3887" y="2347"/>
            <a:chExt cx="355" cy="416"/>
          </a:xfrm>
        </p:grpSpPr>
        <p:sp>
          <p:nvSpPr>
            <p:cNvPr id="142" name="AutoShape 12"/>
            <p:cNvSpPr>
              <a:spLocks noChangeAspect="1" noChangeArrowheads="1" noTextEdit="1"/>
            </p:cNvSpPr>
            <p:nvPr/>
          </p:nvSpPr>
          <p:spPr bwMode="auto">
            <a:xfrm>
              <a:off x="3887" y="2347"/>
              <a:ext cx="355"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3" name="Freeform 14"/>
            <p:cNvSpPr>
              <a:spLocks/>
            </p:cNvSpPr>
            <p:nvPr/>
          </p:nvSpPr>
          <p:spPr bwMode="auto">
            <a:xfrm>
              <a:off x="3956" y="2598"/>
              <a:ext cx="116" cy="165"/>
            </a:xfrm>
            <a:custGeom>
              <a:avLst/>
              <a:gdLst>
                <a:gd name="T0" fmla="*/ 76 w 116"/>
                <a:gd name="T1" fmla="*/ 0 h 165"/>
                <a:gd name="T2" fmla="*/ 35 w 116"/>
                <a:gd name="T3" fmla="*/ 0 h 165"/>
                <a:gd name="T4" fmla="*/ 35 w 116"/>
                <a:gd name="T5" fmla="*/ 86 h 165"/>
                <a:gd name="T6" fmla="*/ 0 w 116"/>
                <a:gd name="T7" fmla="*/ 86 h 165"/>
                <a:gd name="T8" fmla="*/ 58 w 116"/>
                <a:gd name="T9" fmla="*/ 165 h 165"/>
                <a:gd name="T10" fmla="*/ 116 w 116"/>
                <a:gd name="T11" fmla="*/ 86 h 165"/>
                <a:gd name="T12" fmla="*/ 76 w 116"/>
                <a:gd name="T13" fmla="*/ 86 h 165"/>
                <a:gd name="T14" fmla="*/ 76 w 116"/>
                <a:gd name="T15" fmla="*/ 0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65">
                  <a:moveTo>
                    <a:pt x="76" y="0"/>
                  </a:moveTo>
                  <a:lnTo>
                    <a:pt x="35" y="0"/>
                  </a:lnTo>
                  <a:lnTo>
                    <a:pt x="35" y="86"/>
                  </a:lnTo>
                  <a:lnTo>
                    <a:pt x="0" y="86"/>
                  </a:lnTo>
                  <a:lnTo>
                    <a:pt x="58" y="165"/>
                  </a:lnTo>
                  <a:lnTo>
                    <a:pt x="116" y="86"/>
                  </a:lnTo>
                  <a:lnTo>
                    <a:pt x="76" y="86"/>
                  </a:lnTo>
                  <a:lnTo>
                    <a:pt x="76"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Rectangle 15"/>
            <p:cNvSpPr>
              <a:spLocks noChangeArrowheads="1"/>
            </p:cNvSpPr>
            <p:nvPr/>
          </p:nvSpPr>
          <p:spPr bwMode="auto">
            <a:xfrm>
              <a:off x="3960" y="2467"/>
              <a:ext cx="101" cy="2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5" name="Rectangle 16"/>
            <p:cNvSpPr>
              <a:spLocks noChangeArrowheads="1"/>
            </p:cNvSpPr>
            <p:nvPr/>
          </p:nvSpPr>
          <p:spPr bwMode="auto">
            <a:xfrm>
              <a:off x="3960" y="2511"/>
              <a:ext cx="101" cy="2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6" name="Rectangle 17"/>
            <p:cNvSpPr>
              <a:spLocks noChangeArrowheads="1"/>
            </p:cNvSpPr>
            <p:nvPr/>
          </p:nvSpPr>
          <p:spPr bwMode="auto">
            <a:xfrm>
              <a:off x="3960" y="2554"/>
              <a:ext cx="101" cy="2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7" name="Freeform 18"/>
            <p:cNvSpPr>
              <a:spLocks/>
            </p:cNvSpPr>
            <p:nvPr/>
          </p:nvSpPr>
          <p:spPr bwMode="auto">
            <a:xfrm>
              <a:off x="3889" y="2349"/>
              <a:ext cx="145" cy="319"/>
            </a:xfrm>
            <a:custGeom>
              <a:avLst/>
              <a:gdLst>
                <a:gd name="T0" fmla="*/ 64 w 70"/>
                <a:gd name="T1" fmla="*/ 0 h 154"/>
                <a:gd name="T2" fmla="*/ 52 w 70"/>
                <a:gd name="T3" fmla="*/ 0 h 154"/>
                <a:gd name="T4" fmla="*/ 18 w 70"/>
                <a:gd name="T5" fmla="*/ 0 h 154"/>
                <a:gd name="T6" fmla="*/ 11 w 70"/>
                <a:gd name="T7" fmla="*/ 0 h 154"/>
                <a:gd name="T8" fmla="*/ 6 w 70"/>
                <a:gd name="T9" fmla="*/ 0 h 154"/>
                <a:gd name="T10" fmla="*/ 0 w 70"/>
                <a:gd name="T11" fmla="*/ 7 h 154"/>
                <a:gd name="T12" fmla="*/ 0 w 70"/>
                <a:gd name="T13" fmla="*/ 98 h 154"/>
                <a:gd name="T14" fmla="*/ 0 w 70"/>
                <a:gd name="T15" fmla="*/ 98 h 154"/>
                <a:gd name="T16" fmla="*/ 0 w 70"/>
                <a:gd name="T17" fmla="*/ 147 h 154"/>
                <a:gd name="T18" fmla="*/ 8 w 70"/>
                <a:gd name="T19" fmla="*/ 154 h 154"/>
                <a:gd name="T20" fmla="*/ 14 w 70"/>
                <a:gd name="T21" fmla="*/ 154 h 154"/>
                <a:gd name="T22" fmla="*/ 41 w 70"/>
                <a:gd name="T23" fmla="*/ 154 h 154"/>
                <a:gd name="T24" fmla="*/ 41 w 70"/>
                <a:gd name="T25" fmla="*/ 133 h 154"/>
                <a:gd name="T26" fmla="*/ 21 w 70"/>
                <a:gd name="T27" fmla="*/ 133 h 154"/>
                <a:gd name="T28" fmla="*/ 21 w 70"/>
                <a:gd name="T29" fmla="*/ 116 h 154"/>
                <a:gd name="T30" fmla="*/ 21 w 70"/>
                <a:gd name="T31" fmla="*/ 96 h 154"/>
                <a:gd name="T32" fmla="*/ 21 w 70"/>
                <a:gd name="T33" fmla="*/ 21 h 154"/>
                <a:gd name="T34" fmla="*/ 49 w 70"/>
                <a:gd name="T35" fmla="*/ 21 h 154"/>
                <a:gd name="T36" fmla="*/ 49 w 70"/>
                <a:gd name="T37" fmla="*/ 49 h 154"/>
                <a:gd name="T38" fmla="*/ 70 w 70"/>
                <a:gd name="T39" fmla="*/ 49 h 154"/>
                <a:gd name="T40" fmla="*/ 70 w 70"/>
                <a:gd name="T41" fmla="*/ 5 h 154"/>
                <a:gd name="T42" fmla="*/ 64 w 70"/>
                <a:gd name="T4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154">
                  <a:moveTo>
                    <a:pt x="64" y="0"/>
                  </a:moveTo>
                  <a:cubicBezTo>
                    <a:pt x="52" y="0"/>
                    <a:pt x="52" y="0"/>
                    <a:pt x="52" y="0"/>
                  </a:cubicBezTo>
                  <a:cubicBezTo>
                    <a:pt x="18" y="0"/>
                    <a:pt x="18" y="0"/>
                    <a:pt x="18" y="0"/>
                  </a:cubicBezTo>
                  <a:cubicBezTo>
                    <a:pt x="11" y="0"/>
                    <a:pt x="11" y="0"/>
                    <a:pt x="11" y="0"/>
                  </a:cubicBezTo>
                  <a:cubicBezTo>
                    <a:pt x="6" y="0"/>
                    <a:pt x="6" y="0"/>
                    <a:pt x="6" y="0"/>
                  </a:cubicBezTo>
                  <a:cubicBezTo>
                    <a:pt x="5" y="0"/>
                    <a:pt x="0" y="0"/>
                    <a:pt x="0" y="7"/>
                  </a:cubicBezTo>
                  <a:cubicBezTo>
                    <a:pt x="0" y="98"/>
                    <a:pt x="0" y="98"/>
                    <a:pt x="0" y="98"/>
                  </a:cubicBezTo>
                  <a:cubicBezTo>
                    <a:pt x="0" y="98"/>
                    <a:pt x="0" y="98"/>
                    <a:pt x="0" y="98"/>
                  </a:cubicBezTo>
                  <a:cubicBezTo>
                    <a:pt x="0" y="147"/>
                    <a:pt x="0" y="147"/>
                    <a:pt x="0" y="147"/>
                  </a:cubicBezTo>
                  <a:cubicBezTo>
                    <a:pt x="0" y="148"/>
                    <a:pt x="6" y="154"/>
                    <a:pt x="8" y="154"/>
                  </a:cubicBezTo>
                  <a:cubicBezTo>
                    <a:pt x="14" y="154"/>
                    <a:pt x="14" y="154"/>
                    <a:pt x="14" y="154"/>
                  </a:cubicBezTo>
                  <a:cubicBezTo>
                    <a:pt x="41" y="154"/>
                    <a:pt x="41" y="154"/>
                    <a:pt x="41" y="154"/>
                  </a:cubicBezTo>
                  <a:cubicBezTo>
                    <a:pt x="41" y="133"/>
                    <a:pt x="41" y="133"/>
                    <a:pt x="41" y="133"/>
                  </a:cubicBezTo>
                  <a:cubicBezTo>
                    <a:pt x="21" y="133"/>
                    <a:pt x="21" y="133"/>
                    <a:pt x="21" y="133"/>
                  </a:cubicBezTo>
                  <a:cubicBezTo>
                    <a:pt x="21" y="116"/>
                    <a:pt x="21" y="116"/>
                    <a:pt x="21" y="116"/>
                  </a:cubicBezTo>
                  <a:cubicBezTo>
                    <a:pt x="21" y="96"/>
                    <a:pt x="21" y="96"/>
                    <a:pt x="21" y="96"/>
                  </a:cubicBezTo>
                  <a:cubicBezTo>
                    <a:pt x="21" y="21"/>
                    <a:pt x="21" y="21"/>
                    <a:pt x="21" y="21"/>
                  </a:cubicBezTo>
                  <a:cubicBezTo>
                    <a:pt x="49" y="21"/>
                    <a:pt x="49" y="21"/>
                    <a:pt x="49" y="21"/>
                  </a:cubicBezTo>
                  <a:cubicBezTo>
                    <a:pt x="49" y="49"/>
                    <a:pt x="49" y="49"/>
                    <a:pt x="49" y="49"/>
                  </a:cubicBezTo>
                  <a:cubicBezTo>
                    <a:pt x="70" y="49"/>
                    <a:pt x="70" y="49"/>
                    <a:pt x="70" y="49"/>
                  </a:cubicBezTo>
                  <a:cubicBezTo>
                    <a:pt x="70" y="5"/>
                    <a:pt x="70" y="5"/>
                    <a:pt x="70" y="5"/>
                  </a:cubicBezTo>
                  <a:cubicBezTo>
                    <a:pt x="69" y="0"/>
                    <a:pt x="66" y="0"/>
                    <a:pt x="6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8" name="Freeform 19"/>
            <p:cNvSpPr>
              <a:spLocks/>
            </p:cNvSpPr>
            <p:nvPr/>
          </p:nvSpPr>
          <p:spPr bwMode="auto">
            <a:xfrm>
              <a:off x="4051" y="2397"/>
              <a:ext cx="189" cy="277"/>
            </a:xfrm>
            <a:custGeom>
              <a:avLst/>
              <a:gdLst>
                <a:gd name="T0" fmla="*/ 58 w 91"/>
                <a:gd name="T1" fmla="*/ 68 h 134"/>
                <a:gd name="T2" fmla="*/ 52 w 91"/>
                <a:gd name="T3" fmla="*/ 68 h 134"/>
                <a:gd name="T4" fmla="*/ 0 w 91"/>
                <a:gd name="T5" fmla="*/ 0 h 134"/>
                <a:gd name="T6" fmla="*/ 0 w 91"/>
                <a:gd name="T7" fmla="*/ 21 h 134"/>
                <a:gd name="T8" fmla="*/ 30 w 91"/>
                <a:gd name="T9" fmla="*/ 77 h 134"/>
                <a:gd name="T10" fmla="*/ 29 w 91"/>
                <a:gd name="T11" fmla="*/ 91 h 134"/>
                <a:gd name="T12" fmla="*/ 57 w 91"/>
                <a:gd name="T13" fmla="*/ 90 h 134"/>
                <a:gd name="T14" fmla="*/ 70 w 91"/>
                <a:gd name="T15" fmla="*/ 100 h 134"/>
                <a:gd name="T16" fmla="*/ 70 w 91"/>
                <a:gd name="T17" fmla="*/ 113 h 134"/>
                <a:gd name="T18" fmla="*/ 0 w 91"/>
                <a:gd name="T19" fmla="*/ 113 h 134"/>
                <a:gd name="T20" fmla="*/ 0 w 91"/>
                <a:gd name="T21" fmla="*/ 134 h 134"/>
                <a:gd name="T22" fmla="*/ 83 w 91"/>
                <a:gd name="T23" fmla="*/ 134 h 134"/>
                <a:gd name="T24" fmla="*/ 91 w 91"/>
                <a:gd name="T25" fmla="*/ 127 h 134"/>
                <a:gd name="T26" fmla="*/ 91 w 91"/>
                <a:gd name="T27" fmla="*/ 123 h 134"/>
                <a:gd name="T28" fmla="*/ 91 w 91"/>
                <a:gd name="T29" fmla="*/ 112 h 134"/>
                <a:gd name="T30" fmla="*/ 91 w 91"/>
                <a:gd name="T31" fmla="*/ 98 h 134"/>
                <a:gd name="T32" fmla="*/ 58 w 91"/>
                <a:gd name="T33" fmla="*/ 6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134">
                  <a:moveTo>
                    <a:pt x="58" y="68"/>
                  </a:moveTo>
                  <a:cubicBezTo>
                    <a:pt x="52" y="68"/>
                    <a:pt x="52" y="68"/>
                    <a:pt x="52" y="68"/>
                  </a:cubicBezTo>
                  <a:cubicBezTo>
                    <a:pt x="48" y="26"/>
                    <a:pt x="28" y="6"/>
                    <a:pt x="0" y="0"/>
                  </a:cubicBezTo>
                  <a:cubicBezTo>
                    <a:pt x="0" y="21"/>
                    <a:pt x="0" y="21"/>
                    <a:pt x="0" y="21"/>
                  </a:cubicBezTo>
                  <a:cubicBezTo>
                    <a:pt x="21" y="28"/>
                    <a:pt x="29" y="49"/>
                    <a:pt x="30" y="77"/>
                  </a:cubicBezTo>
                  <a:cubicBezTo>
                    <a:pt x="29" y="91"/>
                    <a:pt x="29" y="91"/>
                    <a:pt x="29" y="91"/>
                  </a:cubicBezTo>
                  <a:cubicBezTo>
                    <a:pt x="57" y="90"/>
                    <a:pt x="57" y="90"/>
                    <a:pt x="57" y="90"/>
                  </a:cubicBezTo>
                  <a:cubicBezTo>
                    <a:pt x="64" y="90"/>
                    <a:pt x="70" y="92"/>
                    <a:pt x="70" y="100"/>
                  </a:cubicBezTo>
                  <a:cubicBezTo>
                    <a:pt x="70" y="113"/>
                    <a:pt x="70" y="113"/>
                    <a:pt x="70" y="113"/>
                  </a:cubicBezTo>
                  <a:cubicBezTo>
                    <a:pt x="0" y="113"/>
                    <a:pt x="0" y="113"/>
                    <a:pt x="0" y="113"/>
                  </a:cubicBezTo>
                  <a:cubicBezTo>
                    <a:pt x="0" y="134"/>
                    <a:pt x="0" y="134"/>
                    <a:pt x="0" y="134"/>
                  </a:cubicBezTo>
                  <a:cubicBezTo>
                    <a:pt x="83" y="134"/>
                    <a:pt x="83" y="134"/>
                    <a:pt x="83" y="134"/>
                  </a:cubicBezTo>
                  <a:cubicBezTo>
                    <a:pt x="84" y="134"/>
                    <a:pt x="91" y="128"/>
                    <a:pt x="91" y="127"/>
                  </a:cubicBezTo>
                  <a:cubicBezTo>
                    <a:pt x="91" y="123"/>
                    <a:pt x="91" y="123"/>
                    <a:pt x="91" y="123"/>
                  </a:cubicBezTo>
                  <a:cubicBezTo>
                    <a:pt x="91" y="112"/>
                    <a:pt x="91" y="112"/>
                    <a:pt x="91" y="112"/>
                  </a:cubicBezTo>
                  <a:cubicBezTo>
                    <a:pt x="91" y="98"/>
                    <a:pt x="91" y="98"/>
                    <a:pt x="91" y="98"/>
                  </a:cubicBezTo>
                  <a:cubicBezTo>
                    <a:pt x="91" y="81"/>
                    <a:pt x="76" y="68"/>
                    <a:pt x="58" y="6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74" name="Group 30"/>
          <p:cNvGrpSpPr>
            <a:grpSpLocks noChangeAspect="1"/>
          </p:cNvGrpSpPr>
          <p:nvPr/>
        </p:nvGrpSpPr>
        <p:grpSpPr bwMode="auto">
          <a:xfrm>
            <a:off x="5227471" y="5779959"/>
            <a:ext cx="327077" cy="430085"/>
            <a:chOff x="2455" y="3797"/>
            <a:chExt cx="308" cy="405"/>
          </a:xfrm>
        </p:grpSpPr>
        <p:sp>
          <p:nvSpPr>
            <p:cNvPr id="175" name="AutoShape 29"/>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76" name="Freeform 31"/>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77" name="Freeform 32"/>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78" name="Freeform 33"/>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79" name="Oval 34"/>
            <p:cNvSpPr>
              <a:spLocks noChangeArrowheads="1"/>
            </p:cNvSpPr>
            <p:nvPr/>
          </p:nvSpPr>
          <p:spPr bwMode="auto">
            <a:xfrm>
              <a:off x="2455" y="3797"/>
              <a:ext cx="306" cy="11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0" name="Oval 35"/>
            <p:cNvSpPr>
              <a:spLocks noChangeArrowheads="1"/>
            </p:cNvSpPr>
            <p:nvPr/>
          </p:nvSpPr>
          <p:spPr bwMode="auto">
            <a:xfrm>
              <a:off x="2486" y="3813"/>
              <a:ext cx="244" cy="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1" name="Freeform 36"/>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182" name="TextBox 181"/>
          <p:cNvSpPr txBox="1"/>
          <p:nvPr/>
        </p:nvSpPr>
        <p:spPr>
          <a:xfrm>
            <a:off x="4824501" y="6099373"/>
            <a:ext cx="1118317"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Sources</a:t>
            </a:r>
          </a:p>
        </p:txBody>
      </p:sp>
      <p:sp>
        <p:nvSpPr>
          <p:cNvPr id="183" name="TextBox 182"/>
          <p:cNvSpPr txBox="1"/>
          <p:nvPr/>
        </p:nvSpPr>
        <p:spPr>
          <a:xfrm>
            <a:off x="4848356" y="1172906"/>
            <a:ext cx="1118317"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Logic Apps</a:t>
            </a:r>
          </a:p>
        </p:txBody>
      </p:sp>
      <p:cxnSp>
        <p:nvCxnSpPr>
          <p:cNvPr id="186" name="Straight Arrow Connector 185"/>
          <p:cNvCxnSpPr/>
          <p:nvPr/>
        </p:nvCxnSpPr>
        <p:spPr>
          <a:xfrm>
            <a:off x="6100566" y="1888209"/>
            <a:ext cx="0" cy="27432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7" name="TextBox 186"/>
          <p:cNvSpPr txBox="1"/>
          <p:nvPr/>
        </p:nvSpPr>
        <p:spPr>
          <a:xfrm>
            <a:off x="6125307" y="6015371"/>
            <a:ext cx="1118317" cy="76020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LOB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Systems</a:t>
            </a:r>
          </a:p>
        </p:txBody>
      </p:sp>
      <p:pic>
        <p:nvPicPr>
          <p:cNvPr id="188" name="Picture 187"/>
          <p:cNvPicPr>
            <a:picLocks noChangeAspect="1"/>
          </p:cNvPicPr>
          <p:nvPr/>
        </p:nvPicPr>
        <p:blipFill>
          <a:blip r:embed="rId4"/>
          <a:stretch>
            <a:fillRect/>
          </a:stretch>
        </p:blipFill>
        <p:spPr>
          <a:xfrm>
            <a:off x="6524365" y="5742459"/>
            <a:ext cx="599990" cy="333327"/>
          </a:xfrm>
          <a:prstGeom prst="rect">
            <a:avLst/>
          </a:prstGeom>
        </p:spPr>
      </p:pic>
      <p:cxnSp>
        <p:nvCxnSpPr>
          <p:cNvPr id="189" name="Straight Arrow Connector 188"/>
          <p:cNvCxnSpPr/>
          <p:nvPr/>
        </p:nvCxnSpPr>
        <p:spPr>
          <a:xfrm>
            <a:off x="6108427" y="5397935"/>
            <a:ext cx="4434" cy="27432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5025696" y="5710434"/>
            <a:ext cx="2225315" cy="952109"/>
          </a:xfrm>
          <a:prstGeom prst="rect">
            <a:avLst/>
          </a:prstGeom>
          <a:noFill/>
          <a:ln>
            <a:solidFill>
              <a:srgbClr val="73737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0" name="TextBox 189"/>
          <p:cNvSpPr txBox="1"/>
          <p:nvPr/>
        </p:nvSpPr>
        <p:spPr>
          <a:xfrm>
            <a:off x="7480055" y="144886"/>
            <a:ext cx="2415486" cy="87100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API</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Management</a:t>
            </a:r>
          </a:p>
        </p:txBody>
      </p:sp>
      <p:pic>
        <p:nvPicPr>
          <p:cNvPr id="192" name="Picture 1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8906" y="1177043"/>
            <a:ext cx="631240" cy="631240"/>
          </a:xfrm>
          <a:prstGeom prst="rect">
            <a:avLst/>
          </a:prstGeom>
        </p:spPr>
      </p:pic>
      <p:sp>
        <p:nvSpPr>
          <p:cNvPr id="193" name="TextBox 192"/>
          <p:cNvSpPr txBox="1"/>
          <p:nvPr/>
        </p:nvSpPr>
        <p:spPr>
          <a:xfrm>
            <a:off x="7624759" y="1148462"/>
            <a:ext cx="1118317"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Logic Apps</a:t>
            </a:r>
          </a:p>
        </p:txBody>
      </p:sp>
      <p:cxnSp>
        <p:nvCxnSpPr>
          <p:cNvPr id="194" name="Straight Arrow Connector 193"/>
          <p:cNvCxnSpPr/>
          <p:nvPr/>
        </p:nvCxnSpPr>
        <p:spPr>
          <a:xfrm>
            <a:off x="8894526" y="1963960"/>
            <a:ext cx="0" cy="831533"/>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5" name="TextBox 194"/>
          <p:cNvSpPr txBox="1"/>
          <p:nvPr/>
        </p:nvSpPr>
        <p:spPr>
          <a:xfrm>
            <a:off x="7659157" y="2927906"/>
            <a:ext cx="1118317"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APIM</a:t>
            </a:r>
          </a:p>
        </p:txBody>
      </p:sp>
      <p:cxnSp>
        <p:nvCxnSpPr>
          <p:cNvPr id="199" name="Straight Arrow Connector 198"/>
          <p:cNvCxnSpPr/>
          <p:nvPr/>
        </p:nvCxnSpPr>
        <p:spPr>
          <a:xfrm>
            <a:off x="8894526" y="3490887"/>
            <a:ext cx="0" cy="831533"/>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0" name="TextBox 199"/>
          <p:cNvSpPr txBox="1"/>
          <p:nvPr/>
        </p:nvSpPr>
        <p:spPr>
          <a:xfrm>
            <a:off x="8777224" y="3477311"/>
            <a:ext cx="1118317"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Virtual network or public</a:t>
            </a:r>
          </a:p>
        </p:txBody>
      </p:sp>
      <p:pic>
        <p:nvPicPr>
          <p:cNvPr id="14" name="Picture 13"/>
          <p:cNvPicPr>
            <a:picLocks noChangeAspect="1"/>
          </p:cNvPicPr>
          <p:nvPr/>
        </p:nvPicPr>
        <p:blipFill>
          <a:blip r:embed="rId5"/>
          <a:stretch>
            <a:fillRect/>
          </a:stretch>
        </p:blipFill>
        <p:spPr>
          <a:xfrm>
            <a:off x="8552298" y="2826036"/>
            <a:ext cx="684455" cy="684455"/>
          </a:xfrm>
          <a:prstGeom prst="rect">
            <a:avLst/>
          </a:prstGeom>
        </p:spPr>
      </p:pic>
      <p:pic>
        <p:nvPicPr>
          <p:cNvPr id="15" name="Picture 14"/>
          <p:cNvPicPr>
            <a:picLocks noChangeAspect="1"/>
          </p:cNvPicPr>
          <p:nvPr/>
        </p:nvPicPr>
        <p:blipFill>
          <a:blip r:embed="rId6"/>
          <a:stretch>
            <a:fillRect/>
          </a:stretch>
        </p:blipFill>
        <p:spPr>
          <a:xfrm>
            <a:off x="8398557" y="3649360"/>
            <a:ext cx="463634" cy="463634"/>
          </a:xfrm>
          <a:prstGeom prst="rect">
            <a:avLst/>
          </a:prstGeom>
        </p:spPr>
      </p:pic>
      <p:pic>
        <p:nvPicPr>
          <p:cNvPr id="16" name="Picture 15"/>
          <p:cNvPicPr>
            <a:picLocks noChangeAspect="1"/>
          </p:cNvPicPr>
          <p:nvPr/>
        </p:nvPicPr>
        <p:blipFill>
          <a:blip r:embed="rId7">
            <a:duotone>
              <a:schemeClr val="accent1">
                <a:shade val="45000"/>
                <a:satMod val="135000"/>
              </a:schemeClr>
              <a:prstClr val="white"/>
            </a:duotone>
          </a:blip>
          <a:stretch>
            <a:fillRect/>
          </a:stretch>
        </p:blipFill>
        <p:spPr>
          <a:xfrm>
            <a:off x="7665331" y="4629293"/>
            <a:ext cx="464548" cy="464548"/>
          </a:xfrm>
          <a:prstGeom prst="rect">
            <a:avLst/>
          </a:prstGeom>
        </p:spPr>
      </p:pic>
      <p:sp>
        <p:nvSpPr>
          <p:cNvPr id="204" name="TextBox 203"/>
          <p:cNvSpPr txBox="1"/>
          <p:nvPr/>
        </p:nvSpPr>
        <p:spPr>
          <a:xfrm>
            <a:off x="7358166" y="5995002"/>
            <a:ext cx="1040391" cy="7940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SOAP web services</a:t>
            </a:r>
          </a:p>
        </p:txBody>
      </p:sp>
      <p:pic>
        <p:nvPicPr>
          <p:cNvPr id="205" name="Picture 204"/>
          <p:cNvPicPr>
            <a:picLocks noChangeAspect="1"/>
          </p:cNvPicPr>
          <p:nvPr/>
        </p:nvPicPr>
        <p:blipFill>
          <a:blip r:embed="rId7">
            <a:duotone>
              <a:schemeClr val="accent1">
                <a:shade val="45000"/>
                <a:satMod val="135000"/>
              </a:schemeClr>
              <a:prstClr val="white"/>
            </a:duotone>
          </a:blip>
          <a:stretch>
            <a:fillRect/>
          </a:stretch>
        </p:blipFill>
        <p:spPr>
          <a:xfrm>
            <a:off x="7665331" y="5118898"/>
            <a:ext cx="464548" cy="464548"/>
          </a:xfrm>
          <a:prstGeom prst="rect">
            <a:avLst/>
          </a:prstGeom>
        </p:spPr>
      </p:pic>
      <p:pic>
        <p:nvPicPr>
          <p:cNvPr id="206" name="Picture 205"/>
          <p:cNvPicPr>
            <a:picLocks noChangeAspect="1"/>
          </p:cNvPicPr>
          <p:nvPr/>
        </p:nvPicPr>
        <p:blipFill>
          <a:blip r:embed="rId7">
            <a:duotone>
              <a:schemeClr val="accent1">
                <a:shade val="45000"/>
                <a:satMod val="135000"/>
              </a:schemeClr>
              <a:prstClr val="white"/>
            </a:duotone>
          </a:blip>
          <a:stretch>
            <a:fillRect/>
          </a:stretch>
        </p:blipFill>
        <p:spPr>
          <a:xfrm>
            <a:off x="7642682" y="5589549"/>
            <a:ext cx="464548" cy="464548"/>
          </a:xfrm>
          <a:prstGeom prst="rect">
            <a:avLst/>
          </a:prstGeom>
        </p:spPr>
      </p:pic>
      <p:pic>
        <p:nvPicPr>
          <p:cNvPr id="207" name="Picture 206"/>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094084" y="4822128"/>
            <a:ext cx="604035" cy="1255051"/>
          </a:xfrm>
          <a:prstGeom prst="rect">
            <a:avLst/>
          </a:prstGeom>
        </p:spPr>
      </p:pic>
      <p:pic>
        <p:nvPicPr>
          <p:cNvPr id="208" name="Picture 207"/>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16200000">
            <a:off x="9137027" y="4579087"/>
            <a:ext cx="449393" cy="182804"/>
          </a:xfrm>
          <a:prstGeom prst="rect">
            <a:avLst/>
          </a:prstGeom>
        </p:spPr>
      </p:pic>
      <p:sp>
        <p:nvSpPr>
          <p:cNvPr id="209" name="TextBox 208"/>
          <p:cNvSpPr txBox="1"/>
          <p:nvPr/>
        </p:nvSpPr>
        <p:spPr>
          <a:xfrm>
            <a:off x="8841527" y="6012444"/>
            <a:ext cx="1040391" cy="70480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Backend</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APIs</a:t>
            </a:r>
          </a:p>
        </p:txBody>
      </p:sp>
      <p:sp>
        <p:nvSpPr>
          <p:cNvPr id="210" name="Rectangle 209"/>
          <p:cNvSpPr/>
          <p:nvPr/>
        </p:nvSpPr>
        <p:spPr bwMode="auto">
          <a:xfrm>
            <a:off x="7524768" y="4310551"/>
            <a:ext cx="2240729" cy="2351694"/>
          </a:xfrm>
          <a:prstGeom prst="rect">
            <a:avLst/>
          </a:prstGeom>
          <a:noFill/>
          <a:ln>
            <a:solidFill>
              <a:srgbClr val="73737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1" name="TextBox 210"/>
          <p:cNvSpPr txBox="1"/>
          <p:nvPr/>
        </p:nvSpPr>
        <p:spPr>
          <a:xfrm>
            <a:off x="9864417" y="471129"/>
            <a:ext cx="2415486"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Service Bus</a:t>
            </a:r>
          </a:p>
        </p:txBody>
      </p:sp>
      <p:pic>
        <p:nvPicPr>
          <p:cNvPr id="213" name="Picture 2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5787" y="1181052"/>
            <a:ext cx="631240" cy="631240"/>
          </a:xfrm>
          <a:prstGeom prst="rect">
            <a:avLst/>
          </a:prstGeom>
        </p:spPr>
      </p:pic>
      <p:sp>
        <p:nvSpPr>
          <p:cNvPr id="214" name="TextBox 213"/>
          <p:cNvSpPr txBox="1"/>
          <p:nvPr/>
        </p:nvSpPr>
        <p:spPr>
          <a:xfrm>
            <a:off x="10098120" y="1126944"/>
            <a:ext cx="1118317"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Logic Apps</a:t>
            </a:r>
          </a:p>
        </p:txBody>
      </p:sp>
      <p:cxnSp>
        <p:nvCxnSpPr>
          <p:cNvPr id="215" name="Straight Arrow Connector 214"/>
          <p:cNvCxnSpPr/>
          <p:nvPr/>
        </p:nvCxnSpPr>
        <p:spPr>
          <a:xfrm>
            <a:off x="11172437" y="2021744"/>
            <a:ext cx="0" cy="831533"/>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10"/>
          <a:stretch>
            <a:fillRect/>
          </a:stretch>
        </p:blipFill>
        <p:spPr>
          <a:xfrm>
            <a:off x="11457074" y="3009841"/>
            <a:ext cx="780290" cy="780290"/>
          </a:xfrm>
          <a:prstGeom prst="rect">
            <a:avLst/>
          </a:prstGeom>
        </p:spPr>
      </p:pic>
      <p:pic>
        <p:nvPicPr>
          <p:cNvPr id="18" name="Picture 17"/>
          <p:cNvPicPr>
            <a:picLocks noChangeAspect="1"/>
          </p:cNvPicPr>
          <p:nvPr/>
        </p:nvPicPr>
        <p:blipFill>
          <a:blip r:embed="rId11"/>
          <a:stretch>
            <a:fillRect/>
          </a:stretch>
        </p:blipFill>
        <p:spPr>
          <a:xfrm>
            <a:off x="10195106" y="3020370"/>
            <a:ext cx="780290" cy="780290"/>
          </a:xfrm>
          <a:prstGeom prst="rect">
            <a:avLst/>
          </a:prstGeom>
        </p:spPr>
      </p:pic>
      <p:sp>
        <p:nvSpPr>
          <p:cNvPr id="216" name="TextBox 215"/>
          <p:cNvSpPr txBox="1"/>
          <p:nvPr/>
        </p:nvSpPr>
        <p:spPr>
          <a:xfrm>
            <a:off x="10097064" y="3683835"/>
            <a:ext cx="1118317"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Queues</a:t>
            </a:r>
          </a:p>
        </p:txBody>
      </p:sp>
      <p:sp>
        <p:nvSpPr>
          <p:cNvPr id="217" name="TextBox 216"/>
          <p:cNvSpPr txBox="1"/>
          <p:nvPr/>
        </p:nvSpPr>
        <p:spPr>
          <a:xfrm>
            <a:off x="11396077" y="3669469"/>
            <a:ext cx="1118317"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Topics</a:t>
            </a:r>
          </a:p>
        </p:txBody>
      </p:sp>
      <p:sp>
        <p:nvSpPr>
          <p:cNvPr id="19" name="Rectangle 18"/>
          <p:cNvSpPr/>
          <p:nvPr/>
        </p:nvSpPr>
        <p:spPr bwMode="auto">
          <a:xfrm>
            <a:off x="10028861" y="2883776"/>
            <a:ext cx="2285092" cy="1190834"/>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19" name="Straight Arrow Connector 218"/>
          <p:cNvCxnSpPr/>
          <p:nvPr/>
        </p:nvCxnSpPr>
        <p:spPr>
          <a:xfrm>
            <a:off x="11185009" y="4112994"/>
            <a:ext cx="0" cy="831533"/>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12">
            <a:duotone>
              <a:schemeClr val="accent1">
                <a:shade val="45000"/>
                <a:satMod val="135000"/>
              </a:schemeClr>
              <a:prstClr val="white"/>
            </a:duotone>
          </a:blip>
          <a:stretch>
            <a:fillRect/>
          </a:stretch>
        </p:blipFill>
        <p:spPr>
          <a:xfrm>
            <a:off x="10362206" y="4877424"/>
            <a:ext cx="780290" cy="780290"/>
          </a:xfrm>
          <a:prstGeom prst="rect">
            <a:avLst/>
          </a:prstGeom>
        </p:spPr>
      </p:pic>
      <p:pic>
        <p:nvPicPr>
          <p:cNvPr id="22" name="Picture 21"/>
          <p:cNvPicPr>
            <a:picLocks noChangeAspect="1"/>
          </p:cNvPicPr>
          <p:nvPr/>
        </p:nvPicPr>
        <p:blipFill>
          <a:blip r:embed="rId13">
            <a:duotone>
              <a:schemeClr val="accent1">
                <a:shade val="45000"/>
                <a:satMod val="135000"/>
              </a:schemeClr>
              <a:prstClr val="white"/>
            </a:duotone>
          </a:blip>
          <a:stretch>
            <a:fillRect/>
          </a:stretch>
        </p:blipFill>
        <p:spPr>
          <a:xfrm>
            <a:off x="11266615" y="5389814"/>
            <a:ext cx="780290" cy="780290"/>
          </a:xfrm>
          <a:prstGeom prst="rect">
            <a:avLst/>
          </a:prstGeom>
        </p:spPr>
      </p:pic>
      <p:pic>
        <p:nvPicPr>
          <p:cNvPr id="23" name="Picture 22"/>
          <p:cNvPicPr>
            <a:picLocks noChangeAspect="1"/>
          </p:cNvPicPr>
          <p:nvPr/>
        </p:nvPicPr>
        <p:blipFill>
          <a:blip r:embed="rId14">
            <a:duotone>
              <a:schemeClr val="accent1">
                <a:shade val="45000"/>
                <a:satMod val="135000"/>
              </a:schemeClr>
              <a:prstClr val="white"/>
            </a:duotone>
          </a:blip>
          <a:stretch>
            <a:fillRect/>
          </a:stretch>
        </p:blipFill>
        <p:spPr>
          <a:xfrm>
            <a:off x="11071749" y="4995278"/>
            <a:ext cx="780290" cy="780290"/>
          </a:xfrm>
          <a:prstGeom prst="rect">
            <a:avLst/>
          </a:prstGeom>
        </p:spPr>
      </p:pic>
      <p:sp>
        <p:nvSpPr>
          <p:cNvPr id="220" name="TextBox 219"/>
          <p:cNvSpPr txBox="1"/>
          <p:nvPr/>
        </p:nvSpPr>
        <p:spPr>
          <a:xfrm>
            <a:off x="10749422" y="6081354"/>
            <a:ext cx="1118317"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API-based</a:t>
            </a:r>
          </a:p>
        </p:txBody>
      </p:sp>
    </p:spTree>
    <p:extLst>
      <p:ext uri="{BB962C8B-B14F-4D97-AF65-F5344CB8AC3E}">
        <p14:creationId xmlns:p14="http://schemas.microsoft.com/office/powerpoint/2010/main" val="3237092128"/>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sz="3200"/>
              <a:t>Build some Logic Apps!</a:t>
            </a:r>
          </a:p>
          <a:p>
            <a:r>
              <a:rPr lang="en-US" sz="3200"/>
              <a:t>Logic Apps Documentation: </a:t>
            </a:r>
            <a:r>
              <a:rPr lang="en-US" sz="3200" kern="0">
                <a:solidFill>
                  <a:sysClr val="windowText" lastClr="000000"/>
                </a:solidFill>
                <a:hlinkClick r:id="rId3"/>
              </a:rPr>
              <a:t>http://aka.ms/logicapps-docs</a:t>
            </a:r>
            <a:r>
              <a:rPr lang="en-US" sz="3200" kern="0">
                <a:solidFill>
                  <a:sysClr val="windowText" lastClr="000000"/>
                </a:solidFill>
              </a:rPr>
              <a:t> </a:t>
            </a:r>
            <a:endParaRPr lang="en-US" sz="3200"/>
          </a:p>
          <a:p>
            <a:r>
              <a:rPr lang="en-US" sz="3200"/>
              <a:t>Logic Apps Blog: </a:t>
            </a:r>
            <a:r>
              <a:rPr lang="en-US" sz="3200" kern="0">
                <a:solidFill>
                  <a:sysClr val="windowText" lastClr="000000"/>
                </a:solidFill>
                <a:hlinkClick r:id="rId4"/>
              </a:rPr>
              <a:t>http://aka.ms/logicappsblog</a:t>
            </a:r>
            <a:r>
              <a:rPr lang="en-US" sz="3200" kern="0">
                <a:solidFill>
                  <a:sysClr val="windowText" lastClr="000000"/>
                </a:solidFill>
              </a:rPr>
              <a:t> </a:t>
            </a:r>
            <a:endParaRPr lang="en-US" sz="3200"/>
          </a:p>
          <a:p>
            <a:r>
              <a:rPr lang="en-US" sz="3200"/>
              <a:t>Logic Apps Monthly Webcast: </a:t>
            </a:r>
            <a:r>
              <a:rPr lang="en-US" sz="3200" kern="0">
                <a:solidFill>
                  <a:sysClr val="windowText" lastClr="000000"/>
                </a:solidFill>
                <a:hlinkClick r:id="rId5"/>
              </a:rPr>
              <a:t>http://aka.ms/logicappslive</a:t>
            </a:r>
            <a:r>
              <a:rPr lang="en-US" sz="3200" kern="0">
                <a:solidFill>
                  <a:sysClr val="windowText" lastClr="000000"/>
                </a:solidFill>
              </a:rPr>
              <a:t>  </a:t>
            </a:r>
            <a:endParaRPr lang="en-US" sz="3200"/>
          </a:p>
          <a:p>
            <a:r>
              <a:rPr lang="en-US" sz="3200"/>
              <a:t>Microsoft Integration on Channel 9: </a:t>
            </a:r>
            <a:r>
              <a:rPr lang="en-US" sz="3200">
                <a:hlinkClick r:id="rId6"/>
              </a:rPr>
              <a:t>https://channel9.msdn.com/Blogs/Microsoft-Integration</a:t>
            </a:r>
            <a:endParaRPr lang="en-US" sz="3200"/>
          </a:p>
          <a:p>
            <a:r>
              <a:rPr lang="en-US" sz="3200"/>
              <a:t>Logic Apps Ideas: </a:t>
            </a:r>
            <a:r>
              <a:rPr lang="en-US" sz="3200" kern="0">
                <a:solidFill>
                  <a:sysClr val="windowText" lastClr="000000"/>
                </a:solidFill>
                <a:hlinkClick r:id="rId7"/>
              </a:rPr>
              <a:t>http://aka.ms/logicapps-wish</a:t>
            </a:r>
            <a:r>
              <a:rPr lang="en-US" sz="3200" kern="0">
                <a:solidFill>
                  <a:sysClr val="windowText" lastClr="000000"/>
                </a:solidFill>
              </a:rPr>
              <a:t>  </a:t>
            </a:r>
            <a:endParaRPr lang="en-US" sz="3200"/>
          </a:p>
          <a:p>
            <a:pPr lvl="0"/>
            <a:r>
              <a:rPr lang="en-US" sz="3200"/>
              <a:t>Re-visit Build session recordings on </a:t>
            </a:r>
            <a:r>
              <a:rPr lang="en-US" sz="3200">
                <a:hlinkClick r:id="rId8"/>
              </a:rPr>
              <a:t>Channel 9</a:t>
            </a:r>
            <a:r>
              <a:rPr lang="en-US" sz="3200"/>
              <a:t>.</a:t>
            </a:r>
          </a:p>
          <a:p>
            <a:pPr lvl="0"/>
            <a:r>
              <a:rPr lang="en-US" sz="3200"/>
              <a:t>Continue your education at</a:t>
            </a:r>
            <a:br>
              <a:rPr lang="en-US" sz="3200"/>
            </a:br>
            <a:r>
              <a:rPr lang="en-US" sz="3200">
                <a:hlinkClick r:id="rId9"/>
              </a:rPr>
              <a:t>Microsoft Virtual Academy</a:t>
            </a:r>
            <a:r>
              <a:rPr lang="en-US" sz="3200"/>
              <a:t> online.</a:t>
            </a:r>
          </a:p>
        </p:txBody>
      </p:sp>
      <p:sp>
        <p:nvSpPr>
          <p:cNvPr id="17" name="Title 16"/>
          <p:cNvSpPr>
            <a:spLocks noGrp="1"/>
          </p:cNvSpPr>
          <p:nvPr>
            <p:ph type="title"/>
          </p:nvPr>
        </p:nvSpPr>
        <p:spPr/>
        <p:txBody>
          <a:bodyPr/>
          <a:lstStyle/>
          <a:p>
            <a:r>
              <a:rPr lang="en-US"/>
              <a:t>Call to action</a:t>
            </a:r>
          </a:p>
        </p:txBody>
      </p:sp>
    </p:spTree>
    <p:extLst>
      <p:ext uri="{BB962C8B-B14F-4D97-AF65-F5344CB8AC3E}">
        <p14:creationId xmlns:p14="http://schemas.microsoft.com/office/powerpoint/2010/main" val="6947233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835BE3-1AC2-4315-AD31-626DC865FB51}"/>
              </a:ext>
            </a:extLst>
          </p:cNvPr>
          <p:cNvSpPr>
            <a:spLocks noGrp="1"/>
          </p:cNvSpPr>
          <p:nvPr>
            <p:ph type="title"/>
          </p:nvPr>
        </p:nvSpPr>
        <p:spPr/>
        <p:txBody>
          <a:bodyPr/>
          <a:lstStyle/>
          <a:p>
            <a:r>
              <a:rPr lang="en-US"/>
              <a:t>Azure Batch</a:t>
            </a:r>
          </a:p>
        </p:txBody>
      </p:sp>
    </p:spTree>
    <p:extLst>
      <p:ext uri="{BB962C8B-B14F-4D97-AF65-F5344CB8AC3E}">
        <p14:creationId xmlns:p14="http://schemas.microsoft.com/office/powerpoint/2010/main" val="153839866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A04F78-2953-43E5-9BFA-604373F9FBB1}"/>
              </a:ext>
            </a:extLst>
          </p:cNvPr>
          <p:cNvSpPr>
            <a:spLocks noGrp="1"/>
          </p:cNvSpPr>
          <p:nvPr>
            <p:ph type="body" sz="quarter" idx="10"/>
          </p:nvPr>
        </p:nvSpPr>
        <p:spPr>
          <a:xfrm>
            <a:off x="274638" y="1212850"/>
            <a:ext cx="11887200" cy="1791260"/>
          </a:xfrm>
        </p:spPr>
        <p:txBody>
          <a:bodyPr vert="horz" wrap="square" lIns="146304" tIns="91440" rIns="146304" bIns="91440" rtlCol="0" anchor="t">
            <a:spAutoFit/>
          </a:bodyPr>
          <a:lstStyle/>
          <a:p>
            <a:pPr marL="0" indent="0">
              <a:buNone/>
            </a:pPr>
            <a:r>
              <a:rPr lang="en-US">
                <a:cs typeface="Segoe UI Light"/>
              </a:rPr>
              <a:t>Azure Batch let you run large-scale parallel and high-performance computing applications efficiently in the cloud.</a:t>
            </a:r>
            <a:endParaRPr lang="en-US"/>
          </a:p>
          <a:p>
            <a:endParaRPr lang="en-US">
              <a:cs typeface="Segoe UI Light"/>
            </a:endParaRPr>
          </a:p>
        </p:txBody>
      </p:sp>
      <p:sp>
        <p:nvSpPr>
          <p:cNvPr id="3" name="Title 2">
            <a:extLst>
              <a:ext uri="{FF2B5EF4-FFF2-40B4-BE49-F238E27FC236}">
                <a16:creationId xmlns:a16="http://schemas.microsoft.com/office/drawing/2014/main" id="{FC0581F1-068D-455D-A3C5-D2CFFEF8FD30}"/>
              </a:ext>
            </a:extLst>
          </p:cNvPr>
          <p:cNvSpPr>
            <a:spLocks noGrp="1"/>
          </p:cNvSpPr>
          <p:nvPr>
            <p:ph type="title"/>
          </p:nvPr>
        </p:nvSpPr>
        <p:spPr/>
        <p:txBody>
          <a:bodyPr/>
          <a:lstStyle/>
          <a:p>
            <a:r>
              <a:rPr lang="en-US">
                <a:cs typeface="Segoe UI Light"/>
              </a:rPr>
              <a:t>What is Azure Batch?</a:t>
            </a:r>
            <a:endParaRPr lang="en-US">
              <a:solidFill>
                <a:schemeClr val="tx1"/>
              </a:solidFill>
            </a:endParaRPr>
          </a:p>
        </p:txBody>
      </p:sp>
      <p:sp>
        <p:nvSpPr>
          <p:cNvPr id="6" name="TextBox 5">
            <a:extLst>
              <a:ext uri="{FF2B5EF4-FFF2-40B4-BE49-F238E27FC236}">
                <a16:creationId xmlns:a16="http://schemas.microsoft.com/office/drawing/2014/main" id="{B1FEBE63-59E3-4E01-AD10-799F2BB4178F}"/>
              </a:ext>
            </a:extLst>
          </p:cNvPr>
          <p:cNvSpPr txBox="1"/>
          <p:nvPr/>
        </p:nvSpPr>
        <p:spPr>
          <a:xfrm>
            <a:off x="274638" y="2590800"/>
            <a:ext cx="11603470" cy="380719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lnSpc>
                <a:spcPct val="90000"/>
              </a:lnSpc>
              <a:spcAft>
                <a:spcPts val="600"/>
              </a:spcAft>
              <a:buFont typeface="Wingdings"/>
              <a:buChar char="ü"/>
            </a:pPr>
            <a:r>
              <a:rPr lang="en-IN" dirty="0">
                <a:solidFill>
                  <a:srgbClr val="222222"/>
                </a:solidFill>
                <a:latin typeface="Segoe UI Light"/>
                <a:cs typeface="Segoe UI Light"/>
              </a:rPr>
              <a:t>Scale to tens, hundreds or thousands of virtual machines</a:t>
            </a:r>
            <a:endParaRPr lang="en-US" dirty="0">
              <a:latin typeface="Segoe UI Light"/>
              <a:cs typeface="Segoe UI Light"/>
            </a:endParaRPr>
          </a:p>
          <a:p>
            <a:pPr marL="285750" indent="-285750">
              <a:lnSpc>
                <a:spcPct val="90000"/>
              </a:lnSpc>
              <a:spcAft>
                <a:spcPts val="600"/>
              </a:spcAft>
              <a:buFont typeface="Wingdings"/>
              <a:buChar char="ü"/>
            </a:pPr>
            <a:endParaRPr lang="en-IN" dirty="0">
              <a:solidFill>
                <a:srgbClr val="222222"/>
              </a:solidFill>
              <a:latin typeface="Segoe UI Light"/>
              <a:cs typeface="Segoe UI Light"/>
            </a:endParaRPr>
          </a:p>
          <a:p>
            <a:pPr marL="285750" indent="-285750">
              <a:lnSpc>
                <a:spcPct val="90000"/>
              </a:lnSpc>
              <a:spcAft>
                <a:spcPts val="600"/>
              </a:spcAft>
              <a:buFont typeface="Wingdings"/>
              <a:buChar char="ü"/>
            </a:pPr>
            <a:r>
              <a:rPr lang="en-IN" dirty="0">
                <a:solidFill>
                  <a:srgbClr val="222222"/>
                </a:solidFill>
                <a:latin typeface="Segoe UI Light"/>
                <a:cs typeface="Segoe UI Light"/>
              </a:rPr>
              <a:t>Cloud-enable batch and HPC applications</a:t>
            </a:r>
            <a:endParaRPr lang="en-IN" dirty="0">
              <a:latin typeface="Segoe UI Light"/>
              <a:cs typeface="Segoe UI Light"/>
            </a:endParaRPr>
          </a:p>
          <a:p>
            <a:pPr marL="285750" indent="-285750">
              <a:lnSpc>
                <a:spcPct val="90000"/>
              </a:lnSpc>
              <a:spcAft>
                <a:spcPts val="600"/>
              </a:spcAft>
              <a:buFont typeface="Wingdings"/>
              <a:buChar char="ü"/>
            </a:pPr>
            <a:endParaRPr lang="en-US" dirty="0">
              <a:latin typeface="Segoe UI Light"/>
              <a:cs typeface="Segoe UI Light"/>
            </a:endParaRPr>
          </a:p>
          <a:p>
            <a:pPr marL="285750" indent="-285750">
              <a:lnSpc>
                <a:spcPct val="90000"/>
              </a:lnSpc>
              <a:spcAft>
                <a:spcPts val="600"/>
              </a:spcAft>
              <a:buFont typeface="Wingdings"/>
              <a:buChar char="ü"/>
            </a:pPr>
            <a:r>
              <a:rPr lang="en-IN" dirty="0">
                <a:solidFill>
                  <a:srgbClr val="222222"/>
                </a:solidFill>
                <a:latin typeface="Segoe UI Light"/>
                <a:cs typeface="Segoe UI Light"/>
              </a:rPr>
              <a:t>Stage data and execute compute pipeline</a:t>
            </a:r>
          </a:p>
          <a:p>
            <a:pPr marL="285750" indent="-285750">
              <a:lnSpc>
                <a:spcPct val="90000"/>
              </a:lnSpc>
              <a:spcAft>
                <a:spcPts val="600"/>
              </a:spcAft>
              <a:buFont typeface="Wingdings"/>
              <a:buChar char="ü"/>
            </a:pPr>
            <a:endParaRPr lang="en-US" dirty="0">
              <a:latin typeface="Segoe UI Light"/>
              <a:cs typeface="Segoe UI Light"/>
            </a:endParaRPr>
          </a:p>
          <a:p>
            <a:pPr marL="285750" indent="-285750">
              <a:lnSpc>
                <a:spcPct val="90000"/>
              </a:lnSpc>
              <a:spcAft>
                <a:spcPts val="600"/>
              </a:spcAft>
              <a:buFont typeface="Wingdings"/>
              <a:buChar char="ü"/>
            </a:pPr>
            <a:r>
              <a:rPr lang="en-IN" dirty="0">
                <a:solidFill>
                  <a:srgbClr val="222222"/>
                </a:solidFill>
                <a:latin typeface="Segoe UI Light"/>
                <a:cs typeface="Segoe UI Light"/>
              </a:rPr>
              <a:t>Choose Linux or Windows to run jobs</a:t>
            </a:r>
          </a:p>
          <a:p>
            <a:pPr marL="285750" indent="-285750">
              <a:lnSpc>
                <a:spcPct val="90000"/>
              </a:lnSpc>
              <a:spcAft>
                <a:spcPts val="600"/>
              </a:spcAft>
              <a:buFont typeface="Wingdings"/>
              <a:buChar char="ü"/>
            </a:pPr>
            <a:endParaRPr lang="en-US" dirty="0">
              <a:latin typeface="Segoe UI Light"/>
              <a:cs typeface="Segoe UI Light"/>
            </a:endParaRPr>
          </a:p>
          <a:p>
            <a:pPr marL="285750" indent="-285750">
              <a:lnSpc>
                <a:spcPct val="90000"/>
              </a:lnSpc>
              <a:spcAft>
                <a:spcPts val="600"/>
              </a:spcAft>
              <a:buFont typeface="Wingdings"/>
              <a:buChar char="ü"/>
            </a:pPr>
            <a:r>
              <a:rPr lang="en-IN" dirty="0" err="1">
                <a:solidFill>
                  <a:srgbClr val="222222"/>
                </a:solidFill>
                <a:latin typeface="Segoe UI Light"/>
                <a:cs typeface="Segoe UI Light"/>
              </a:rPr>
              <a:t>Autoscale</a:t>
            </a:r>
            <a:r>
              <a:rPr lang="en-IN" dirty="0">
                <a:solidFill>
                  <a:srgbClr val="222222"/>
                </a:solidFill>
                <a:latin typeface="Segoe UI Light"/>
                <a:cs typeface="Segoe UI Light"/>
              </a:rPr>
              <a:t> on work in the queue</a:t>
            </a:r>
          </a:p>
          <a:p>
            <a:pPr marL="285750" indent="-285750">
              <a:lnSpc>
                <a:spcPct val="90000"/>
              </a:lnSpc>
              <a:spcAft>
                <a:spcPts val="600"/>
              </a:spcAft>
              <a:buFont typeface="Wingdings"/>
              <a:buChar char="ü"/>
            </a:pPr>
            <a:endParaRPr lang="en-US" dirty="0">
              <a:latin typeface="Segoe UI Light"/>
              <a:cs typeface="Segoe UI Light"/>
            </a:endParaRPr>
          </a:p>
          <a:p>
            <a:pPr marL="285750" indent="-285750">
              <a:lnSpc>
                <a:spcPct val="90000"/>
              </a:lnSpc>
              <a:spcAft>
                <a:spcPts val="600"/>
              </a:spcAft>
              <a:buFont typeface="Wingdings"/>
              <a:buChar char="ü"/>
            </a:pPr>
            <a:r>
              <a:rPr lang="en-IN" dirty="0">
                <a:solidFill>
                  <a:srgbClr val="222222"/>
                </a:solidFill>
                <a:latin typeface="Segoe UI Light"/>
                <a:cs typeface="Segoe UI Light"/>
              </a:rPr>
              <a:t>Pay for what you use with no capital investment</a:t>
            </a:r>
          </a:p>
        </p:txBody>
      </p:sp>
    </p:spTree>
    <p:extLst>
      <p:ext uri="{BB962C8B-B14F-4D97-AF65-F5344CB8AC3E}">
        <p14:creationId xmlns:p14="http://schemas.microsoft.com/office/powerpoint/2010/main" val="112993638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Service</a:t>
            </a:r>
          </a:p>
        </p:txBody>
      </p:sp>
      <p:sp>
        <p:nvSpPr>
          <p:cNvPr id="3" name="Content Placeholder 2"/>
          <p:cNvSpPr>
            <a:spLocks noGrp="1"/>
          </p:cNvSpPr>
          <p:nvPr>
            <p:ph idx="4294967295"/>
          </p:nvPr>
        </p:nvSpPr>
        <p:spPr>
          <a:xfrm>
            <a:off x="274639" y="1212849"/>
            <a:ext cx="7895466" cy="5416868"/>
          </a:xfrm>
          <a:prstGeom prst="rect">
            <a:avLst/>
          </a:prstGeom>
        </p:spPr>
        <p:txBody>
          <a:bodyPr/>
          <a:lstStyle/>
          <a:p>
            <a:r>
              <a:rPr lang="en-US" dirty="0"/>
              <a:t>Cloud-scale job scheduling and compute management scaling to thousands of virtual machines for cloud-enabled batch and HPC applications</a:t>
            </a:r>
          </a:p>
          <a:p>
            <a:r>
              <a:rPr lang="en-US" dirty="0"/>
              <a:t>Stage data and execute compute pipelines</a:t>
            </a:r>
          </a:p>
          <a:p>
            <a:r>
              <a:rPr lang="en-US" dirty="0"/>
              <a:t>Choose Linux, Linux with Docker, or Windows</a:t>
            </a:r>
          </a:p>
        </p:txBody>
      </p:sp>
      <p:pic>
        <p:nvPicPr>
          <p:cNvPr id="1026" name="Picture 2" descr="https://azurecomcdn.azureedge.net/cvt-351112a289cff390998cc55a66a04f540f6cecfdeffbeac6a482ab886a841f7c/images/page/services/batch/100x-sca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9459" y="1468886"/>
            <a:ext cx="2282935" cy="14086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zurecomcdn.azureedge.net/cvt-22587b10fa6e4976ba4c17a8218a543b621bf58cb792c2377e40e3225cf5e669/images/page/services/batch/windows-linu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0589" y="3464436"/>
            <a:ext cx="2371806" cy="1936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55123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0581F1-068D-455D-A3C5-D2CFFEF8FD30}"/>
              </a:ext>
            </a:extLst>
          </p:cNvPr>
          <p:cNvSpPr>
            <a:spLocks noGrp="1"/>
          </p:cNvSpPr>
          <p:nvPr>
            <p:ph type="title"/>
          </p:nvPr>
        </p:nvSpPr>
        <p:spPr/>
        <p:txBody>
          <a:bodyPr/>
          <a:lstStyle/>
          <a:p>
            <a:r>
              <a:rPr lang="en-US">
                <a:cs typeface="Segoe UI Light"/>
              </a:rPr>
              <a:t>Overview</a:t>
            </a:r>
            <a:endParaRPr lang="en-US">
              <a:solidFill>
                <a:schemeClr val="tx1"/>
              </a:solidFill>
            </a:endParaRPr>
          </a:p>
        </p:txBody>
      </p:sp>
      <p:sp>
        <p:nvSpPr>
          <p:cNvPr id="5" name="Cloud">
            <a:extLst>
              <a:ext uri="{FF2B5EF4-FFF2-40B4-BE49-F238E27FC236}">
                <a16:creationId xmlns:a16="http://schemas.microsoft.com/office/drawing/2014/main" id="{1B903A6D-9EF1-4B3E-9725-841ADC96B775}"/>
              </a:ext>
            </a:extLst>
          </p:cNvPr>
          <p:cNvSpPr>
            <a:spLocks noChangeAspect="1" noEditPoints="1" noChangeArrowheads="1"/>
          </p:cNvSpPr>
          <p:nvPr/>
        </p:nvSpPr>
        <p:spPr bwMode="auto">
          <a:xfrm>
            <a:off x="3341822" y="1948047"/>
            <a:ext cx="3137488" cy="37489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a:endParaRPr>
          </a:p>
        </p:txBody>
      </p:sp>
      <p:sp>
        <p:nvSpPr>
          <p:cNvPr id="6" name="TextBox 5">
            <a:extLst>
              <a:ext uri="{FF2B5EF4-FFF2-40B4-BE49-F238E27FC236}">
                <a16:creationId xmlns:a16="http://schemas.microsoft.com/office/drawing/2014/main" id="{43F81092-7750-473B-B543-5813C834FA1C}"/>
              </a:ext>
            </a:extLst>
          </p:cNvPr>
          <p:cNvSpPr txBox="1"/>
          <p:nvPr/>
        </p:nvSpPr>
        <p:spPr>
          <a:xfrm>
            <a:off x="551927" y="1776602"/>
            <a:ext cx="1830039" cy="669826"/>
          </a:xfrm>
          <a:prstGeom prst="rect">
            <a:avLst/>
          </a:prstGeom>
          <a:noFill/>
        </p:spPr>
        <p:txBody>
          <a:bodyPr wrap="none" lIns="179285" tIns="143428" rIns="179285" bIns="143428" rtlCol="0">
            <a:spAutoFit/>
          </a:bodyPr>
          <a:lstStyle/>
          <a:p>
            <a:pPr algn="ctr">
              <a:lnSpc>
                <a:spcPct val="90000"/>
              </a:lnSpc>
              <a:spcAft>
                <a:spcPts val="588"/>
              </a:spcAft>
            </a:pPr>
            <a:r>
              <a:rPr lang="en-US" sz="2745" dirty="0"/>
              <a:t>Developer</a:t>
            </a:r>
          </a:p>
        </p:txBody>
      </p:sp>
      <p:sp>
        <p:nvSpPr>
          <p:cNvPr id="7" name="TextBox 6">
            <a:extLst>
              <a:ext uri="{FF2B5EF4-FFF2-40B4-BE49-F238E27FC236}">
                <a16:creationId xmlns:a16="http://schemas.microsoft.com/office/drawing/2014/main" id="{C1CBB0BE-3456-4F56-A31B-C8A565EE8E4C}"/>
              </a:ext>
            </a:extLst>
          </p:cNvPr>
          <p:cNvSpPr txBox="1"/>
          <p:nvPr/>
        </p:nvSpPr>
        <p:spPr>
          <a:xfrm>
            <a:off x="7734906" y="192620"/>
            <a:ext cx="3720838" cy="669832"/>
          </a:xfrm>
          <a:prstGeom prst="rect">
            <a:avLst/>
          </a:prstGeom>
          <a:noFill/>
        </p:spPr>
        <p:txBody>
          <a:bodyPr wrap="square" lIns="179285" tIns="143428" rIns="179285" bIns="143428" rtlCol="0">
            <a:spAutoFit/>
          </a:bodyPr>
          <a:lstStyle/>
          <a:p>
            <a:pPr algn="ctr">
              <a:lnSpc>
                <a:spcPct val="90000"/>
              </a:lnSpc>
              <a:spcAft>
                <a:spcPts val="588"/>
              </a:spcAft>
            </a:pPr>
            <a:r>
              <a:rPr lang="en-US" sz="2745" dirty="0"/>
              <a:t>End-User</a:t>
            </a:r>
          </a:p>
        </p:txBody>
      </p:sp>
      <p:sp>
        <p:nvSpPr>
          <p:cNvPr id="8" name="TextBox 7">
            <a:extLst>
              <a:ext uri="{FF2B5EF4-FFF2-40B4-BE49-F238E27FC236}">
                <a16:creationId xmlns:a16="http://schemas.microsoft.com/office/drawing/2014/main" id="{8E9A0F76-7E32-49B3-9665-E8B930656AD3}"/>
              </a:ext>
            </a:extLst>
          </p:cNvPr>
          <p:cNvSpPr txBox="1"/>
          <p:nvPr/>
        </p:nvSpPr>
        <p:spPr>
          <a:xfrm>
            <a:off x="8047783" y="3886354"/>
            <a:ext cx="3095085" cy="669832"/>
          </a:xfrm>
          <a:prstGeom prst="rect">
            <a:avLst/>
          </a:prstGeom>
          <a:noFill/>
        </p:spPr>
        <p:txBody>
          <a:bodyPr wrap="square" lIns="179285" tIns="143428" rIns="179285" bIns="143428" rtlCol="0">
            <a:spAutoFit/>
          </a:bodyPr>
          <a:lstStyle/>
          <a:p>
            <a:pPr algn="ctr">
              <a:lnSpc>
                <a:spcPct val="90000"/>
              </a:lnSpc>
              <a:spcAft>
                <a:spcPts val="588"/>
              </a:spcAft>
            </a:pPr>
            <a:r>
              <a:rPr lang="en-US" sz="2745" dirty="0"/>
              <a:t>Ops / Admin</a:t>
            </a:r>
          </a:p>
        </p:txBody>
      </p:sp>
      <p:sp>
        <p:nvSpPr>
          <p:cNvPr id="9" name="Rectangle 8">
            <a:extLst>
              <a:ext uri="{FF2B5EF4-FFF2-40B4-BE49-F238E27FC236}">
                <a16:creationId xmlns:a16="http://schemas.microsoft.com/office/drawing/2014/main" id="{7519CA54-6D47-4295-B775-703F52808797}"/>
              </a:ext>
            </a:extLst>
          </p:cNvPr>
          <p:cNvSpPr/>
          <p:nvPr/>
        </p:nvSpPr>
        <p:spPr bwMode="auto">
          <a:xfrm>
            <a:off x="720222" y="2588531"/>
            <a:ext cx="1703207" cy="627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Client</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Plug-in</a:t>
            </a:r>
          </a:p>
        </p:txBody>
      </p:sp>
      <p:sp>
        <p:nvSpPr>
          <p:cNvPr id="10" name="Rectangle 9">
            <a:extLst>
              <a:ext uri="{FF2B5EF4-FFF2-40B4-BE49-F238E27FC236}">
                <a16:creationId xmlns:a16="http://schemas.microsoft.com/office/drawing/2014/main" id="{B7846B24-0554-4AA8-A99D-95B57ABF7597}"/>
              </a:ext>
            </a:extLst>
          </p:cNvPr>
          <p:cNvSpPr/>
          <p:nvPr/>
        </p:nvSpPr>
        <p:spPr bwMode="auto">
          <a:xfrm>
            <a:off x="720220" y="3333667"/>
            <a:ext cx="1703207" cy="627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and Files</a:t>
            </a:r>
          </a:p>
        </p:txBody>
      </p:sp>
      <p:sp>
        <p:nvSpPr>
          <p:cNvPr id="11" name="Rectangle 10">
            <a:extLst>
              <a:ext uri="{FF2B5EF4-FFF2-40B4-BE49-F238E27FC236}">
                <a16:creationId xmlns:a16="http://schemas.microsoft.com/office/drawing/2014/main" id="{C429C75B-1228-4905-A83E-5E4B86C27E3A}"/>
              </a:ext>
            </a:extLst>
          </p:cNvPr>
          <p:cNvSpPr/>
          <p:nvPr/>
        </p:nvSpPr>
        <p:spPr bwMode="auto">
          <a:xfrm>
            <a:off x="717452" y="4086802"/>
            <a:ext cx="1703207" cy="627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Job Splitter</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Task Processor</a:t>
            </a:r>
          </a:p>
        </p:txBody>
      </p:sp>
      <p:sp>
        <p:nvSpPr>
          <p:cNvPr id="12" name="TextBox 11">
            <a:extLst>
              <a:ext uri="{FF2B5EF4-FFF2-40B4-BE49-F238E27FC236}">
                <a16:creationId xmlns:a16="http://schemas.microsoft.com/office/drawing/2014/main" id="{B5576518-D521-4F36-9201-F4AC65A7D6D9}"/>
              </a:ext>
            </a:extLst>
          </p:cNvPr>
          <p:cNvSpPr txBox="1"/>
          <p:nvPr/>
        </p:nvSpPr>
        <p:spPr>
          <a:xfrm>
            <a:off x="625103" y="4748440"/>
            <a:ext cx="2175433" cy="1022853"/>
          </a:xfrm>
          <a:prstGeom prst="rect">
            <a:avLst/>
          </a:prstGeom>
          <a:noFill/>
        </p:spPr>
        <p:txBody>
          <a:bodyPr wrap="square" lIns="179285" tIns="143428" rIns="179285" bIns="143428" rtlCol="0">
            <a:spAutoFit/>
          </a:bodyPr>
          <a:lstStyle/>
          <a:p>
            <a:pPr>
              <a:lnSpc>
                <a:spcPct val="90000"/>
              </a:lnSpc>
              <a:spcAft>
                <a:spcPts val="588"/>
              </a:spcAft>
            </a:pPr>
            <a:r>
              <a:rPr lang="en-US" sz="1765" dirty="0">
                <a:latin typeface="+mj-lt"/>
              </a:rPr>
              <a:t>Use Batch SDK to cloud-enable &amp; upload the app</a:t>
            </a:r>
          </a:p>
        </p:txBody>
      </p:sp>
      <p:sp>
        <p:nvSpPr>
          <p:cNvPr id="13" name="Right Brace 12">
            <a:extLst>
              <a:ext uri="{FF2B5EF4-FFF2-40B4-BE49-F238E27FC236}">
                <a16:creationId xmlns:a16="http://schemas.microsoft.com/office/drawing/2014/main" id="{02233963-6733-459F-A497-BE1A66E39FD8}"/>
              </a:ext>
            </a:extLst>
          </p:cNvPr>
          <p:cNvSpPr/>
          <p:nvPr/>
        </p:nvSpPr>
        <p:spPr>
          <a:xfrm>
            <a:off x="2445366" y="2602181"/>
            <a:ext cx="355170" cy="2112119"/>
          </a:xfrm>
          <a:prstGeom prst="rightBrace">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FFFFFF"/>
              </a:solidFill>
            </a:endParaRPr>
          </a:p>
        </p:txBody>
      </p:sp>
      <p:sp>
        <p:nvSpPr>
          <p:cNvPr id="14" name="Right Arrow 11">
            <a:extLst>
              <a:ext uri="{FF2B5EF4-FFF2-40B4-BE49-F238E27FC236}">
                <a16:creationId xmlns:a16="http://schemas.microsoft.com/office/drawing/2014/main" id="{462F88B3-AB34-448B-B721-4467CF14AA5C}"/>
              </a:ext>
            </a:extLst>
          </p:cNvPr>
          <p:cNvSpPr/>
          <p:nvPr/>
        </p:nvSpPr>
        <p:spPr bwMode="auto">
          <a:xfrm>
            <a:off x="2863436" y="3439081"/>
            <a:ext cx="959175" cy="475105"/>
          </a:xfrm>
          <a:prstGeom prst="rightArrow">
            <a:avLst/>
          </a:prstGeom>
          <a:solidFill>
            <a:schemeClr val="accent1"/>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eventsql\dvd\Online_ART\DVD_ART36\Artwork_Imagery\Icons - Illustrations\_ VIRTUALIZATION ICONS\server.png">
            <a:extLst>
              <a:ext uri="{FF2B5EF4-FFF2-40B4-BE49-F238E27FC236}">
                <a16:creationId xmlns:a16="http://schemas.microsoft.com/office/drawing/2014/main" id="{ABEFC65C-DBB6-4AC5-B1D5-EA98DB6DC1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5711" y="2914709"/>
            <a:ext cx="702200" cy="4390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eventsql\dvd\Online_ART\DVD_ART36\Artwork_Imagery\Icons - Illustrations\_ VIRTUALIZATION ICONS\server.png">
            <a:extLst>
              <a:ext uri="{FF2B5EF4-FFF2-40B4-BE49-F238E27FC236}">
                <a16:creationId xmlns:a16="http://schemas.microsoft.com/office/drawing/2014/main" id="{C8ADBA25-786F-426A-8608-C9F4D7B0EA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5711" y="3455494"/>
            <a:ext cx="702200" cy="43908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eventsql\dvd\Online_ART\DVD_ART36\Artwork_Imagery\Icons - Illustrations\_ VIRTUALIZATION ICONS\server.png">
            <a:extLst>
              <a:ext uri="{FF2B5EF4-FFF2-40B4-BE49-F238E27FC236}">
                <a16:creationId xmlns:a16="http://schemas.microsoft.com/office/drawing/2014/main" id="{2D34C423-1A0D-4583-85EF-165211E46D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1012" y="3467191"/>
            <a:ext cx="702200" cy="43908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eventsql\dvd\Online_ART\DVD_ART36\Artwork_Imagery\Icons - Illustrations\_ VIRTUALIZATION ICONS\server.png">
            <a:extLst>
              <a:ext uri="{FF2B5EF4-FFF2-40B4-BE49-F238E27FC236}">
                <a16:creationId xmlns:a16="http://schemas.microsoft.com/office/drawing/2014/main" id="{18DEFEAC-F1BC-4E8A-B63B-616D448BC6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1013" y="2914709"/>
            <a:ext cx="702200" cy="43908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AE20709B-A65C-4D1B-BD84-862EF6DFA521}"/>
              </a:ext>
            </a:extLst>
          </p:cNvPr>
          <p:cNvSpPr/>
          <p:nvPr/>
        </p:nvSpPr>
        <p:spPr bwMode="auto">
          <a:xfrm>
            <a:off x="3982416" y="2499509"/>
            <a:ext cx="1790037" cy="1545628"/>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000000"/>
                </a:solidFill>
                <a:ea typeface="Segoe UI" pitchFamily="34" charset="0"/>
                <a:cs typeface="Segoe UI" pitchFamily="34" charset="0"/>
              </a:rPr>
              <a:t>Azure Batch</a:t>
            </a:r>
          </a:p>
        </p:txBody>
      </p:sp>
      <p:grpSp>
        <p:nvGrpSpPr>
          <p:cNvPr id="20" name="Group 19">
            <a:extLst>
              <a:ext uri="{FF2B5EF4-FFF2-40B4-BE49-F238E27FC236}">
                <a16:creationId xmlns:a16="http://schemas.microsoft.com/office/drawing/2014/main" id="{14A1B3DE-42A0-4139-8564-11EA413B912E}"/>
              </a:ext>
            </a:extLst>
          </p:cNvPr>
          <p:cNvGrpSpPr/>
          <p:nvPr/>
        </p:nvGrpSpPr>
        <p:grpSpPr>
          <a:xfrm>
            <a:off x="5138068" y="3455494"/>
            <a:ext cx="354794" cy="149404"/>
            <a:chOff x="6759793" y="2811462"/>
            <a:chExt cx="753844" cy="304800"/>
          </a:xfrm>
        </p:grpSpPr>
        <p:sp>
          <p:nvSpPr>
            <p:cNvPr id="21" name="Flowchart: Process 20">
              <a:extLst>
                <a:ext uri="{FF2B5EF4-FFF2-40B4-BE49-F238E27FC236}">
                  <a16:creationId xmlns:a16="http://schemas.microsoft.com/office/drawing/2014/main" id="{5A1CA2F1-849B-4209-879B-D69BD7834B83}"/>
                </a:ext>
              </a:extLst>
            </p:cNvPr>
            <p:cNvSpPr/>
            <p:nvPr/>
          </p:nvSpPr>
          <p:spPr bwMode="auto">
            <a:xfrm>
              <a:off x="6759793" y="2811462"/>
              <a:ext cx="753844" cy="304800"/>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F97E2BFF-18A1-4C2C-A5C5-DAF4DE9B58AC}"/>
                </a:ext>
              </a:extLst>
            </p:cNvPr>
            <p:cNvCxnSpPr/>
            <p:nvPr/>
          </p:nvCxnSpPr>
          <p:spPr>
            <a:xfrm>
              <a:off x="6853012" y="2963862"/>
              <a:ext cx="584425" cy="0"/>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1CA5752-36D4-4954-B1C7-2802326BE5F8}"/>
              </a:ext>
            </a:extLst>
          </p:cNvPr>
          <p:cNvGrpSpPr/>
          <p:nvPr/>
        </p:nvGrpSpPr>
        <p:grpSpPr>
          <a:xfrm>
            <a:off x="4384936" y="3467191"/>
            <a:ext cx="354794" cy="149404"/>
            <a:chOff x="6759793" y="2811462"/>
            <a:chExt cx="753844" cy="304800"/>
          </a:xfrm>
        </p:grpSpPr>
        <p:sp>
          <p:nvSpPr>
            <p:cNvPr id="24" name="Flowchart: Process 23">
              <a:extLst>
                <a:ext uri="{FF2B5EF4-FFF2-40B4-BE49-F238E27FC236}">
                  <a16:creationId xmlns:a16="http://schemas.microsoft.com/office/drawing/2014/main" id="{0DD881A2-8EE2-4AE0-8084-CDC4BB16A0F8}"/>
                </a:ext>
              </a:extLst>
            </p:cNvPr>
            <p:cNvSpPr/>
            <p:nvPr/>
          </p:nvSpPr>
          <p:spPr bwMode="auto">
            <a:xfrm>
              <a:off x="6759793" y="2811462"/>
              <a:ext cx="753844" cy="304800"/>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53A9B5AE-A40E-47B0-AE5E-E3A4E90BABBE}"/>
                </a:ext>
              </a:extLst>
            </p:cNvPr>
            <p:cNvCxnSpPr/>
            <p:nvPr/>
          </p:nvCxnSpPr>
          <p:spPr>
            <a:xfrm>
              <a:off x="6853012" y="2963862"/>
              <a:ext cx="584425" cy="0"/>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1440546E-0B03-4574-91C2-6788F6B2BF3D}"/>
              </a:ext>
            </a:extLst>
          </p:cNvPr>
          <p:cNvSpPr txBox="1"/>
          <p:nvPr/>
        </p:nvSpPr>
        <p:spPr>
          <a:xfrm>
            <a:off x="9549220" y="4353628"/>
            <a:ext cx="2632408" cy="2140933"/>
          </a:xfrm>
          <a:prstGeom prst="rect">
            <a:avLst/>
          </a:prstGeom>
          <a:noFill/>
        </p:spPr>
        <p:txBody>
          <a:bodyPr wrap="square" lIns="179285" tIns="143428" rIns="179285" bIns="143428" rtlCol="0">
            <a:spAutoFit/>
          </a:bodyPr>
          <a:lstStyle/>
          <a:p>
            <a:pPr marL="179277" indent="-179277">
              <a:lnSpc>
                <a:spcPct val="90000"/>
              </a:lnSpc>
              <a:spcAft>
                <a:spcPts val="588"/>
              </a:spcAft>
              <a:buFont typeface="Arial" panose="020B0604020202020204" pitchFamily="34" charset="0"/>
              <a:buChar char="•"/>
            </a:pPr>
            <a:r>
              <a:rPr lang="en-US" sz="1765" dirty="0">
                <a:gradFill>
                  <a:gsLst>
                    <a:gs pos="2917">
                      <a:srgbClr val="FFFFFF"/>
                    </a:gs>
                    <a:gs pos="30000">
                      <a:srgbClr val="FFFFFF"/>
                    </a:gs>
                  </a:gsLst>
                  <a:lin ang="5400000" scaled="0"/>
                </a:gradFill>
                <a:latin typeface="+mj-lt"/>
              </a:rPr>
              <a:t>User &amp; group mgmt.</a:t>
            </a:r>
          </a:p>
          <a:p>
            <a:pPr marL="179277" indent="-179277">
              <a:lnSpc>
                <a:spcPct val="90000"/>
              </a:lnSpc>
              <a:spcAft>
                <a:spcPts val="588"/>
              </a:spcAft>
              <a:buFont typeface="Arial" panose="020B0604020202020204" pitchFamily="34" charset="0"/>
              <a:buChar char="•"/>
            </a:pPr>
            <a:r>
              <a:rPr lang="en-US" sz="1765" dirty="0">
                <a:latin typeface="+mj-lt"/>
              </a:rPr>
              <a:t>Permissions</a:t>
            </a:r>
          </a:p>
          <a:p>
            <a:pPr marL="179277" indent="-179277">
              <a:lnSpc>
                <a:spcPct val="90000"/>
              </a:lnSpc>
              <a:spcAft>
                <a:spcPts val="588"/>
              </a:spcAft>
              <a:buFont typeface="Arial" panose="020B0604020202020204" pitchFamily="34" charset="0"/>
              <a:buChar char="•"/>
            </a:pPr>
            <a:r>
              <a:rPr lang="en-US" sz="1765" dirty="0">
                <a:latin typeface="+mj-lt"/>
              </a:rPr>
              <a:t>Job &amp; VM monitoring</a:t>
            </a:r>
          </a:p>
          <a:p>
            <a:pPr marL="179277" indent="-179277">
              <a:lnSpc>
                <a:spcPct val="90000"/>
              </a:lnSpc>
              <a:spcAft>
                <a:spcPts val="588"/>
              </a:spcAft>
              <a:buFont typeface="Arial" panose="020B0604020202020204" pitchFamily="34" charset="0"/>
              <a:buChar char="•"/>
            </a:pPr>
            <a:r>
              <a:rPr lang="en-US" sz="1765" dirty="0">
                <a:latin typeface="+mj-lt"/>
              </a:rPr>
              <a:t>Usage reporting</a:t>
            </a:r>
          </a:p>
          <a:p>
            <a:pPr marL="179277" indent="-179277">
              <a:lnSpc>
                <a:spcPct val="90000"/>
              </a:lnSpc>
              <a:spcAft>
                <a:spcPts val="588"/>
              </a:spcAft>
              <a:buFont typeface="Arial" panose="020B0604020202020204" pitchFamily="34" charset="0"/>
              <a:buChar char="•"/>
            </a:pPr>
            <a:r>
              <a:rPr lang="en-US" sz="1765" dirty="0">
                <a:latin typeface="+mj-lt"/>
              </a:rPr>
              <a:t>Quota mgmt.</a:t>
            </a:r>
          </a:p>
          <a:p>
            <a:pPr marL="179277" indent="-179277">
              <a:lnSpc>
                <a:spcPct val="90000"/>
              </a:lnSpc>
              <a:spcAft>
                <a:spcPts val="588"/>
              </a:spcAft>
              <a:buFont typeface="Arial" panose="020B0604020202020204" pitchFamily="34" charset="0"/>
              <a:buChar char="•"/>
            </a:pPr>
            <a:r>
              <a:rPr lang="en-US" sz="1765" dirty="0">
                <a:latin typeface="+mj-lt"/>
              </a:rPr>
              <a:t>Troubleshooting</a:t>
            </a:r>
          </a:p>
        </p:txBody>
      </p:sp>
      <p:sp>
        <p:nvSpPr>
          <p:cNvPr id="27" name="TextBox 26">
            <a:extLst>
              <a:ext uri="{FF2B5EF4-FFF2-40B4-BE49-F238E27FC236}">
                <a16:creationId xmlns:a16="http://schemas.microsoft.com/office/drawing/2014/main" id="{E6569344-8DDC-4796-88FD-37821D9A1A98}"/>
              </a:ext>
            </a:extLst>
          </p:cNvPr>
          <p:cNvSpPr txBox="1"/>
          <p:nvPr/>
        </p:nvSpPr>
        <p:spPr>
          <a:xfrm>
            <a:off x="9655378" y="739725"/>
            <a:ext cx="2526250" cy="1662512"/>
          </a:xfrm>
          <a:prstGeom prst="rect">
            <a:avLst/>
          </a:prstGeom>
          <a:noFill/>
        </p:spPr>
        <p:txBody>
          <a:bodyPr wrap="square" lIns="179285" tIns="143428" rIns="179285" bIns="143428" rtlCol="0">
            <a:spAutoFit/>
          </a:bodyPr>
          <a:lstStyle/>
          <a:p>
            <a:pPr marL="179277" indent="-179277">
              <a:lnSpc>
                <a:spcPct val="90000"/>
              </a:lnSpc>
              <a:spcAft>
                <a:spcPts val="588"/>
              </a:spcAft>
              <a:buFont typeface="Arial" panose="020B0604020202020204" pitchFamily="34" charset="0"/>
              <a:buChar char="•"/>
            </a:pPr>
            <a:r>
              <a:rPr lang="en-US" sz="1765" dirty="0">
                <a:latin typeface="+mj-lt"/>
              </a:rPr>
              <a:t>Submit jobs via plug-in</a:t>
            </a:r>
          </a:p>
          <a:p>
            <a:pPr marL="179277" indent="-179277">
              <a:lnSpc>
                <a:spcPct val="90000"/>
              </a:lnSpc>
              <a:spcAft>
                <a:spcPts val="588"/>
              </a:spcAft>
              <a:buFont typeface="Arial" panose="020B0604020202020204" pitchFamily="34" charset="0"/>
              <a:buChar char="•"/>
            </a:pPr>
            <a:r>
              <a:rPr lang="en-US" sz="1765" dirty="0">
                <a:latin typeface="+mj-lt"/>
              </a:rPr>
              <a:t>Sync data</a:t>
            </a:r>
          </a:p>
          <a:p>
            <a:pPr marL="179277" indent="-179277">
              <a:lnSpc>
                <a:spcPct val="90000"/>
              </a:lnSpc>
              <a:spcAft>
                <a:spcPts val="588"/>
              </a:spcAft>
              <a:buFont typeface="Arial" panose="020B0604020202020204" pitchFamily="34" charset="0"/>
              <a:buChar char="•"/>
            </a:pPr>
            <a:r>
              <a:rPr lang="en-US" sz="1765" dirty="0">
                <a:latin typeface="+mj-lt"/>
              </a:rPr>
              <a:t>Monitor via plug-in and/or portal</a:t>
            </a:r>
          </a:p>
        </p:txBody>
      </p:sp>
      <p:sp>
        <p:nvSpPr>
          <p:cNvPr id="28" name="Rectangle 27">
            <a:extLst>
              <a:ext uri="{FF2B5EF4-FFF2-40B4-BE49-F238E27FC236}">
                <a16:creationId xmlns:a16="http://schemas.microsoft.com/office/drawing/2014/main" id="{A0988E1A-F851-4BEB-BE26-1C1EFB4F2A74}"/>
              </a:ext>
            </a:extLst>
          </p:cNvPr>
          <p:cNvSpPr/>
          <p:nvPr/>
        </p:nvSpPr>
        <p:spPr bwMode="auto">
          <a:xfrm>
            <a:off x="3982415" y="4158539"/>
            <a:ext cx="1790037" cy="927586"/>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ea typeface="Segoe UI" pitchFamily="34" charset="0"/>
                <a:cs typeface="Segoe UI" pitchFamily="34" charset="0"/>
              </a:rPr>
              <a:t>Azure Storage</a:t>
            </a:r>
          </a:p>
        </p:txBody>
      </p:sp>
      <p:sp>
        <p:nvSpPr>
          <p:cNvPr id="29" name="Can 26">
            <a:extLst>
              <a:ext uri="{FF2B5EF4-FFF2-40B4-BE49-F238E27FC236}">
                <a16:creationId xmlns:a16="http://schemas.microsoft.com/office/drawing/2014/main" id="{7E8A456F-66C4-437E-9CAC-91137226F325}"/>
              </a:ext>
            </a:extLst>
          </p:cNvPr>
          <p:cNvSpPr/>
          <p:nvPr/>
        </p:nvSpPr>
        <p:spPr bwMode="auto">
          <a:xfrm>
            <a:off x="4729340" y="4556187"/>
            <a:ext cx="278280" cy="337507"/>
          </a:xfrm>
          <a:prstGeom prst="can">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Left-Right Arrow 29">
            <a:extLst>
              <a:ext uri="{FF2B5EF4-FFF2-40B4-BE49-F238E27FC236}">
                <a16:creationId xmlns:a16="http://schemas.microsoft.com/office/drawing/2014/main" id="{0F29FFA8-A687-4239-83A8-968573476AB2}"/>
              </a:ext>
            </a:extLst>
          </p:cNvPr>
          <p:cNvSpPr/>
          <p:nvPr/>
        </p:nvSpPr>
        <p:spPr bwMode="auto">
          <a:xfrm rot="19264340">
            <a:off x="5828993" y="2503943"/>
            <a:ext cx="946802" cy="475105"/>
          </a:xfrm>
          <a:prstGeom prst="leftRightArrow">
            <a:avLst/>
          </a:prstGeom>
          <a:solidFill>
            <a:schemeClr val="accent1"/>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Left-Right Arrow 30">
            <a:extLst>
              <a:ext uri="{FF2B5EF4-FFF2-40B4-BE49-F238E27FC236}">
                <a16:creationId xmlns:a16="http://schemas.microsoft.com/office/drawing/2014/main" id="{C086BDAD-0197-44BA-BD9B-AEAA9EA9EBF7}"/>
              </a:ext>
            </a:extLst>
          </p:cNvPr>
          <p:cNvSpPr/>
          <p:nvPr/>
        </p:nvSpPr>
        <p:spPr bwMode="auto">
          <a:xfrm rot="1916181">
            <a:off x="5903010" y="4450609"/>
            <a:ext cx="922539" cy="475105"/>
          </a:xfrm>
          <a:prstGeom prst="leftRightArrow">
            <a:avLst/>
          </a:prstGeom>
          <a:solidFill>
            <a:schemeClr val="accent1"/>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2">
            <a:extLst>
              <a:ext uri="{FF2B5EF4-FFF2-40B4-BE49-F238E27FC236}">
                <a16:creationId xmlns:a16="http://schemas.microsoft.com/office/drawing/2014/main" id="{70167C1F-6234-478F-BBA1-6592138B60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616" t="39776" r="8885"/>
          <a:stretch/>
        </p:blipFill>
        <p:spPr bwMode="auto">
          <a:xfrm>
            <a:off x="6773346" y="798355"/>
            <a:ext cx="2971392" cy="2070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a:extLst>
              <a:ext uri="{FF2B5EF4-FFF2-40B4-BE49-F238E27FC236}">
                <a16:creationId xmlns:a16="http://schemas.microsoft.com/office/drawing/2014/main" id="{484D2B21-589D-4E4B-B86B-F351CC7210CE}"/>
              </a:ext>
            </a:extLst>
          </p:cNvPr>
          <p:cNvPicPr>
            <a:picLocks noChangeAspect="1"/>
          </p:cNvPicPr>
          <p:nvPr/>
        </p:nvPicPr>
        <p:blipFill>
          <a:blip r:embed="rId5"/>
          <a:stretch>
            <a:fillRect/>
          </a:stretch>
        </p:blipFill>
        <p:spPr>
          <a:xfrm>
            <a:off x="6808387" y="4617539"/>
            <a:ext cx="2846990" cy="1793443"/>
          </a:xfrm>
          <a:prstGeom prst="rect">
            <a:avLst/>
          </a:prstGeom>
        </p:spPr>
      </p:pic>
    </p:spTree>
    <p:extLst>
      <p:ext uri="{BB962C8B-B14F-4D97-AF65-F5344CB8AC3E}">
        <p14:creationId xmlns:p14="http://schemas.microsoft.com/office/powerpoint/2010/main" val="261084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0" grpId="0" animBg="1"/>
      <p:bldP spid="11" grpId="0" animBg="1"/>
      <p:bldP spid="12" grpId="0"/>
      <p:bldP spid="13" grpId="0" animBg="1"/>
      <p:bldP spid="14" grpId="0" animBg="1"/>
      <p:bldP spid="26" grpId="0"/>
      <p:bldP spid="27" grpId="0"/>
      <p:bldP spid="30" grpId="0" animBg="1"/>
      <p:bldP spid="3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Service</a:t>
            </a:r>
          </a:p>
        </p:txBody>
      </p:sp>
      <p:sp>
        <p:nvSpPr>
          <p:cNvPr id="3" name="Content Placeholder 2"/>
          <p:cNvSpPr>
            <a:spLocks noGrp="1"/>
          </p:cNvSpPr>
          <p:nvPr>
            <p:ph idx="4294967295"/>
          </p:nvPr>
        </p:nvSpPr>
        <p:spPr>
          <a:xfrm>
            <a:off x="625497" y="1470506"/>
            <a:ext cx="6318099" cy="4895065"/>
          </a:xfrm>
          <a:prstGeom prst="rect">
            <a:avLst/>
          </a:prstGeom>
        </p:spPr>
        <p:txBody>
          <a:bodyPr/>
          <a:lstStyle/>
          <a:p>
            <a:r>
              <a:rPr lang="en-US" sz="2856" dirty="0"/>
              <a:t>Batch on Azure uses three major components: Storage, Jobs, and Pools</a:t>
            </a:r>
          </a:p>
          <a:p>
            <a:r>
              <a:rPr lang="en-US" sz="2856" b="1" dirty="0"/>
              <a:t>Storage</a:t>
            </a:r>
            <a:r>
              <a:rPr lang="en-US" sz="2856" dirty="0"/>
              <a:t> is where batch data is stored for input and output</a:t>
            </a:r>
          </a:p>
          <a:p>
            <a:r>
              <a:rPr lang="en-US" sz="2856" b="1" dirty="0"/>
              <a:t>Jobs</a:t>
            </a:r>
            <a:r>
              <a:rPr lang="en-US" sz="2856" dirty="0"/>
              <a:t> are the software components that operate on input data from Storage</a:t>
            </a:r>
          </a:p>
          <a:p>
            <a:r>
              <a:rPr lang="en-US" sz="2856" b="1" dirty="0"/>
              <a:t>Pools</a:t>
            </a:r>
            <a:r>
              <a:rPr lang="en-US" sz="2856" dirty="0"/>
              <a:t> are composed of compute resources including RAM, CPUs, and GPUs</a:t>
            </a:r>
          </a:p>
        </p:txBody>
      </p:sp>
      <p:sp>
        <p:nvSpPr>
          <p:cNvPr id="4" name="Rectangle: Rounded Corners 3"/>
          <p:cNvSpPr/>
          <p:nvPr/>
        </p:nvSpPr>
        <p:spPr bwMode="auto">
          <a:xfrm>
            <a:off x="7628653" y="848036"/>
            <a:ext cx="4490314" cy="4858747"/>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5" name="Rectangle: Rounded Corners 4"/>
          <p:cNvSpPr/>
          <p:nvPr/>
        </p:nvSpPr>
        <p:spPr bwMode="auto">
          <a:xfrm>
            <a:off x="7904460" y="1312552"/>
            <a:ext cx="3815195" cy="1128335"/>
          </a:xfrm>
          <a:prstGeom prst="roundRect">
            <a:avLst/>
          </a:prstGeom>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244" dirty="0">
                <a:solidFill>
                  <a:schemeClr val="tx1"/>
                </a:solidFill>
              </a:rPr>
              <a:t>Storage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1481" y="1478807"/>
            <a:ext cx="795824" cy="79582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0462" y="1470505"/>
            <a:ext cx="795824" cy="795824"/>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9443" y="1470505"/>
            <a:ext cx="795824" cy="795824"/>
          </a:xfrm>
          <a:prstGeom prst="rect">
            <a:avLst/>
          </a:prstGeom>
        </p:spPr>
      </p:pic>
      <p:sp>
        <p:nvSpPr>
          <p:cNvPr id="10" name="Rectangle: Rounded Corners 9"/>
          <p:cNvSpPr/>
          <p:nvPr/>
        </p:nvSpPr>
        <p:spPr bwMode="auto">
          <a:xfrm>
            <a:off x="7966213" y="2713243"/>
            <a:ext cx="3815195" cy="1128335"/>
          </a:xfrm>
          <a:prstGeom prst="roundRect">
            <a:avLst/>
          </a:prstGeom>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244" dirty="0">
                <a:solidFill>
                  <a:schemeClr val="tx1"/>
                </a:solidFill>
              </a:rPr>
              <a:t>Jobs</a:t>
            </a:r>
          </a:p>
        </p:txBody>
      </p:sp>
      <p:sp>
        <p:nvSpPr>
          <p:cNvPr id="15" name="Rectangle: Rounded Corners 14"/>
          <p:cNvSpPr/>
          <p:nvPr/>
        </p:nvSpPr>
        <p:spPr bwMode="auto">
          <a:xfrm>
            <a:off x="7966213" y="4113934"/>
            <a:ext cx="3815195" cy="1128335"/>
          </a:xfrm>
          <a:prstGeom prst="roundRect">
            <a:avLst/>
          </a:prstGeom>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244" dirty="0">
                <a:solidFill>
                  <a:schemeClr val="tx1"/>
                </a:solidFill>
              </a:rPr>
              <a:t>Pools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1196" y="2879499"/>
            <a:ext cx="795824" cy="795824"/>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5065" y="2879499"/>
            <a:ext cx="795824" cy="79582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8933" y="2879499"/>
            <a:ext cx="795824" cy="795824"/>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91196" y="4285531"/>
            <a:ext cx="795824" cy="795824"/>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25065" y="4285531"/>
            <a:ext cx="795824" cy="795824"/>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8933" y="4280189"/>
            <a:ext cx="795824" cy="795824"/>
          </a:xfrm>
          <a:prstGeom prst="rect">
            <a:avLst/>
          </a:prstGeom>
        </p:spPr>
      </p:pic>
    </p:spTree>
    <p:extLst>
      <p:ext uri="{BB962C8B-B14F-4D97-AF65-F5344CB8AC3E}">
        <p14:creationId xmlns:p14="http://schemas.microsoft.com/office/powerpoint/2010/main" val="8264843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D87F8C-CB21-45D8-874B-8CBFCEA077F4}"/>
              </a:ext>
            </a:extLst>
          </p:cNvPr>
          <p:cNvSpPr>
            <a:spLocks noGrp="1"/>
          </p:cNvSpPr>
          <p:nvPr>
            <p:ph type="body" sz="quarter" idx="10"/>
          </p:nvPr>
        </p:nvSpPr>
        <p:spPr>
          <a:xfrm>
            <a:off x="274638" y="1212850"/>
            <a:ext cx="11887200" cy="1071062"/>
          </a:xfrm>
        </p:spPr>
        <p:txBody>
          <a:bodyPr/>
          <a:lstStyle/>
          <a:p>
            <a:pPr marL="0" indent="0">
              <a:buNone/>
            </a:pPr>
            <a:r>
              <a:rPr lang="en-US" sz="3200"/>
              <a:t>Background jobs typically include one or more of the following types of jobs:</a:t>
            </a:r>
          </a:p>
        </p:txBody>
      </p:sp>
      <p:sp>
        <p:nvSpPr>
          <p:cNvPr id="3" name="Title 2">
            <a:extLst>
              <a:ext uri="{FF2B5EF4-FFF2-40B4-BE49-F238E27FC236}">
                <a16:creationId xmlns:a16="http://schemas.microsoft.com/office/drawing/2014/main" id="{5CBE1CD9-8867-419F-8042-8E8B7FF866B8}"/>
              </a:ext>
            </a:extLst>
          </p:cNvPr>
          <p:cNvSpPr>
            <a:spLocks noGrp="1"/>
          </p:cNvSpPr>
          <p:nvPr>
            <p:ph type="title"/>
          </p:nvPr>
        </p:nvSpPr>
        <p:spPr/>
        <p:txBody>
          <a:bodyPr/>
          <a:lstStyle/>
          <a:p>
            <a:r>
              <a:rPr lang="en-US"/>
              <a:t>Types of background jobs</a:t>
            </a:r>
          </a:p>
        </p:txBody>
      </p:sp>
      <p:sp>
        <p:nvSpPr>
          <p:cNvPr id="4" name="Rectangle 3">
            <a:extLst>
              <a:ext uri="{FF2B5EF4-FFF2-40B4-BE49-F238E27FC236}">
                <a16:creationId xmlns:a16="http://schemas.microsoft.com/office/drawing/2014/main" id="{8B6E31E4-3317-44DF-A033-ECD59E05F2FD}"/>
              </a:ext>
            </a:extLst>
          </p:cNvPr>
          <p:cNvSpPr/>
          <p:nvPr/>
        </p:nvSpPr>
        <p:spPr bwMode="auto">
          <a:xfrm>
            <a:off x="510988" y="2796989"/>
            <a:ext cx="2545978" cy="21656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400"/>
              <a:t>CPU-intensive jobs</a:t>
            </a:r>
          </a:p>
        </p:txBody>
      </p:sp>
      <p:sp>
        <p:nvSpPr>
          <p:cNvPr id="5" name="Rectangle 4">
            <a:extLst>
              <a:ext uri="{FF2B5EF4-FFF2-40B4-BE49-F238E27FC236}">
                <a16:creationId xmlns:a16="http://schemas.microsoft.com/office/drawing/2014/main" id="{958BAA06-ABBD-4C28-AE31-2105A2D94004}"/>
              </a:ext>
            </a:extLst>
          </p:cNvPr>
          <p:cNvSpPr/>
          <p:nvPr/>
        </p:nvSpPr>
        <p:spPr bwMode="auto">
          <a:xfrm>
            <a:off x="3433481" y="2796989"/>
            <a:ext cx="2545978" cy="21656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400"/>
              <a:t>I/O-intensive jobs</a:t>
            </a:r>
          </a:p>
        </p:txBody>
      </p:sp>
      <p:sp>
        <p:nvSpPr>
          <p:cNvPr id="6" name="Rectangle 5">
            <a:extLst>
              <a:ext uri="{FF2B5EF4-FFF2-40B4-BE49-F238E27FC236}">
                <a16:creationId xmlns:a16="http://schemas.microsoft.com/office/drawing/2014/main" id="{41C10FED-BD70-42A0-97FD-3EEDAC1337C9}"/>
              </a:ext>
            </a:extLst>
          </p:cNvPr>
          <p:cNvSpPr/>
          <p:nvPr/>
        </p:nvSpPr>
        <p:spPr bwMode="auto">
          <a:xfrm>
            <a:off x="6355974" y="2796989"/>
            <a:ext cx="2545978" cy="21656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400"/>
              <a:t>Batch jobs</a:t>
            </a:r>
          </a:p>
        </p:txBody>
      </p:sp>
      <p:sp>
        <p:nvSpPr>
          <p:cNvPr id="7" name="Rectangle 6">
            <a:extLst>
              <a:ext uri="{FF2B5EF4-FFF2-40B4-BE49-F238E27FC236}">
                <a16:creationId xmlns:a16="http://schemas.microsoft.com/office/drawing/2014/main" id="{26676065-500A-4CC4-9555-42F1EC302FBB}"/>
              </a:ext>
            </a:extLst>
          </p:cNvPr>
          <p:cNvSpPr/>
          <p:nvPr/>
        </p:nvSpPr>
        <p:spPr bwMode="auto">
          <a:xfrm>
            <a:off x="9278467" y="2796989"/>
            <a:ext cx="2545978" cy="21656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400"/>
              <a:t>Long-running workflows</a:t>
            </a:r>
          </a:p>
        </p:txBody>
      </p:sp>
    </p:spTree>
    <p:extLst>
      <p:ext uri="{BB962C8B-B14F-4D97-AF65-F5344CB8AC3E}">
        <p14:creationId xmlns:p14="http://schemas.microsoft.com/office/powerpoint/2010/main" val="33287815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2071C-E369-4219-8B7A-8F7B622E66BE}"/>
              </a:ext>
            </a:extLst>
          </p:cNvPr>
          <p:cNvSpPr>
            <a:spLocks noGrp="1"/>
          </p:cNvSpPr>
          <p:nvPr>
            <p:ph type="title"/>
          </p:nvPr>
        </p:nvSpPr>
        <p:spPr/>
        <p:txBody>
          <a:bodyPr/>
          <a:lstStyle/>
          <a:p>
            <a:r>
              <a:rPr lang="en-IN" dirty="0"/>
              <a:t>Batch Workflow</a:t>
            </a:r>
          </a:p>
        </p:txBody>
      </p:sp>
      <p:pic>
        <p:nvPicPr>
          <p:cNvPr id="7" name="Picture 6">
            <a:extLst>
              <a:ext uri="{FF2B5EF4-FFF2-40B4-BE49-F238E27FC236}">
                <a16:creationId xmlns:a16="http://schemas.microsoft.com/office/drawing/2014/main" id="{5AB31D87-232D-4414-B0BC-0FA7F1E21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784" y="1140930"/>
            <a:ext cx="5888025" cy="5499414"/>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A72DBE9-A749-4F0C-A722-1AE85316906B}"/>
                  </a:ext>
                </a:extLst>
              </p14:cNvPr>
              <p14:cNvContentPartPr/>
              <p14:nvPr/>
            </p14:nvContentPartPr>
            <p14:xfrm>
              <a:off x="2807640" y="2142360"/>
              <a:ext cx="4914000" cy="3988080"/>
            </p14:xfrm>
          </p:contentPart>
        </mc:Choice>
        <mc:Fallback>
          <p:pic>
            <p:nvPicPr>
              <p:cNvPr id="3" name="Ink 2">
                <a:extLst>
                  <a:ext uri="{FF2B5EF4-FFF2-40B4-BE49-F238E27FC236}">
                    <a16:creationId xmlns:a16="http://schemas.microsoft.com/office/drawing/2014/main" id="{8A72DBE9-A749-4F0C-A722-1AE85316906B}"/>
                  </a:ext>
                </a:extLst>
              </p:cNvPr>
              <p:cNvPicPr/>
              <p:nvPr/>
            </p:nvPicPr>
            <p:blipFill>
              <a:blip r:embed="rId5"/>
              <a:stretch>
                <a:fillRect/>
              </a:stretch>
            </p:blipFill>
            <p:spPr>
              <a:xfrm>
                <a:off x="2798280" y="2133000"/>
                <a:ext cx="4932720" cy="4006800"/>
              </a:xfrm>
              <a:prstGeom prst="rect">
                <a:avLst/>
              </a:prstGeom>
            </p:spPr>
          </p:pic>
        </mc:Fallback>
      </mc:AlternateContent>
    </p:spTree>
    <p:extLst>
      <p:ext uri="{BB962C8B-B14F-4D97-AF65-F5344CB8AC3E}">
        <p14:creationId xmlns:p14="http://schemas.microsoft.com/office/powerpoint/2010/main" val="32124829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Shipyard</a:t>
            </a:r>
          </a:p>
        </p:txBody>
      </p:sp>
      <p:sp>
        <p:nvSpPr>
          <p:cNvPr id="3" name="Content Placeholder 2"/>
          <p:cNvSpPr>
            <a:spLocks noGrp="1"/>
          </p:cNvSpPr>
          <p:nvPr>
            <p:ph idx="4294967295"/>
          </p:nvPr>
        </p:nvSpPr>
        <p:spPr>
          <a:xfrm>
            <a:off x="625497" y="1470506"/>
            <a:ext cx="6318099" cy="4760806"/>
          </a:xfrm>
          <a:prstGeom prst="rect">
            <a:avLst/>
          </a:prstGeom>
        </p:spPr>
        <p:txBody>
          <a:bodyPr/>
          <a:lstStyle/>
          <a:p>
            <a:r>
              <a:rPr lang="en-US" sz="2448" dirty="0"/>
              <a:t>Batch Shipyard is an open-source utility that allows Batch users to use Docker containers as tasks on jobs instead of loading the jobs directly on the operating system for the compute nodes</a:t>
            </a:r>
          </a:p>
          <a:p>
            <a:r>
              <a:rPr lang="en-US" sz="2448" dirty="0"/>
              <a:t>“Docker containers wrap a piece of software in a complete filesystem that contains everything it needs to run: code, runtime, system tools, system libraries – anything you can install on a server. This guarantees that it will always run the same, regardless of the environment it is running in.”</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5034" y="1337637"/>
            <a:ext cx="4671229" cy="3889547"/>
          </a:xfrm>
          <a:prstGeom prst="rect">
            <a:avLst/>
          </a:prstGeom>
        </p:spPr>
      </p:pic>
    </p:spTree>
    <p:extLst>
      <p:ext uri="{BB962C8B-B14F-4D97-AF65-F5344CB8AC3E}">
        <p14:creationId xmlns:p14="http://schemas.microsoft.com/office/powerpoint/2010/main" val="369754469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4E0F0-3989-4DB2-B922-375AF8F56DAA}"/>
              </a:ext>
            </a:extLst>
          </p:cNvPr>
          <p:cNvSpPr>
            <a:spLocks noGrp="1"/>
          </p:cNvSpPr>
          <p:nvPr>
            <p:ph type="title"/>
          </p:nvPr>
        </p:nvSpPr>
        <p:spPr/>
        <p:txBody>
          <a:bodyPr/>
          <a:lstStyle/>
          <a:p>
            <a:r>
              <a:rPr lang="en-IN" dirty="0"/>
              <a:t>What is Batch being used for?</a:t>
            </a:r>
          </a:p>
        </p:txBody>
      </p:sp>
      <p:graphicFrame>
        <p:nvGraphicFramePr>
          <p:cNvPr id="7" name="Content Placeholder 6">
            <a:extLst>
              <a:ext uri="{FF2B5EF4-FFF2-40B4-BE49-F238E27FC236}">
                <a16:creationId xmlns:a16="http://schemas.microsoft.com/office/drawing/2014/main" id="{0CC24F73-CE6E-4A47-A320-86034E802BF2}"/>
              </a:ext>
            </a:extLst>
          </p:cNvPr>
          <p:cNvGraphicFramePr>
            <a:graphicFrameLocks noGrp="1"/>
          </p:cNvGraphicFramePr>
          <p:nvPr>
            <p:ph idx="1"/>
            <p:extLst/>
          </p:nvPr>
        </p:nvGraphicFramePr>
        <p:xfrm>
          <a:off x="609187" y="1328196"/>
          <a:ext cx="11375744" cy="6466049"/>
        </p:xfrm>
        <a:graphic>
          <a:graphicData uri="http://schemas.openxmlformats.org/drawingml/2006/table">
            <a:tbl>
              <a:tblPr/>
              <a:tblGrid>
                <a:gridCol w="5958102">
                  <a:extLst>
                    <a:ext uri="{9D8B030D-6E8A-4147-A177-3AD203B41FA5}">
                      <a16:colId xmlns:a16="http://schemas.microsoft.com/office/drawing/2014/main" val="2948930935"/>
                    </a:ext>
                  </a:extLst>
                </a:gridCol>
                <a:gridCol w="5417642">
                  <a:extLst>
                    <a:ext uri="{9D8B030D-6E8A-4147-A177-3AD203B41FA5}">
                      <a16:colId xmlns:a16="http://schemas.microsoft.com/office/drawing/2014/main" val="3928049499"/>
                    </a:ext>
                  </a:extLst>
                </a:gridCol>
              </a:tblGrid>
              <a:tr h="6093008">
                <a:tc>
                  <a:txBody>
                    <a:bodyPr/>
                    <a:lstStyle/>
                    <a:p>
                      <a:pPr marL="285750" indent="-285750">
                        <a:buFont typeface="Arial" panose="020B0604020202020204" pitchFamily="34" charset="0"/>
                        <a:buChar char="•"/>
                      </a:pPr>
                      <a:r>
                        <a:rPr lang="en-IN" sz="2000" b="1" dirty="0"/>
                        <a:t>Media Transcoding</a:t>
                      </a:r>
                    </a:p>
                    <a:p>
                      <a:pPr marL="742950" lvl="1" indent="-285750">
                        <a:buFont typeface="Arial" panose="020B0604020202020204" pitchFamily="34" charset="0"/>
                        <a:buChar char="•"/>
                      </a:pPr>
                      <a:r>
                        <a:rPr lang="en-IN" sz="1800" dirty="0">
                          <a:latin typeface="+mj-lt"/>
                        </a:rPr>
                        <a:t>Media Services - audio and video transcoding, etc. </a:t>
                      </a:r>
                    </a:p>
                    <a:p>
                      <a:pPr marL="742950" lvl="1" indent="-285750">
                        <a:buFont typeface="Arial" panose="020B0604020202020204" pitchFamily="34" charset="0"/>
                        <a:buChar char="•"/>
                      </a:pPr>
                      <a:r>
                        <a:rPr lang="en-IN" sz="1800" dirty="0">
                          <a:latin typeface="+mj-lt"/>
                        </a:rPr>
                        <a:t>TV Everywhere – video transcoding using </a:t>
                      </a:r>
                      <a:r>
                        <a:rPr lang="en-IN" sz="1800" dirty="0" err="1">
                          <a:latin typeface="+mj-lt"/>
                        </a:rPr>
                        <a:t>ffmpeg</a:t>
                      </a:r>
                      <a:endParaRPr lang="en-IN" sz="1800" dirty="0">
                        <a:latin typeface="+mj-lt"/>
                      </a:endParaRPr>
                    </a:p>
                    <a:p>
                      <a:pPr marL="742950" lvl="1" indent="-285750">
                        <a:buFont typeface="Arial" panose="020B0604020202020204" pitchFamily="34" charset="0"/>
                        <a:buChar char="•"/>
                      </a:pPr>
                      <a:r>
                        <a:rPr lang="en-IN" sz="1800" dirty="0" err="1">
                          <a:latin typeface="+mj-lt"/>
                        </a:rPr>
                        <a:t>XBox</a:t>
                      </a:r>
                      <a:r>
                        <a:rPr lang="en-IN" sz="1800" dirty="0">
                          <a:latin typeface="+mj-lt"/>
                        </a:rPr>
                        <a:t> video – video pre-processing</a:t>
                      </a:r>
                    </a:p>
                    <a:p>
                      <a:pPr marL="285750" indent="-285750">
                        <a:buFont typeface="Arial" panose="020B0604020202020204" pitchFamily="34" charset="0"/>
                        <a:buChar char="•"/>
                      </a:pPr>
                      <a:r>
                        <a:rPr lang="en-IN" sz="2000" b="1" dirty="0"/>
                        <a:t>Rendering</a:t>
                      </a:r>
                      <a:endParaRPr lang="en-IN" sz="1800" b="1" dirty="0"/>
                    </a:p>
                    <a:p>
                      <a:pPr marL="742950" lvl="1" indent="-285750">
                        <a:buFont typeface="Arial" panose="020B0604020202020204" pitchFamily="34" charset="0"/>
                        <a:buChar char="•"/>
                      </a:pPr>
                      <a:r>
                        <a:rPr lang="en-IN" sz="1800" dirty="0">
                          <a:latin typeface="+mj-lt"/>
                        </a:rPr>
                        <a:t>HoloLens team renders test environments using Blender</a:t>
                      </a:r>
                    </a:p>
                    <a:p>
                      <a:pPr marL="742950" lvl="1" indent="-285750">
                        <a:buFont typeface="Arial" panose="020B0604020202020204" pitchFamily="34" charset="0"/>
                        <a:buChar char="•"/>
                      </a:pPr>
                      <a:r>
                        <a:rPr lang="en-IN" sz="1800" dirty="0">
                          <a:latin typeface="+mj-lt"/>
                        </a:rPr>
                        <a:t>Engineering companies rendering pipeline using 3DSMax and V-Ray on Linux VMs</a:t>
                      </a:r>
                    </a:p>
                    <a:p>
                      <a:pPr marL="285750" indent="-285750">
                        <a:buFont typeface="Arial" panose="020B0604020202020204" pitchFamily="34" charset="0"/>
                        <a:buChar char="•"/>
                      </a:pPr>
                      <a:r>
                        <a:rPr lang="en-IN" sz="2000" b="1" dirty="0"/>
                        <a:t>Test execution</a:t>
                      </a:r>
                    </a:p>
                    <a:p>
                      <a:pPr marL="742950" lvl="1" indent="-285750">
                        <a:buFont typeface="Arial" panose="020B0604020202020204" pitchFamily="34" charset="0"/>
                        <a:buChar char="•"/>
                      </a:pPr>
                      <a:r>
                        <a:rPr lang="en-IN" sz="1800" dirty="0">
                          <a:latin typeface="+mj-lt"/>
                        </a:rPr>
                        <a:t>Azure Engineering </a:t>
                      </a:r>
                      <a:r>
                        <a:rPr lang="en-IN" sz="1800" dirty="0" err="1">
                          <a:latin typeface="+mj-lt"/>
                        </a:rPr>
                        <a:t>CloudValidate</a:t>
                      </a:r>
                      <a:r>
                        <a:rPr lang="en-IN" sz="1800" dirty="0">
                          <a:latin typeface="+mj-lt"/>
                        </a:rPr>
                        <a:t> service</a:t>
                      </a:r>
                    </a:p>
                    <a:p>
                      <a:pPr marL="742950" lvl="1" indent="-285750">
                        <a:buFont typeface="Arial" panose="020B0604020202020204" pitchFamily="34" charset="0"/>
                        <a:buChar char="•"/>
                      </a:pPr>
                      <a:r>
                        <a:rPr lang="en-IN" sz="1800" dirty="0">
                          <a:latin typeface="+mj-lt"/>
                        </a:rPr>
                        <a:t>Intune runs 20K tests in 20 mins following check-in’s</a:t>
                      </a:r>
                    </a:p>
                    <a:p>
                      <a:pPr marL="742950" lvl="1" indent="-285750">
                        <a:buFont typeface="Arial" panose="020B0604020202020204" pitchFamily="34" charset="0"/>
                        <a:buChar char="•"/>
                      </a:pPr>
                      <a:r>
                        <a:rPr lang="en-IN" sz="1800" dirty="0">
                          <a:latin typeface="+mj-lt"/>
                        </a:rPr>
                        <a:t>Financial risk analysis testing</a:t>
                      </a:r>
                    </a:p>
                    <a:p>
                      <a:pPr marL="285750" indent="-285750">
                        <a:buFont typeface="Arial" panose="020B0604020202020204" pitchFamily="34" charset="0"/>
                        <a:buChar char="•"/>
                      </a:pPr>
                      <a:r>
                        <a:rPr lang="en-IN" sz="2000" b="1" dirty="0"/>
                        <a:t>Risk analysis</a:t>
                      </a:r>
                    </a:p>
                    <a:p>
                      <a:pPr marL="742950" lvl="1" indent="-285750">
                        <a:buFont typeface="Arial" panose="020B0604020202020204" pitchFamily="34" charset="0"/>
                        <a:buChar char="•"/>
                      </a:pPr>
                      <a:r>
                        <a:rPr lang="en-IN" sz="1800" dirty="0">
                          <a:latin typeface="+mj-lt"/>
                        </a:rPr>
                        <a:t>Towers Watson RAFM</a:t>
                      </a:r>
                    </a:p>
                    <a:p>
                      <a:pPr marL="742950" lvl="1" indent="-285750">
                        <a:buFont typeface="Arial" panose="020B0604020202020204" pitchFamily="34" charset="0"/>
                        <a:buChar char="•"/>
                      </a:pPr>
                      <a:r>
                        <a:rPr lang="en-IN" sz="1800" dirty="0">
                          <a:latin typeface="+mj-lt"/>
                        </a:rPr>
                        <a:t>Other insurance ISV</a:t>
                      </a:r>
                    </a:p>
                    <a:p>
                      <a:pPr marL="742950" lvl="1" indent="-285750">
                        <a:buFont typeface="Arial" panose="020B0604020202020204" pitchFamily="34" charset="0"/>
                        <a:buChar char="•"/>
                      </a:pPr>
                      <a:r>
                        <a:rPr lang="en-IN" sz="1800" dirty="0">
                          <a:latin typeface="+mj-lt"/>
                        </a:rPr>
                        <a:t>Banking &amp; financial services company</a:t>
                      </a:r>
                    </a:p>
                    <a:p>
                      <a:endParaRPr lang="en-IN" sz="1800" dirty="0"/>
                    </a:p>
                  </a:txBody>
                  <a:tcPr marL="93260" marR="93260" marT="46630" marB="4663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IN" sz="2000" b="1" dirty="0"/>
                        <a:t>Data ingestion and processing </a:t>
                      </a:r>
                    </a:p>
                    <a:p>
                      <a:pPr marL="742950" lvl="1" indent="-285750">
                        <a:buFont typeface="Arial" panose="020B0604020202020204" pitchFamily="34" charset="0"/>
                        <a:buChar char="•"/>
                      </a:pPr>
                      <a:r>
                        <a:rPr lang="en-IN" sz="1800" dirty="0">
                          <a:latin typeface="+mj-lt"/>
                        </a:rPr>
                        <a:t>Azure </a:t>
                      </a:r>
                      <a:r>
                        <a:rPr lang="en-IN" sz="1800" dirty="0" err="1">
                          <a:latin typeface="+mj-lt"/>
                        </a:rPr>
                        <a:t>StorSimple</a:t>
                      </a:r>
                      <a:r>
                        <a:rPr lang="en-IN" sz="1800" dirty="0">
                          <a:latin typeface="+mj-lt"/>
                        </a:rPr>
                        <a:t> team ingest and pre-process to prepare for HDInsight jobs</a:t>
                      </a:r>
                    </a:p>
                    <a:p>
                      <a:pPr marL="742950" lvl="1" indent="-285750">
                        <a:buFont typeface="Arial" panose="020B0604020202020204" pitchFamily="34" charset="0"/>
                        <a:buChar char="•"/>
                      </a:pPr>
                      <a:r>
                        <a:rPr lang="en-IN" sz="1800" dirty="0">
                          <a:latin typeface="+mj-lt"/>
                        </a:rPr>
                        <a:t>Nightly data ingestion and processing of automotive data</a:t>
                      </a:r>
                    </a:p>
                    <a:p>
                      <a:pPr marL="742950" lvl="1" indent="-285750">
                        <a:buFont typeface="Arial" panose="020B0604020202020204" pitchFamily="34" charset="0"/>
                        <a:buChar char="•"/>
                      </a:pPr>
                      <a:r>
                        <a:rPr lang="en-IN" sz="1800" dirty="0">
                          <a:latin typeface="+mj-lt"/>
                        </a:rPr>
                        <a:t>ADF data copy activities</a:t>
                      </a:r>
                    </a:p>
                    <a:p>
                      <a:pPr marL="285750" lvl="0" indent="-285750">
                        <a:buFont typeface="Arial" panose="020B0604020202020204" pitchFamily="34" charset="0"/>
                        <a:buChar char="•"/>
                      </a:pPr>
                      <a:r>
                        <a:rPr lang="en-IN" sz="2000" b="1" dirty="0"/>
                        <a:t>Pricing models</a:t>
                      </a:r>
                    </a:p>
                    <a:p>
                      <a:pPr marL="742950" lvl="1" indent="-285750">
                        <a:buFont typeface="Arial" panose="020B0604020202020204" pitchFamily="34" charset="0"/>
                        <a:buChar char="•"/>
                      </a:pPr>
                      <a:r>
                        <a:rPr lang="en-IN" sz="1800" dirty="0">
                          <a:latin typeface="+mj-lt"/>
                        </a:rPr>
                        <a:t>Energy pricing using python Monte Carlo quant models</a:t>
                      </a:r>
                    </a:p>
                    <a:p>
                      <a:pPr marL="742950" lvl="1" indent="-285750">
                        <a:buFont typeface="Arial" panose="020B0604020202020204" pitchFamily="34" charset="0"/>
                        <a:buChar char="•"/>
                      </a:pPr>
                      <a:r>
                        <a:rPr lang="en-IN" sz="1800" dirty="0">
                          <a:latin typeface="+mj-lt"/>
                        </a:rPr>
                        <a:t>R and Spark models for hotels</a:t>
                      </a:r>
                    </a:p>
                    <a:p>
                      <a:pPr marL="285750" lvl="0" indent="-285750">
                        <a:buFont typeface="Arial" panose="020B0604020202020204" pitchFamily="34" charset="0"/>
                        <a:buChar char="•"/>
                      </a:pPr>
                      <a:r>
                        <a:rPr lang="en-IN" sz="2000" b="1" dirty="0"/>
                        <a:t>Engineering simulations</a:t>
                      </a:r>
                    </a:p>
                    <a:p>
                      <a:pPr marL="742950" lvl="1" indent="-285750">
                        <a:buFont typeface="Arial" panose="020B0604020202020204" pitchFamily="34" charset="0"/>
                        <a:buChar char="•"/>
                      </a:pPr>
                      <a:r>
                        <a:rPr lang="en-IN" sz="1800" dirty="0">
                          <a:latin typeface="+mj-lt"/>
                        </a:rPr>
                        <a:t>Engineering ISV customers can run apps at scale</a:t>
                      </a:r>
                    </a:p>
                    <a:p>
                      <a:pPr marL="285750" lvl="0" indent="-285750">
                        <a:buFont typeface="Arial" panose="020B0604020202020204" pitchFamily="34" charset="0"/>
                        <a:buChar char="•"/>
                      </a:pPr>
                      <a:r>
                        <a:rPr lang="en-IN" sz="2000" b="1" dirty="0"/>
                        <a:t>Image processing</a:t>
                      </a:r>
                    </a:p>
                    <a:p>
                      <a:pPr marL="742950" lvl="1" indent="-285750">
                        <a:buFont typeface="Arial" panose="020B0604020202020204" pitchFamily="34" charset="0"/>
                        <a:buChar char="•"/>
                      </a:pPr>
                      <a:r>
                        <a:rPr lang="en-IN" sz="1800" dirty="0" err="1">
                          <a:latin typeface="+mj-lt"/>
                        </a:rPr>
                        <a:t>Analyze</a:t>
                      </a:r>
                      <a:r>
                        <a:rPr lang="en-IN" sz="1800" dirty="0">
                          <a:latin typeface="+mj-lt"/>
                        </a:rPr>
                        <a:t> MRI scans for sign of dementia</a:t>
                      </a:r>
                    </a:p>
                    <a:p>
                      <a:pPr marL="285750" lvl="0" indent="-285750">
                        <a:buFont typeface="Arial" panose="020B0604020202020204" pitchFamily="34" charset="0"/>
                        <a:buChar char="•"/>
                      </a:pPr>
                      <a:r>
                        <a:rPr lang="en-IN" sz="2000" b="1" dirty="0" err="1"/>
                        <a:t>Misc</a:t>
                      </a:r>
                      <a:endParaRPr lang="en-IN" sz="1800" b="1" dirty="0"/>
                    </a:p>
                    <a:p>
                      <a:pPr marL="742950" lvl="1" indent="-285750">
                        <a:buFont typeface="Arial" panose="020B0604020202020204" pitchFamily="34" charset="0"/>
                        <a:buChar char="•"/>
                      </a:pPr>
                      <a:r>
                        <a:rPr lang="en-IN" sz="1800" dirty="0">
                          <a:latin typeface="+mj-lt"/>
                        </a:rPr>
                        <a:t>Tracking drug company spending against doctor prescriptions</a:t>
                      </a:r>
                    </a:p>
                    <a:p>
                      <a:pPr marL="742950" lvl="1" indent="-285750">
                        <a:buFont typeface="Arial" panose="020B0604020202020204" pitchFamily="34" charset="0"/>
                        <a:buChar char="•"/>
                      </a:pPr>
                      <a:r>
                        <a:rPr lang="en-IN" sz="1800" dirty="0">
                          <a:latin typeface="+mj-lt"/>
                        </a:rPr>
                        <a:t>Aircraft route optimization and simulation</a:t>
                      </a:r>
                    </a:p>
                    <a:p>
                      <a:pPr marL="457200" lvl="1" indent="0">
                        <a:buFont typeface="Arial" panose="020B0604020202020204" pitchFamily="34" charset="0"/>
                        <a:buNone/>
                      </a:pPr>
                      <a:endParaRPr lang="en-IN" sz="1800" dirty="0"/>
                    </a:p>
                  </a:txBody>
                  <a:tcPr marL="93260" marR="93260" marT="46630" marB="4663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69741685"/>
                  </a:ext>
                </a:extLst>
              </a:tr>
              <a:tr h="373041">
                <a:tc>
                  <a:txBody>
                    <a:bodyPr/>
                    <a:lstStyle/>
                    <a:p>
                      <a:endParaRPr lang="en-IN" sz="1800" dirty="0"/>
                    </a:p>
                  </a:txBody>
                  <a:tcPr marL="93260" marR="93260" marT="46630" marB="4663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IN" sz="1800" dirty="0"/>
                    </a:p>
                  </a:txBody>
                  <a:tcPr marL="93260" marR="93260" marT="46630" marB="4663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837175590"/>
                  </a:ext>
                </a:extLst>
              </a:tr>
            </a:tbl>
          </a:graphicData>
        </a:graphic>
      </p:graphicFrame>
    </p:spTree>
    <p:extLst>
      <p:ext uri="{BB962C8B-B14F-4D97-AF65-F5344CB8AC3E}">
        <p14:creationId xmlns:p14="http://schemas.microsoft.com/office/powerpoint/2010/main" val="39295340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Use Case – Azure Media Services</a:t>
            </a:r>
          </a:p>
        </p:txBody>
      </p:sp>
      <p:pic>
        <p:nvPicPr>
          <p:cNvPr id="3" name="Picture 2" descr="\\eventsql\dvd\Online_ART\DVD_ART36\Artwork_Imagery\Icons - Illustrations\_ VIRTUALIZATION ICONS\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4937" y="4597818"/>
            <a:ext cx="990460" cy="6193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eventsql\dvd\Online_ART\DVD_ART36\Artwork_Imagery\Icons - Illustrations\_ VIRTUALIZATION ICONS\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3017" y="5409363"/>
            <a:ext cx="990460" cy="6193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ventsql\dvd\Online_ART\DVD_ART36\Artwork_Imagery\Icons - Illustrations\_ VIRTUALIZATION ICONS\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0611" y="5409364"/>
            <a:ext cx="990460" cy="6193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eventsql\dvd\Online_ART\DVD_ART36\Artwork_Imagery\Icons - Illustrations\_ VIRTUALIZATION ICONS\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0611" y="4597818"/>
            <a:ext cx="990460" cy="61932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794496" y="3705035"/>
            <a:ext cx="753737" cy="304756"/>
            <a:chOff x="6759793" y="2811462"/>
            <a:chExt cx="753844" cy="304800"/>
          </a:xfrm>
        </p:grpSpPr>
        <p:sp>
          <p:nvSpPr>
            <p:cNvPr id="8" name="Flowchart: Process 7"/>
            <p:cNvSpPr/>
            <p:nvPr/>
          </p:nvSpPr>
          <p:spPr bwMode="auto">
            <a:xfrm>
              <a:off x="6759793" y="2811462"/>
              <a:ext cx="753844" cy="304800"/>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6853012" y="2963862"/>
              <a:ext cx="584425" cy="0"/>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719692" y="3464268"/>
            <a:ext cx="3428514" cy="3094634"/>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Azure Batch</a:t>
            </a:r>
          </a:p>
        </p:txBody>
      </p:sp>
      <p:grpSp>
        <p:nvGrpSpPr>
          <p:cNvPr id="11" name="Group 10"/>
          <p:cNvGrpSpPr/>
          <p:nvPr/>
        </p:nvGrpSpPr>
        <p:grpSpPr>
          <a:xfrm>
            <a:off x="1946875" y="3857413"/>
            <a:ext cx="753737" cy="304756"/>
            <a:chOff x="6759793" y="2811462"/>
            <a:chExt cx="753844" cy="304800"/>
          </a:xfrm>
        </p:grpSpPr>
        <p:sp>
          <p:nvSpPr>
            <p:cNvPr id="12" name="Flowchart: Process 11"/>
            <p:cNvSpPr/>
            <p:nvPr/>
          </p:nvSpPr>
          <p:spPr bwMode="auto">
            <a:xfrm>
              <a:off x="6759793" y="2811462"/>
              <a:ext cx="753844" cy="304800"/>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p:nvPr/>
          </p:nvCxnSpPr>
          <p:spPr>
            <a:xfrm>
              <a:off x="6853012" y="2963862"/>
              <a:ext cx="584425" cy="0"/>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2099253" y="4009791"/>
            <a:ext cx="753737" cy="304756"/>
            <a:chOff x="6759793" y="2811462"/>
            <a:chExt cx="753844" cy="304800"/>
          </a:xfrm>
        </p:grpSpPr>
        <p:sp>
          <p:nvSpPr>
            <p:cNvPr id="15" name="Flowchart: Process 14"/>
            <p:cNvSpPr/>
            <p:nvPr/>
          </p:nvSpPr>
          <p:spPr bwMode="auto">
            <a:xfrm>
              <a:off x="6759793" y="2811462"/>
              <a:ext cx="753844" cy="304800"/>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p:nvPr/>
          </p:nvCxnSpPr>
          <p:spPr>
            <a:xfrm>
              <a:off x="6853012" y="2963862"/>
              <a:ext cx="584425" cy="0"/>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bwMode="auto">
          <a:xfrm>
            <a:off x="719692" y="2363278"/>
            <a:ext cx="3428514" cy="856464"/>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800" dirty="0">
                <a:solidFill>
                  <a:schemeClr val="tx1"/>
                </a:solidFill>
                <a:ea typeface="Segoe UI" pitchFamily="34" charset="0"/>
                <a:cs typeface="Segoe UI" pitchFamily="34" charset="0"/>
              </a:rPr>
              <a:t>Azure Media Services</a:t>
            </a:r>
          </a:p>
        </p:txBody>
      </p:sp>
      <p:cxnSp>
        <p:nvCxnSpPr>
          <p:cNvPr id="22" name="Straight Arrow Connector 21"/>
          <p:cNvCxnSpPr/>
          <p:nvPr/>
        </p:nvCxnSpPr>
        <p:spPr>
          <a:xfrm>
            <a:off x="2395855" y="3219743"/>
            <a:ext cx="0" cy="270672"/>
          </a:xfrm>
          <a:prstGeom prst="straightConnector1">
            <a:avLst/>
          </a:prstGeom>
          <a:noFill/>
          <a:ln w="38100" cap="flat" cmpd="sng" algn="ctr">
            <a:solidFill>
              <a:schemeClr val="tx1"/>
            </a:solidFill>
            <a:prstDash val="sysDot"/>
            <a:tailEnd type="none"/>
          </a:ln>
          <a:effectLst/>
        </p:spPr>
      </p:cxn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016" y="1292750"/>
            <a:ext cx="697314" cy="697314"/>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767" y="1292750"/>
            <a:ext cx="697314" cy="697314"/>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92" y="1292750"/>
            <a:ext cx="697314" cy="697314"/>
          </a:xfrm>
          <a:prstGeom prst="rect">
            <a:avLst/>
          </a:prstGeom>
        </p:spPr>
      </p:pic>
      <p:cxnSp>
        <p:nvCxnSpPr>
          <p:cNvPr id="27" name="Straight Arrow Connector 26"/>
          <p:cNvCxnSpPr/>
          <p:nvPr/>
        </p:nvCxnSpPr>
        <p:spPr>
          <a:xfrm>
            <a:off x="1360642" y="2033633"/>
            <a:ext cx="0" cy="31309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4" idx="2"/>
            <a:endCxn id="21" idx="0"/>
          </p:cNvCxnSpPr>
          <p:nvPr/>
        </p:nvCxnSpPr>
        <p:spPr>
          <a:xfrm>
            <a:off x="2421424" y="1990064"/>
            <a:ext cx="12525" cy="37321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366947" y="2038381"/>
            <a:ext cx="0" cy="324896"/>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081204" y="1440271"/>
            <a:ext cx="6792300" cy="2721898"/>
          </a:xfrm>
          <a:prstGeom prst="rect">
            <a:avLst/>
          </a:prstGeom>
          <a:noFill/>
        </p:spPr>
        <p:txBody>
          <a:bodyPr wrap="square" lIns="182854" tIns="146283" rIns="182854" bIns="146283" rtlCol="0" anchor="ctr">
            <a:spAutoFit/>
          </a:bodyPr>
          <a:lstStyle/>
          <a:p>
            <a:pPr>
              <a:lnSpc>
                <a:spcPct val="90000"/>
              </a:lnSpc>
              <a:spcAft>
                <a:spcPts val="600"/>
              </a:spcAft>
            </a:pPr>
            <a:r>
              <a:rPr lang="en-US" sz="2400" b="1" dirty="0">
                <a:latin typeface="+mj-lt"/>
              </a:rPr>
              <a:t>Azure Media Services:</a:t>
            </a:r>
          </a:p>
          <a:p>
            <a:pPr marL="182845" indent="-182845">
              <a:lnSpc>
                <a:spcPct val="90000"/>
              </a:lnSpc>
              <a:spcAft>
                <a:spcPts val="600"/>
              </a:spcAft>
              <a:buFont typeface="Arial" panose="020B0604020202020204" pitchFamily="34" charset="0"/>
              <a:buChar char="•"/>
            </a:pPr>
            <a:r>
              <a:rPr lang="en-US" sz="2400" dirty="0">
                <a:latin typeface="+mj-lt"/>
              </a:rPr>
              <a:t>Media transcoding platform service</a:t>
            </a:r>
          </a:p>
          <a:p>
            <a:pPr marL="182845" indent="-182845">
              <a:lnSpc>
                <a:spcPct val="90000"/>
              </a:lnSpc>
              <a:spcAft>
                <a:spcPts val="600"/>
              </a:spcAft>
              <a:buFont typeface="Arial" panose="020B0604020202020204" pitchFamily="34" charset="0"/>
              <a:buChar char="•"/>
            </a:pPr>
            <a:r>
              <a:rPr lang="en-US" sz="2400" dirty="0">
                <a:latin typeface="+mj-lt"/>
              </a:rPr>
              <a:t>Media-focused UI, API, pricing, SLA, etc.</a:t>
            </a:r>
          </a:p>
          <a:p>
            <a:pPr marL="182845" indent="-182845">
              <a:lnSpc>
                <a:spcPct val="90000"/>
              </a:lnSpc>
              <a:spcAft>
                <a:spcPts val="600"/>
              </a:spcAft>
              <a:buFont typeface="Arial" panose="020B0604020202020204" pitchFamily="34" charset="0"/>
              <a:buChar char="•"/>
            </a:pPr>
            <a:r>
              <a:rPr lang="en-US" sz="2400" dirty="0">
                <a:latin typeface="+mj-lt"/>
              </a:rPr>
              <a:t>Uses Batch for all transcodes</a:t>
            </a:r>
          </a:p>
          <a:p>
            <a:pPr marL="182845" indent="-182845">
              <a:lnSpc>
                <a:spcPct val="90000"/>
              </a:lnSpc>
              <a:spcAft>
                <a:spcPts val="600"/>
              </a:spcAft>
              <a:buFont typeface="Arial" panose="020B0604020202020204" pitchFamily="34" charset="0"/>
              <a:buChar char="•"/>
            </a:pPr>
            <a:r>
              <a:rPr lang="en-US" sz="2400" dirty="0">
                <a:latin typeface="+mj-lt"/>
              </a:rPr>
              <a:t>Supplies the transcoding applications</a:t>
            </a:r>
          </a:p>
          <a:p>
            <a:pPr marL="182845" indent="-182845">
              <a:lnSpc>
                <a:spcPct val="90000"/>
              </a:lnSpc>
              <a:spcAft>
                <a:spcPts val="600"/>
              </a:spcAft>
              <a:buFont typeface="Arial" panose="020B0604020202020204" pitchFamily="34" charset="0"/>
              <a:buChar char="•"/>
            </a:pPr>
            <a:r>
              <a:rPr lang="en-US" sz="2400" dirty="0">
                <a:latin typeface="+mj-lt"/>
              </a:rPr>
              <a:t>Hides the VM’s</a:t>
            </a:r>
          </a:p>
        </p:txBody>
      </p:sp>
      <p:grpSp>
        <p:nvGrpSpPr>
          <p:cNvPr id="38" name="Group 37"/>
          <p:cNvGrpSpPr/>
          <p:nvPr/>
        </p:nvGrpSpPr>
        <p:grpSpPr>
          <a:xfrm>
            <a:off x="2841987" y="5256985"/>
            <a:ext cx="753737" cy="304756"/>
            <a:chOff x="6759793" y="2811462"/>
            <a:chExt cx="753844" cy="304800"/>
          </a:xfrm>
        </p:grpSpPr>
        <p:sp>
          <p:nvSpPr>
            <p:cNvPr id="39" name="Flowchart: Process 38"/>
            <p:cNvSpPr/>
            <p:nvPr/>
          </p:nvSpPr>
          <p:spPr bwMode="auto">
            <a:xfrm>
              <a:off x="6759793" y="2811462"/>
              <a:ext cx="753844" cy="304800"/>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0" name="Straight Connector 39"/>
            <p:cNvCxnSpPr/>
            <p:nvPr/>
          </p:nvCxnSpPr>
          <p:spPr>
            <a:xfrm>
              <a:off x="6853012" y="2963862"/>
              <a:ext cx="584425" cy="0"/>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402615" y="5256985"/>
            <a:ext cx="753737" cy="304756"/>
            <a:chOff x="6759793" y="2811462"/>
            <a:chExt cx="753844" cy="304800"/>
          </a:xfrm>
        </p:grpSpPr>
        <p:sp>
          <p:nvSpPr>
            <p:cNvPr id="42" name="Flowchart: Process 41"/>
            <p:cNvSpPr/>
            <p:nvPr/>
          </p:nvSpPr>
          <p:spPr bwMode="auto">
            <a:xfrm>
              <a:off x="6759793" y="2811462"/>
              <a:ext cx="753844" cy="304800"/>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p:cNvCxnSpPr/>
            <p:nvPr/>
          </p:nvCxnSpPr>
          <p:spPr>
            <a:xfrm>
              <a:off x="6853012" y="2963862"/>
              <a:ext cx="584425" cy="0"/>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5066304" y="4519912"/>
            <a:ext cx="7097056" cy="1778906"/>
          </a:xfrm>
          <a:prstGeom prst="rect">
            <a:avLst/>
          </a:prstGeom>
          <a:noFill/>
        </p:spPr>
        <p:txBody>
          <a:bodyPr wrap="square" lIns="182854" tIns="146283" rIns="182854" bIns="146283" rtlCol="0" anchor="ctr">
            <a:spAutoFit/>
          </a:bodyPr>
          <a:lstStyle/>
          <a:p>
            <a:pPr>
              <a:lnSpc>
                <a:spcPct val="90000"/>
              </a:lnSpc>
              <a:spcAft>
                <a:spcPts val="600"/>
              </a:spcAft>
            </a:pPr>
            <a:r>
              <a:rPr lang="en-US" sz="2400" b="1" dirty="0">
                <a:latin typeface="+mj-lt"/>
              </a:rPr>
              <a:t>Azure Batch Usage:</a:t>
            </a:r>
          </a:p>
          <a:p>
            <a:pPr marL="182845" indent="-182845">
              <a:lnSpc>
                <a:spcPct val="90000"/>
              </a:lnSpc>
              <a:spcAft>
                <a:spcPts val="600"/>
              </a:spcAft>
              <a:buFont typeface="Arial" panose="020B0604020202020204" pitchFamily="34" charset="0"/>
              <a:buChar char="•"/>
            </a:pPr>
            <a:r>
              <a:rPr lang="en-US" sz="2400" dirty="0">
                <a:latin typeface="+mj-lt"/>
              </a:rPr>
              <a:t>Long-term pool of VM’s with transcoding applications installed</a:t>
            </a:r>
          </a:p>
          <a:p>
            <a:pPr marL="182845" indent="-182845">
              <a:lnSpc>
                <a:spcPct val="90000"/>
              </a:lnSpc>
              <a:spcAft>
                <a:spcPts val="600"/>
              </a:spcAft>
              <a:buFont typeface="Arial" panose="020B0604020202020204" pitchFamily="34" charset="0"/>
              <a:buChar char="•"/>
            </a:pPr>
            <a:r>
              <a:rPr lang="en-US" sz="2400" dirty="0">
                <a:latin typeface="+mj-lt"/>
              </a:rPr>
              <a:t>Pool scaled by Media Services according to load</a:t>
            </a:r>
          </a:p>
        </p:txBody>
      </p:sp>
    </p:spTree>
    <p:extLst>
      <p:ext uri="{BB962C8B-B14F-4D97-AF65-F5344CB8AC3E}">
        <p14:creationId xmlns:p14="http://schemas.microsoft.com/office/powerpoint/2010/main" val="83925848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Use Case – Software Test Service</a:t>
            </a:r>
          </a:p>
        </p:txBody>
      </p:sp>
      <p:pic>
        <p:nvPicPr>
          <p:cNvPr id="3" name="Picture 2" descr="\\eventsql\dvd\Online_ART\DVD_ART36\Artwork_Imagery\Icons - Illustrations\_ VIRTUALIZATION ICONS\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4937" y="4597818"/>
            <a:ext cx="990460" cy="6193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eventsql\dvd\Online_ART\DVD_ART36\Artwork_Imagery\Icons - Illustrations\_ VIRTUALIZATION ICONS\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3017" y="5409363"/>
            <a:ext cx="990460" cy="6193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ventsql\dvd\Online_ART\DVD_ART36\Artwork_Imagery\Icons - Illustrations\_ VIRTUALIZATION ICONS\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0611" y="5409364"/>
            <a:ext cx="990460" cy="6193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eventsql\dvd\Online_ART\DVD_ART36\Artwork_Imagery\Icons - Illustrations\_ VIRTUALIZATION ICONS\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0611" y="4597818"/>
            <a:ext cx="990460" cy="61932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794496" y="3705035"/>
            <a:ext cx="753737" cy="304756"/>
            <a:chOff x="6759793" y="2811462"/>
            <a:chExt cx="753844" cy="304800"/>
          </a:xfrm>
        </p:grpSpPr>
        <p:sp>
          <p:nvSpPr>
            <p:cNvPr id="8" name="Flowchart: Process 7"/>
            <p:cNvSpPr/>
            <p:nvPr/>
          </p:nvSpPr>
          <p:spPr bwMode="auto">
            <a:xfrm>
              <a:off x="6759793" y="2811462"/>
              <a:ext cx="753844" cy="304800"/>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6853012" y="2963862"/>
              <a:ext cx="584425" cy="0"/>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719692" y="3464268"/>
            <a:ext cx="3428514" cy="3094634"/>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Azure Batch</a:t>
            </a:r>
          </a:p>
        </p:txBody>
      </p:sp>
      <p:grpSp>
        <p:nvGrpSpPr>
          <p:cNvPr id="11" name="Group 10"/>
          <p:cNvGrpSpPr/>
          <p:nvPr/>
        </p:nvGrpSpPr>
        <p:grpSpPr>
          <a:xfrm>
            <a:off x="1946875" y="3857413"/>
            <a:ext cx="753737" cy="304756"/>
            <a:chOff x="6759793" y="2811462"/>
            <a:chExt cx="753844" cy="304800"/>
          </a:xfrm>
        </p:grpSpPr>
        <p:sp>
          <p:nvSpPr>
            <p:cNvPr id="12" name="Flowchart: Process 11"/>
            <p:cNvSpPr/>
            <p:nvPr/>
          </p:nvSpPr>
          <p:spPr bwMode="auto">
            <a:xfrm>
              <a:off x="6759793" y="2811462"/>
              <a:ext cx="753844" cy="304800"/>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p:cNvCxnSpPr/>
            <p:nvPr/>
          </p:nvCxnSpPr>
          <p:spPr>
            <a:xfrm>
              <a:off x="6853012" y="2963862"/>
              <a:ext cx="584425" cy="0"/>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2099253" y="4009791"/>
            <a:ext cx="753737" cy="304756"/>
            <a:chOff x="6759793" y="2811462"/>
            <a:chExt cx="753844" cy="304800"/>
          </a:xfrm>
        </p:grpSpPr>
        <p:sp>
          <p:nvSpPr>
            <p:cNvPr id="15" name="Flowchart: Process 14"/>
            <p:cNvSpPr/>
            <p:nvPr/>
          </p:nvSpPr>
          <p:spPr bwMode="auto">
            <a:xfrm>
              <a:off x="6759793" y="2811462"/>
              <a:ext cx="753844" cy="304800"/>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p:nvPr/>
          </p:nvCxnSpPr>
          <p:spPr>
            <a:xfrm>
              <a:off x="6853012" y="2963862"/>
              <a:ext cx="584425" cy="0"/>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bwMode="auto">
          <a:xfrm>
            <a:off x="719692" y="2363278"/>
            <a:ext cx="3428514" cy="856464"/>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800" dirty="0">
                <a:solidFill>
                  <a:schemeClr val="tx1"/>
                </a:solidFill>
                <a:ea typeface="Segoe UI" pitchFamily="34" charset="0"/>
                <a:cs typeface="Segoe UI" pitchFamily="34" charset="0"/>
              </a:rPr>
              <a:t>Test Execution Service</a:t>
            </a:r>
          </a:p>
        </p:txBody>
      </p:sp>
      <p:cxnSp>
        <p:nvCxnSpPr>
          <p:cNvPr id="18" name="Straight Arrow Connector 17"/>
          <p:cNvCxnSpPr/>
          <p:nvPr/>
        </p:nvCxnSpPr>
        <p:spPr>
          <a:xfrm>
            <a:off x="2395855" y="3219743"/>
            <a:ext cx="0" cy="270672"/>
          </a:xfrm>
          <a:prstGeom prst="straightConnector1">
            <a:avLst/>
          </a:prstGeom>
          <a:noFill/>
          <a:ln w="38100" cap="flat" cmpd="sng" algn="ctr">
            <a:solidFill>
              <a:schemeClr val="tx1"/>
            </a:solidFill>
            <a:prstDash val="sysDot"/>
            <a:tailEnd type="none"/>
          </a:ln>
          <a:effectLst/>
        </p:spPr>
      </p:cxn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016" y="1292750"/>
            <a:ext cx="697314" cy="697314"/>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767" y="1292750"/>
            <a:ext cx="697314" cy="697314"/>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292" y="1292750"/>
            <a:ext cx="697314" cy="697314"/>
          </a:xfrm>
          <a:prstGeom prst="rect">
            <a:avLst/>
          </a:prstGeom>
        </p:spPr>
      </p:pic>
      <p:cxnSp>
        <p:nvCxnSpPr>
          <p:cNvPr id="22" name="Straight Arrow Connector 21"/>
          <p:cNvCxnSpPr/>
          <p:nvPr/>
        </p:nvCxnSpPr>
        <p:spPr>
          <a:xfrm>
            <a:off x="1360642" y="2033633"/>
            <a:ext cx="0" cy="31309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17" idx="0"/>
          </p:cNvCxnSpPr>
          <p:nvPr/>
        </p:nvCxnSpPr>
        <p:spPr>
          <a:xfrm>
            <a:off x="2421424" y="1990064"/>
            <a:ext cx="12525" cy="373214"/>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366947" y="2038381"/>
            <a:ext cx="0" cy="324896"/>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999210" y="1931056"/>
            <a:ext cx="7082155" cy="4313389"/>
          </a:xfrm>
          <a:prstGeom prst="rect">
            <a:avLst/>
          </a:prstGeom>
          <a:noFill/>
        </p:spPr>
        <p:txBody>
          <a:bodyPr wrap="square" lIns="182854" tIns="146283" rIns="182854" bIns="146283" rtlCol="0">
            <a:spAutoFit/>
          </a:bodyPr>
          <a:lstStyle/>
          <a:p>
            <a:pPr marL="182845" indent="-182845">
              <a:lnSpc>
                <a:spcPct val="90000"/>
              </a:lnSpc>
              <a:spcAft>
                <a:spcPts val="600"/>
              </a:spcAft>
              <a:buFont typeface="Arial" panose="020B0604020202020204" pitchFamily="34" charset="0"/>
              <a:buChar char="•"/>
            </a:pPr>
            <a:r>
              <a:rPr lang="en-US" sz="2400" b="1" dirty="0">
                <a:latin typeface="+mj-lt"/>
              </a:rPr>
              <a:t>Test Execution Service:</a:t>
            </a:r>
          </a:p>
          <a:p>
            <a:pPr marL="649127" lvl="1" indent="-182845">
              <a:lnSpc>
                <a:spcPct val="90000"/>
              </a:lnSpc>
              <a:spcAft>
                <a:spcPts val="600"/>
              </a:spcAft>
              <a:buFont typeface="Arial" panose="020B0604020202020204" pitchFamily="34" charset="0"/>
              <a:buChar char="•"/>
            </a:pPr>
            <a:r>
              <a:rPr lang="en-US" sz="2400" dirty="0">
                <a:latin typeface="+mj-lt"/>
              </a:rPr>
              <a:t>Engineers submit test suites for execution</a:t>
            </a:r>
          </a:p>
          <a:p>
            <a:pPr marL="649127" lvl="1" indent="-182845">
              <a:lnSpc>
                <a:spcPct val="90000"/>
              </a:lnSpc>
              <a:spcAft>
                <a:spcPts val="600"/>
              </a:spcAft>
              <a:buFont typeface="Arial" panose="020B0604020202020204" pitchFamily="34" charset="0"/>
              <a:buChar char="•"/>
            </a:pPr>
            <a:r>
              <a:rPr lang="en-US" sz="2400" dirty="0">
                <a:latin typeface="+mj-lt"/>
              </a:rPr>
              <a:t>Used for many Azure services</a:t>
            </a:r>
          </a:p>
          <a:p>
            <a:pPr marL="649127" lvl="1" indent="-182845">
              <a:lnSpc>
                <a:spcPct val="90000"/>
              </a:lnSpc>
              <a:spcAft>
                <a:spcPts val="600"/>
              </a:spcAft>
              <a:buFont typeface="Arial" panose="020B0604020202020204" pitchFamily="34" charset="0"/>
              <a:buChar char="•"/>
            </a:pPr>
            <a:endParaRPr lang="en-US" sz="2400" dirty="0">
              <a:latin typeface="+mj-lt"/>
            </a:endParaRPr>
          </a:p>
          <a:p>
            <a:pPr marL="182845" indent="-182845">
              <a:lnSpc>
                <a:spcPct val="90000"/>
              </a:lnSpc>
              <a:spcAft>
                <a:spcPts val="600"/>
              </a:spcAft>
              <a:buFont typeface="Arial" panose="020B0604020202020204" pitchFamily="34" charset="0"/>
              <a:buChar char="•"/>
            </a:pPr>
            <a:r>
              <a:rPr lang="en-US" sz="2400" b="1" dirty="0">
                <a:latin typeface="+mj-lt"/>
              </a:rPr>
              <a:t>Azure Batch:</a:t>
            </a:r>
          </a:p>
          <a:p>
            <a:pPr marL="649127" lvl="1" indent="-182845">
              <a:lnSpc>
                <a:spcPct val="90000"/>
              </a:lnSpc>
              <a:spcAft>
                <a:spcPts val="600"/>
              </a:spcAft>
              <a:buFont typeface="Arial" panose="020B0604020202020204" pitchFamily="34" charset="0"/>
              <a:buChar char="•"/>
            </a:pPr>
            <a:r>
              <a:rPr lang="en-US" sz="2400" dirty="0">
                <a:latin typeface="+mj-lt"/>
              </a:rPr>
              <a:t>Pool of VM’s created for each test suite</a:t>
            </a:r>
          </a:p>
          <a:p>
            <a:pPr marL="649127" lvl="1" indent="-182845">
              <a:lnSpc>
                <a:spcPct val="90000"/>
              </a:lnSpc>
              <a:spcAft>
                <a:spcPts val="600"/>
              </a:spcAft>
              <a:buFont typeface="Arial" panose="020B0604020202020204" pitchFamily="34" charset="0"/>
              <a:buChar char="•"/>
            </a:pPr>
            <a:r>
              <a:rPr lang="en-US" sz="2400" dirty="0">
                <a:latin typeface="+mj-lt"/>
              </a:rPr>
              <a:t>Test suite is completely custom application</a:t>
            </a:r>
          </a:p>
          <a:p>
            <a:pPr marL="649127" lvl="1" indent="-182845">
              <a:lnSpc>
                <a:spcPct val="90000"/>
              </a:lnSpc>
              <a:spcAft>
                <a:spcPts val="600"/>
              </a:spcAft>
              <a:buFont typeface="Arial" panose="020B0604020202020204" pitchFamily="34" charset="0"/>
              <a:buChar char="•"/>
            </a:pPr>
            <a:r>
              <a:rPr lang="en-US" sz="2400" dirty="0">
                <a:latin typeface="+mj-lt"/>
              </a:rPr>
              <a:t>Pool auto-scaled according to queue size</a:t>
            </a:r>
          </a:p>
          <a:p>
            <a:pPr marL="649127" lvl="1" indent="-182845">
              <a:lnSpc>
                <a:spcPct val="90000"/>
              </a:lnSpc>
              <a:spcAft>
                <a:spcPts val="600"/>
              </a:spcAft>
              <a:buFont typeface="Arial" panose="020B0604020202020204" pitchFamily="34" charset="0"/>
              <a:buChar char="•"/>
            </a:pPr>
            <a:r>
              <a:rPr lang="en-US" sz="2400" dirty="0">
                <a:latin typeface="+mj-lt"/>
              </a:rPr>
              <a:t>Spread across multiple regions with multiple Batch accounts</a:t>
            </a:r>
          </a:p>
        </p:txBody>
      </p:sp>
      <p:grpSp>
        <p:nvGrpSpPr>
          <p:cNvPr id="26" name="Group 25"/>
          <p:cNvGrpSpPr/>
          <p:nvPr/>
        </p:nvGrpSpPr>
        <p:grpSpPr>
          <a:xfrm>
            <a:off x="2841987" y="5256985"/>
            <a:ext cx="753737" cy="304756"/>
            <a:chOff x="6759793" y="2811462"/>
            <a:chExt cx="753844" cy="304800"/>
          </a:xfrm>
        </p:grpSpPr>
        <p:sp>
          <p:nvSpPr>
            <p:cNvPr id="27" name="Flowchart: Process 26"/>
            <p:cNvSpPr/>
            <p:nvPr/>
          </p:nvSpPr>
          <p:spPr bwMode="auto">
            <a:xfrm>
              <a:off x="6759793" y="2811462"/>
              <a:ext cx="753844" cy="304800"/>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p:cNvCxnSpPr/>
            <p:nvPr/>
          </p:nvCxnSpPr>
          <p:spPr>
            <a:xfrm>
              <a:off x="6853012" y="2963862"/>
              <a:ext cx="584425" cy="0"/>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402615" y="5256985"/>
            <a:ext cx="753737" cy="304756"/>
            <a:chOff x="6759793" y="2811462"/>
            <a:chExt cx="753844" cy="304800"/>
          </a:xfrm>
        </p:grpSpPr>
        <p:sp>
          <p:nvSpPr>
            <p:cNvPr id="30" name="Flowchart: Process 29"/>
            <p:cNvSpPr/>
            <p:nvPr/>
          </p:nvSpPr>
          <p:spPr bwMode="auto">
            <a:xfrm>
              <a:off x="6759793" y="2811462"/>
              <a:ext cx="753844" cy="304800"/>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p:cNvCxnSpPr/>
            <p:nvPr/>
          </p:nvCxnSpPr>
          <p:spPr>
            <a:xfrm>
              <a:off x="6853012" y="2963862"/>
              <a:ext cx="584425" cy="0"/>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689180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799" dirty="0"/>
              <a:t>Use Case – Animated Feature Film Rendering</a:t>
            </a:r>
          </a:p>
        </p:txBody>
      </p:sp>
      <p:sp>
        <p:nvSpPr>
          <p:cNvPr id="25" name="TextBox 24"/>
          <p:cNvSpPr txBox="1"/>
          <p:nvPr/>
        </p:nvSpPr>
        <p:spPr>
          <a:xfrm>
            <a:off x="6218237" y="1931056"/>
            <a:ext cx="6095135" cy="3242978"/>
          </a:xfrm>
          <a:prstGeom prst="rect">
            <a:avLst/>
          </a:prstGeom>
          <a:noFill/>
        </p:spPr>
        <p:txBody>
          <a:bodyPr wrap="square" lIns="182854" tIns="146283" rIns="182854" bIns="146283" rtlCol="0">
            <a:spAutoFit/>
          </a:bodyPr>
          <a:lstStyle/>
          <a:p>
            <a:pPr marL="182845" indent="-182845">
              <a:lnSpc>
                <a:spcPct val="90000"/>
              </a:lnSpc>
              <a:spcAft>
                <a:spcPts val="600"/>
              </a:spcAft>
              <a:buFont typeface="Arial" panose="020B0604020202020204" pitchFamily="34" charset="0"/>
              <a:buChar char="•"/>
            </a:pPr>
            <a:r>
              <a:rPr lang="en-US" sz="2400" dirty="0">
                <a:latin typeface="+mj-lt"/>
              </a:rPr>
              <a:t>PROAN Entertainment – ‘</a:t>
            </a:r>
            <a:r>
              <a:rPr lang="en-US" sz="2400" dirty="0" err="1">
                <a:latin typeface="+mj-lt"/>
              </a:rPr>
              <a:t>Pepito</a:t>
            </a:r>
            <a:r>
              <a:rPr lang="en-US" sz="2400" dirty="0">
                <a:latin typeface="+mj-lt"/>
              </a:rPr>
              <a:t> – La </a:t>
            </a:r>
            <a:r>
              <a:rPr lang="en-US" sz="2400" dirty="0" err="1">
                <a:latin typeface="+mj-lt"/>
              </a:rPr>
              <a:t>Película</a:t>
            </a:r>
            <a:r>
              <a:rPr lang="en-US" sz="2400" dirty="0">
                <a:latin typeface="+mj-lt"/>
              </a:rPr>
              <a:t>’</a:t>
            </a:r>
          </a:p>
          <a:p>
            <a:pPr marL="649127" lvl="1" indent="-182845">
              <a:lnSpc>
                <a:spcPct val="90000"/>
              </a:lnSpc>
              <a:spcAft>
                <a:spcPts val="600"/>
              </a:spcAft>
              <a:buFont typeface="Arial" panose="020B0604020202020204" pitchFamily="34" charset="0"/>
              <a:buChar char="•"/>
            </a:pPr>
            <a:r>
              <a:rPr lang="en-US" sz="2400" dirty="0">
                <a:latin typeface="+mj-lt"/>
              </a:rPr>
              <a:t>90 minute 3D animated feature film</a:t>
            </a:r>
          </a:p>
          <a:p>
            <a:pPr marL="649127" lvl="1" indent="-182845">
              <a:lnSpc>
                <a:spcPct val="90000"/>
              </a:lnSpc>
              <a:spcAft>
                <a:spcPts val="600"/>
              </a:spcAft>
              <a:buFont typeface="Arial" panose="020B0604020202020204" pitchFamily="34" charset="0"/>
              <a:buChar char="•"/>
            </a:pPr>
            <a:r>
              <a:rPr lang="en-US" sz="2400" dirty="0">
                <a:latin typeface="+mj-lt"/>
              </a:rPr>
              <a:t>Would have taken over 13 years to render using existing on-premises cluster</a:t>
            </a:r>
          </a:p>
          <a:p>
            <a:pPr marL="649127" lvl="1" indent="-182845">
              <a:lnSpc>
                <a:spcPct val="90000"/>
              </a:lnSpc>
              <a:spcAft>
                <a:spcPts val="600"/>
              </a:spcAft>
              <a:buFont typeface="Arial" panose="020B0604020202020204" pitchFamily="34" charset="0"/>
              <a:buChar char="•"/>
            </a:pPr>
            <a:r>
              <a:rPr lang="en-US" sz="2400" dirty="0">
                <a:latin typeface="+mj-lt"/>
              </a:rPr>
              <a:t>Rendered entirely in Azure using Blender in about 3 months</a:t>
            </a:r>
          </a:p>
        </p:txBody>
      </p:sp>
      <p:pic>
        <p:nvPicPr>
          <p:cNvPr id="32" name="Picture 31"/>
          <p:cNvPicPr>
            <a:picLocks noChangeAspect="1"/>
          </p:cNvPicPr>
          <p:nvPr/>
        </p:nvPicPr>
        <p:blipFill>
          <a:blip r:embed="rId3"/>
          <a:stretch>
            <a:fillRect/>
          </a:stretch>
        </p:blipFill>
        <p:spPr>
          <a:xfrm>
            <a:off x="504048" y="1592532"/>
            <a:ext cx="5489241" cy="4525276"/>
          </a:xfrm>
          <a:prstGeom prst="rect">
            <a:avLst/>
          </a:prstGeom>
        </p:spPr>
      </p:pic>
    </p:spTree>
    <p:extLst>
      <p:ext uri="{BB962C8B-B14F-4D97-AF65-F5344CB8AC3E}">
        <p14:creationId xmlns:p14="http://schemas.microsoft.com/office/powerpoint/2010/main" val="170305593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ounded Rectangle 15"/>
          <p:cNvSpPr/>
          <p:nvPr/>
        </p:nvSpPr>
        <p:spPr>
          <a:xfrm>
            <a:off x="2098118" y="2184391"/>
            <a:ext cx="5485622" cy="2485038"/>
          </a:xfrm>
          <a:prstGeom prst="roundRect">
            <a:avLst>
              <a:gd name="adj" fmla="val 0"/>
            </a:avLst>
          </a:prstGeom>
          <a:solidFill>
            <a:schemeClr val="accent2"/>
          </a:solidFill>
          <a:ln w="9525" cap="flat" cmpd="sng" algn="ctr">
            <a:solidFill>
              <a:srgbClr val="000000"/>
            </a:solidFill>
            <a:prstDash val="solid"/>
            <a:round/>
          </a:ln>
          <a:effectLst/>
        </p:spPr>
        <p:txBody>
          <a:bodyPr rtlCol="0" anchor="t" anchorCtr="0"/>
          <a:lstStyle/>
          <a:p>
            <a:pPr algn="ctr" defTabSz="914191">
              <a:spcAft>
                <a:spcPts val="294"/>
              </a:spcAft>
              <a:defRPr/>
            </a:pPr>
            <a:r>
              <a:rPr lang="en-US" sz="3199" kern="0" dirty="0">
                <a:solidFill>
                  <a:srgbClr val="FFFFFF"/>
                </a:solidFill>
              </a:rPr>
              <a:t>Azure Batch</a:t>
            </a:r>
          </a:p>
        </p:txBody>
      </p:sp>
      <p:sp>
        <p:nvSpPr>
          <p:cNvPr id="2" name="Title 1"/>
          <p:cNvSpPr>
            <a:spLocks noGrp="1"/>
          </p:cNvSpPr>
          <p:nvPr>
            <p:ph type="title"/>
          </p:nvPr>
        </p:nvSpPr>
        <p:spPr/>
        <p:txBody>
          <a:bodyPr/>
          <a:lstStyle/>
          <a:p>
            <a:r>
              <a:rPr lang="en-US" sz="4799" dirty="0"/>
              <a:t>Azure Batch - Cloud-enable applications</a:t>
            </a:r>
            <a:endParaRPr lang="en-US" sz="3599" dirty="0"/>
          </a:p>
        </p:txBody>
      </p:sp>
      <p:cxnSp>
        <p:nvCxnSpPr>
          <p:cNvPr id="11" name="Straight Arrow Connector 10"/>
          <p:cNvCxnSpPr/>
          <p:nvPr/>
        </p:nvCxnSpPr>
        <p:spPr>
          <a:xfrm>
            <a:off x="2484967" y="1813505"/>
            <a:ext cx="0" cy="2140893"/>
          </a:xfrm>
          <a:prstGeom prst="straightConnector1">
            <a:avLst/>
          </a:prstGeom>
          <a:noFill/>
          <a:ln w="38100" cap="flat" cmpd="sng" algn="ctr">
            <a:solidFill>
              <a:schemeClr val="tx1"/>
            </a:solidFill>
            <a:prstDash val="sysDot"/>
            <a:headEnd w="lg" len="lg"/>
            <a:tailEnd type="none" w="lg" len="med"/>
          </a:ln>
          <a:effectLst/>
        </p:spPr>
      </p:cxnSp>
      <p:sp>
        <p:nvSpPr>
          <p:cNvPr id="12" name="Rounded Rectangle 11"/>
          <p:cNvSpPr/>
          <p:nvPr/>
        </p:nvSpPr>
        <p:spPr>
          <a:xfrm>
            <a:off x="351670" y="1355726"/>
            <a:ext cx="7232070" cy="372319"/>
          </a:xfrm>
          <a:prstGeom prst="roundRect">
            <a:avLst>
              <a:gd name="adj" fmla="val 0"/>
            </a:avLst>
          </a:prstGeom>
          <a:solidFill>
            <a:schemeClr val="accent6"/>
          </a:solidFill>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191">
              <a:defRPr/>
            </a:pPr>
            <a:r>
              <a:rPr lang="en-US" sz="2000" kern="0" dirty="0">
                <a:solidFill>
                  <a:srgbClr val="FFFFFF"/>
                </a:solidFill>
              </a:rPr>
              <a:t>User Application or Service</a:t>
            </a:r>
          </a:p>
        </p:txBody>
      </p:sp>
      <p:sp>
        <p:nvSpPr>
          <p:cNvPr id="14" name="Line Callout 1 (Accent Bar) 13"/>
          <p:cNvSpPr/>
          <p:nvPr/>
        </p:nvSpPr>
        <p:spPr bwMode="auto">
          <a:xfrm>
            <a:off x="7844221" y="2301967"/>
            <a:ext cx="4458851" cy="1957186"/>
          </a:xfrm>
          <a:prstGeom prst="accentCallout1">
            <a:avLst>
              <a:gd name="adj1" fmla="val 51826"/>
              <a:gd name="adj2" fmla="val 1742"/>
              <a:gd name="adj3" fmla="val 52018"/>
              <a:gd name="adj4" fmla="val -7546"/>
            </a:avLst>
          </a:prstGeom>
          <a:noFill/>
          <a:ln w="19050">
            <a:solidFill>
              <a:schemeClr val="tx1"/>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13923" fontAlgn="base">
              <a:spcBef>
                <a:spcPct val="0"/>
              </a:spcBef>
              <a:spcAft>
                <a:spcPct val="0"/>
              </a:spcAft>
            </a:pPr>
            <a:r>
              <a:rPr lang="en-US" sz="2000" dirty="0">
                <a:solidFill>
                  <a:schemeClr val="tx1"/>
                </a:solidFill>
              </a:rPr>
              <a:t>Cloud-enable applications, made available as SaaS:</a:t>
            </a:r>
          </a:p>
          <a:p>
            <a:pPr marL="182845" indent="-182845" defTabSz="913923" fontAlgn="base">
              <a:spcBef>
                <a:spcPct val="0"/>
              </a:spcBef>
              <a:spcAft>
                <a:spcPct val="0"/>
              </a:spcAft>
              <a:buFont typeface="Arial" panose="020B0604020202020204" pitchFamily="34" charset="0"/>
              <a:buChar char="•"/>
            </a:pPr>
            <a:r>
              <a:rPr lang="en-US" sz="2000" dirty="0">
                <a:solidFill>
                  <a:schemeClr val="tx1"/>
                </a:solidFill>
              </a:rPr>
              <a:t>Not producing a service</a:t>
            </a:r>
          </a:p>
          <a:p>
            <a:pPr marL="182845" indent="-182845" defTabSz="913923" fontAlgn="base">
              <a:spcBef>
                <a:spcPct val="0"/>
              </a:spcBef>
              <a:spcAft>
                <a:spcPct val="0"/>
              </a:spcAft>
              <a:buFont typeface="Arial" panose="020B0604020202020204" pitchFamily="34" charset="0"/>
              <a:buChar char="•"/>
            </a:pPr>
            <a:r>
              <a:rPr lang="en-US" sz="2000" dirty="0">
                <a:solidFill>
                  <a:schemeClr val="tx1"/>
                </a:solidFill>
              </a:rPr>
              <a:t>Higher-level set of capabilities</a:t>
            </a:r>
          </a:p>
          <a:p>
            <a:pPr marL="182845" indent="-182845" defTabSz="913923" fontAlgn="base">
              <a:spcBef>
                <a:spcPct val="0"/>
              </a:spcBef>
              <a:spcAft>
                <a:spcPct val="0"/>
              </a:spcAft>
              <a:buFont typeface="Arial" panose="020B0604020202020204" pitchFamily="34" charset="0"/>
              <a:buChar char="•"/>
            </a:pPr>
            <a:r>
              <a:rPr lang="en-US" sz="2000" dirty="0">
                <a:solidFill>
                  <a:schemeClr val="tx1"/>
                </a:solidFill>
              </a:rPr>
              <a:t>Minimizes required Azure knowledge</a:t>
            </a:r>
          </a:p>
        </p:txBody>
      </p:sp>
      <p:sp>
        <p:nvSpPr>
          <p:cNvPr id="17" name="Rounded Rectangle 16"/>
          <p:cNvSpPr/>
          <p:nvPr/>
        </p:nvSpPr>
        <p:spPr>
          <a:xfrm>
            <a:off x="2875248" y="2843486"/>
            <a:ext cx="4571351" cy="998730"/>
          </a:xfrm>
          <a:prstGeom prst="roundRect">
            <a:avLst>
              <a:gd name="adj" fmla="val 0"/>
            </a:avLst>
          </a:prstGeom>
          <a:solidFill>
            <a:schemeClr val="accent2"/>
          </a:solidFill>
          <a:ln w="19050" cap="flat" cmpd="sng" algn="ctr">
            <a:solidFill>
              <a:srgbClr val="000000"/>
            </a:solidFill>
            <a:prstDash val="solid"/>
            <a:round/>
          </a:ln>
          <a:effectLst/>
        </p:spPr>
        <p:txBody>
          <a:bodyPr rtlCol="0" anchor="ctr" anchorCtr="0"/>
          <a:lstStyle/>
          <a:p>
            <a:pPr algn="ctr" defTabSz="914191">
              <a:defRPr/>
            </a:pPr>
            <a:r>
              <a:rPr lang="en-US" sz="2000" kern="0" dirty="0">
                <a:solidFill>
                  <a:srgbClr val="FFFFFF"/>
                </a:solidFill>
              </a:rPr>
              <a:t>App Lifecycle, Data Movement,</a:t>
            </a:r>
          </a:p>
          <a:p>
            <a:pPr algn="ctr" defTabSz="914191">
              <a:defRPr/>
            </a:pPr>
            <a:r>
              <a:rPr lang="en-US" sz="2000" kern="0" dirty="0">
                <a:solidFill>
                  <a:srgbClr val="FFFFFF"/>
                </a:solidFill>
              </a:rPr>
              <a:t>User Management &amp; </a:t>
            </a:r>
            <a:r>
              <a:rPr lang="en-US" sz="2000" kern="0" dirty="0" err="1">
                <a:solidFill>
                  <a:srgbClr val="FFFFFF"/>
                </a:solidFill>
              </a:rPr>
              <a:t>Auth</a:t>
            </a:r>
            <a:r>
              <a:rPr lang="en-US" sz="2000" kern="0" dirty="0">
                <a:solidFill>
                  <a:srgbClr val="FFFFFF"/>
                </a:solidFill>
              </a:rPr>
              <a:t>,</a:t>
            </a:r>
          </a:p>
          <a:p>
            <a:pPr algn="ctr" defTabSz="914191">
              <a:defRPr/>
            </a:pPr>
            <a:r>
              <a:rPr lang="en-US" sz="2000" kern="0" dirty="0">
                <a:solidFill>
                  <a:srgbClr val="FFFFFF"/>
                </a:solidFill>
              </a:rPr>
              <a:t>Quotas &amp; Budget, Client Plug-in’s</a:t>
            </a:r>
          </a:p>
        </p:txBody>
      </p:sp>
      <p:cxnSp>
        <p:nvCxnSpPr>
          <p:cNvPr id="20" name="Straight Arrow Connector 19"/>
          <p:cNvCxnSpPr/>
          <p:nvPr/>
        </p:nvCxnSpPr>
        <p:spPr>
          <a:xfrm>
            <a:off x="3399236" y="1813506"/>
            <a:ext cx="0" cy="1029981"/>
          </a:xfrm>
          <a:prstGeom prst="straightConnector1">
            <a:avLst/>
          </a:prstGeom>
          <a:noFill/>
          <a:ln w="38100" cap="flat" cmpd="sng" algn="ctr">
            <a:solidFill>
              <a:schemeClr val="tx1"/>
            </a:solidFill>
            <a:prstDash val="sysDot"/>
            <a:tailEnd type="none"/>
          </a:ln>
          <a:effectLst/>
        </p:spPr>
      </p:cxnSp>
      <p:cxnSp>
        <p:nvCxnSpPr>
          <p:cNvPr id="18" name="Straight Arrow Connector 17"/>
          <p:cNvCxnSpPr>
            <a:stCxn id="16" idx="2"/>
          </p:cNvCxnSpPr>
          <p:nvPr/>
        </p:nvCxnSpPr>
        <p:spPr>
          <a:xfrm>
            <a:off x="4840929" y="4669429"/>
            <a:ext cx="0" cy="270672"/>
          </a:xfrm>
          <a:prstGeom prst="straightConnector1">
            <a:avLst/>
          </a:prstGeom>
          <a:noFill/>
          <a:ln w="38100" cap="flat" cmpd="sng" algn="ctr">
            <a:solidFill>
              <a:schemeClr val="tx1"/>
            </a:solidFill>
            <a:prstDash val="sysDot"/>
            <a:tailEnd type="none"/>
          </a:ln>
          <a:effectLst/>
        </p:spPr>
      </p:cxnSp>
      <p:sp>
        <p:nvSpPr>
          <p:cNvPr id="19" name="Rounded Rectangle 18"/>
          <p:cNvSpPr/>
          <p:nvPr/>
        </p:nvSpPr>
        <p:spPr>
          <a:xfrm>
            <a:off x="2235259" y="3954398"/>
            <a:ext cx="5211340" cy="601996"/>
          </a:xfrm>
          <a:prstGeom prst="roundRect">
            <a:avLst>
              <a:gd name="adj" fmla="val 0"/>
            </a:avLst>
          </a:prstGeom>
          <a:solidFill>
            <a:schemeClr val="accent2"/>
          </a:solidFill>
          <a:ln w="19050" cap="flat" cmpd="sng" algn="ctr">
            <a:solidFill>
              <a:srgbClr val="000000"/>
            </a:solidFill>
            <a:prstDash val="solid"/>
            <a:round/>
          </a:ln>
          <a:effectLst/>
        </p:spPr>
        <p:txBody>
          <a:bodyPr rtlCol="0" anchor="ctr" anchorCtr="0"/>
          <a:lstStyle/>
          <a:p>
            <a:pPr algn="ctr" defTabSz="914191">
              <a:defRPr/>
            </a:pPr>
            <a:r>
              <a:rPr lang="en-US" kern="0" dirty="0">
                <a:solidFill>
                  <a:srgbClr val="FFFFFF"/>
                </a:solidFill>
              </a:rPr>
              <a:t>VM Management &amp; Job Scheduling</a:t>
            </a:r>
          </a:p>
        </p:txBody>
      </p:sp>
      <p:sp>
        <p:nvSpPr>
          <p:cNvPr id="21" name="Rounded Rectangle 20"/>
          <p:cNvSpPr/>
          <p:nvPr/>
        </p:nvSpPr>
        <p:spPr>
          <a:xfrm>
            <a:off x="351670" y="4944858"/>
            <a:ext cx="7232071" cy="1497835"/>
          </a:xfrm>
          <a:prstGeom prst="roundRect">
            <a:avLst>
              <a:gd name="adj" fmla="val 0"/>
            </a:avLst>
          </a:prstGeom>
          <a:noFill/>
          <a:ln w="10795" cap="flat" cmpd="sng" algn="ctr">
            <a:solidFill>
              <a:schemeClr val="accent1"/>
            </a:solidFill>
            <a:prstDash val="solid"/>
            <a:round/>
          </a:ln>
          <a:effectLst/>
        </p:spPr>
        <p:txBody>
          <a:bodyPr rtlCol="0" anchor="ctr"/>
          <a:lstStyle/>
          <a:p>
            <a:pPr algn="ctr" defTabSz="914191">
              <a:defRPr/>
            </a:pPr>
            <a:endParaRPr lang="en-US" sz="1764" kern="0">
              <a:solidFill>
                <a:srgbClr val="505050"/>
              </a:solidFill>
            </a:endParaRPr>
          </a:p>
        </p:txBody>
      </p:sp>
      <p:sp>
        <p:nvSpPr>
          <p:cNvPr id="22" name="Rounded Rectangle 21"/>
          <p:cNvSpPr/>
          <p:nvPr/>
        </p:nvSpPr>
        <p:spPr>
          <a:xfrm>
            <a:off x="696926" y="5143143"/>
            <a:ext cx="2925665" cy="639989"/>
          </a:xfrm>
          <a:prstGeom prst="roundRect">
            <a:avLst>
              <a:gd name="adj" fmla="val 0"/>
            </a:avLst>
          </a:prstGeom>
          <a:solidFill>
            <a:schemeClr val="accent1"/>
          </a:solidFill>
          <a:ln>
            <a:solidFill>
              <a:srgbClr val="0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191">
              <a:defRPr/>
            </a:pPr>
            <a:r>
              <a:rPr lang="en-US" sz="2000" kern="0" dirty="0" err="1">
                <a:solidFill>
                  <a:srgbClr val="FFFFFF"/>
                </a:solidFill>
              </a:rPr>
              <a:t>PaaS</a:t>
            </a:r>
            <a:endParaRPr lang="en-US" sz="2000" kern="0" dirty="0">
              <a:solidFill>
                <a:srgbClr val="FFFFFF"/>
              </a:solidFill>
            </a:endParaRPr>
          </a:p>
          <a:p>
            <a:pPr algn="ctr" defTabSz="914191">
              <a:defRPr/>
            </a:pPr>
            <a:r>
              <a:rPr lang="en-US" sz="2000" kern="0" dirty="0">
                <a:solidFill>
                  <a:srgbClr val="FFFFFF"/>
                </a:solidFill>
              </a:rPr>
              <a:t>Cloud Services</a:t>
            </a:r>
          </a:p>
        </p:txBody>
      </p:sp>
      <p:sp>
        <p:nvSpPr>
          <p:cNvPr id="23" name="Rounded Rectangle 22"/>
          <p:cNvSpPr/>
          <p:nvPr/>
        </p:nvSpPr>
        <p:spPr>
          <a:xfrm>
            <a:off x="4353535" y="5143143"/>
            <a:ext cx="2925665" cy="639989"/>
          </a:xfrm>
          <a:prstGeom prst="roundRect">
            <a:avLst>
              <a:gd name="adj" fmla="val 0"/>
            </a:avLst>
          </a:prstGeom>
          <a:solidFill>
            <a:schemeClr val="accent1"/>
          </a:solidFill>
          <a:ln>
            <a:solidFill>
              <a:srgbClr val="0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191">
              <a:defRPr/>
            </a:pPr>
            <a:r>
              <a:rPr lang="en-US" sz="2000" kern="0" dirty="0" err="1">
                <a:solidFill>
                  <a:srgbClr val="FFFFFF"/>
                </a:solidFill>
              </a:rPr>
              <a:t>IaaS</a:t>
            </a:r>
            <a:endParaRPr lang="en-US" sz="2000" kern="0" dirty="0">
              <a:solidFill>
                <a:srgbClr val="FFFFFF"/>
              </a:solidFill>
            </a:endParaRPr>
          </a:p>
          <a:p>
            <a:pPr algn="ctr" defTabSz="914191">
              <a:defRPr/>
            </a:pPr>
            <a:r>
              <a:rPr lang="en-US" sz="2000" kern="0" dirty="0">
                <a:solidFill>
                  <a:srgbClr val="FFFFFF"/>
                </a:solidFill>
              </a:rPr>
              <a:t>Virtual Machines</a:t>
            </a:r>
          </a:p>
        </p:txBody>
      </p:sp>
      <p:sp>
        <p:nvSpPr>
          <p:cNvPr id="24" name="Rounded Rectangle 23"/>
          <p:cNvSpPr/>
          <p:nvPr/>
        </p:nvSpPr>
        <p:spPr>
          <a:xfrm>
            <a:off x="696926" y="5892286"/>
            <a:ext cx="6582274" cy="408214"/>
          </a:xfrm>
          <a:prstGeom prst="roundRect">
            <a:avLst>
              <a:gd name="adj" fmla="val 0"/>
            </a:avLst>
          </a:prstGeom>
          <a:solidFill>
            <a:schemeClr val="accent1"/>
          </a:solidFill>
          <a:ln>
            <a:solidFill>
              <a:srgbClr val="0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191">
              <a:defRPr/>
            </a:pPr>
            <a:r>
              <a:rPr lang="en-US" sz="2000" kern="0" dirty="0">
                <a:solidFill>
                  <a:srgbClr val="FFFFFF"/>
                </a:solidFill>
              </a:rPr>
              <a:t>Hardware</a:t>
            </a:r>
          </a:p>
        </p:txBody>
      </p:sp>
    </p:spTree>
    <p:extLst>
      <p:ext uri="{BB962C8B-B14F-4D97-AF65-F5344CB8AC3E}">
        <p14:creationId xmlns:p14="http://schemas.microsoft.com/office/powerpoint/2010/main" val="355208027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57CB5-CCFD-43BD-90FD-B7DA7F16DCFF}"/>
              </a:ext>
            </a:extLst>
          </p:cNvPr>
          <p:cNvSpPr>
            <a:spLocks noGrp="1"/>
          </p:cNvSpPr>
          <p:nvPr>
            <p:ph type="title"/>
          </p:nvPr>
        </p:nvSpPr>
        <p:spPr/>
        <p:txBody>
          <a:bodyPr/>
          <a:lstStyle/>
          <a:p>
            <a:r>
              <a:rPr lang="en-US"/>
              <a:t>Demo</a:t>
            </a:r>
          </a:p>
        </p:txBody>
      </p:sp>
    </p:spTree>
    <p:extLst>
      <p:ext uri="{BB962C8B-B14F-4D97-AF65-F5344CB8AC3E}">
        <p14:creationId xmlns:p14="http://schemas.microsoft.com/office/powerpoint/2010/main" val="3349313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Contact Us</a:t>
            </a:r>
            <a:br>
              <a:rPr lang="en-US"/>
            </a:br>
            <a:r>
              <a:rPr lang="en-US" sz="2400"/>
              <a:t>Technical services to help you win more deals, accelerate deployment and increase consumption</a:t>
            </a:r>
            <a:endParaRPr lang="en-US" sz="2800"/>
          </a:p>
        </p:txBody>
      </p:sp>
      <p:grpSp>
        <p:nvGrpSpPr>
          <p:cNvPr id="5" name="Group 4"/>
          <p:cNvGrpSpPr>
            <a:grpSpLocks noChangeAspect="1"/>
          </p:cNvGrpSpPr>
          <p:nvPr/>
        </p:nvGrpSpPr>
        <p:grpSpPr bwMode="auto">
          <a:xfrm>
            <a:off x="-238124" y="650240"/>
            <a:ext cx="6344284" cy="6344285"/>
            <a:chOff x="2493" y="976"/>
            <a:chExt cx="2849" cy="2849"/>
          </a:xfrm>
        </p:grpSpPr>
        <p:sp>
          <p:nvSpPr>
            <p:cNvPr id="6" name="AutoShape 3"/>
            <p:cNvSpPr>
              <a:spLocks noChangeAspect="1" noChangeArrowheads="1" noTextEdit="1"/>
            </p:cNvSpPr>
            <p:nvPr/>
          </p:nvSpPr>
          <p:spPr bwMode="auto">
            <a:xfrm>
              <a:off x="2493" y="976"/>
              <a:ext cx="2849" cy="2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p:cNvSpPr>
            <p:nvPr/>
          </p:nvSpPr>
          <p:spPr bwMode="auto">
            <a:xfrm>
              <a:off x="4734" y="2932"/>
              <a:ext cx="247" cy="121"/>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4278" y="2935"/>
              <a:ext cx="527" cy="6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7"/>
            <p:cNvSpPr>
              <a:spLocks noChangeArrowheads="1"/>
            </p:cNvSpPr>
            <p:nvPr/>
          </p:nvSpPr>
          <p:spPr bwMode="auto">
            <a:xfrm>
              <a:off x="3391" y="2742"/>
              <a:ext cx="549" cy="116"/>
            </a:xfrm>
            <a:prstGeom prst="ellipse">
              <a:avLst/>
            </a:pr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2990" y="1879"/>
              <a:ext cx="1328" cy="9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9"/>
            <p:cNvSpPr>
              <a:spLocks noChangeArrowheads="1"/>
            </p:cNvSpPr>
            <p:nvPr/>
          </p:nvSpPr>
          <p:spPr bwMode="auto">
            <a:xfrm>
              <a:off x="3032" y="1921"/>
              <a:ext cx="1244" cy="70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0"/>
            <p:cNvSpPr>
              <a:spLocks noChangeArrowheads="1"/>
            </p:cNvSpPr>
            <p:nvPr/>
          </p:nvSpPr>
          <p:spPr bwMode="auto">
            <a:xfrm>
              <a:off x="2842" y="2989"/>
              <a:ext cx="1644" cy="62"/>
            </a:xfrm>
            <a:prstGeom prst="rect">
              <a:avLst/>
            </a:prstGeom>
            <a:solidFill>
              <a:srgbClr val="004B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auto">
            <a:xfrm>
              <a:off x="2842" y="2915"/>
              <a:ext cx="1644" cy="74"/>
            </a:xfrm>
            <a:custGeom>
              <a:avLst/>
              <a:gdLst>
                <a:gd name="T0" fmla="*/ 1644 w 1644"/>
                <a:gd name="T1" fmla="*/ 74 h 74"/>
                <a:gd name="T2" fmla="*/ 0 w 1644"/>
                <a:gd name="T3" fmla="*/ 74 h 74"/>
                <a:gd name="T4" fmla="*/ 103 w 1644"/>
                <a:gd name="T5" fmla="*/ 0 h 74"/>
                <a:gd name="T6" fmla="*/ 1543 w 1644"/>
                <a:gd name="T7" fmla="*/ 0 h 74"/>
                <a:gd name="T8" fmla="*/ 1644 w 1644"/>
                <a:gd name="T9" fmla="*/ 74 h 74"/>
              </a:gdLst>
              <a:ahLst/>
              <a:cxnLst>
                <a:cxn ang="0">
                  <a:pos x="T0" y="T1"/>
                </a:cxn>
                <a:cxn ang="0">
                  <a:pos x="T2" y="T3"/>
                </a:cxn>
                <a:cxn ang="0">
                  <a:pos x="T4" y="T5"/>
                </a:cxn>
                <a:cxn ang="0">
                  <a:pos x="T6" y="T7"/>
                </a:cxn>
                <a:cxn ang="0">
                  <a:pos x="T8" y="T9"/>
                </a:cxn>
              </a:cxnLst>
              <a:rect l="0" t="0" r="r" b="b"/>
              <a:pathLst>
                <a:path w="1644" h="74">
                  <a:moveTo>
                    <a:pt x="1644" y="74"/>
                  </a:moveTo>
                  <a:lnTo>
                    <a:pt x="0" y="74"/>
                  </a:lnTo>
                  <a:lnTo>
                    <a:pt x="103" y="0"/>
                  </a:lnTo>
                  <a:lnTo>
                    <a:pt x="1543" y="0"/>
                  </a:lnTo>
                  <a:lnTo>
                    <a:pt x="1644" y="7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2"/>
            <p:cNvSpPr>
              <a:spLocks noChangeArrowheads="1"/>
            </p:cNvSpPr>
            <p:nvPr/>
          </p:nvSpPr>
          <p:spPr bwMode="auto">
            <a:xfrm>
              <a:off x="3349" y="1750"/>
              <a:ext cx="653" cy="653"/>
            </a:xfrm>
            <a:prstGeom prst="ellipse">
              <a:avLst/>
            </a:pr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noEditPoints="1"/>
            </p:cNvSpPr>
            <p:nvPr/>
          </p:nvSpPr>
          <p:spPr bwMode="auto">
            <a:xfrm>
              <a:off x="3512" y="1938"/>
              <a:ext cx="326" cy="27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Text Placeholder 1"/>
          <p:cNvSpPr txBox="1">
            <a:spLocks/>
          </p:cNvSpPr>
          <p:nvPr>
            <p:custDataLst>
              <p:tags r:id="rId1"/>
            </p:custDataLst>
          </p:nvPr>
        </p:nvSpPr>
        <p:spPr>
          <a:xfrm>
            <a:off x="6311913" y="1831982"/>
            <a:ext cx="5522647" cy="4714111"/>
          </a:xfrm>
          <a:prstGeom prst="rect">
            <a:avLst/>
          </a:prstGeom>
          <a:noFill/>
          <a:ln w="3175">
            <a:noFill/>
          </a:ln>
        </p:spPr>
        <p:style>
          <a:lnRef idx="1">
            <a:schemeClr val="accent1"/>
          </a:lnRef>
          <a:fillRef idx="3">
            <a:schemeClr val="accent1"/>
          </a:fillRef>
          <a:effectRef idx="2">
            <a:schemeClr val="accent1"/>
          </a:effectRef>
          <a:fontRef idx="minor">
            <a:schemeClr val="lt1"/>
          </a:fontRef>
        </p:style>
        <p:txBody>
          <a:bodyPr wrap="square" lIns="0" tIns="0" rIns="0" bIns="0" anchor="t">
            <a:spAutoFit/>
          </a:bodyPr>
          <a:lstStyle>
            <a:lvl1pPr marL="285750" indent="-285750" algn="l" defTabSz="914400" rtl="0" eaLnBrk="1" latinLnBrk="0" hangingPunct="1">
              <a:lnSpc>
                <a:spcPct val="100000"/>
              </a:lnSpc>
              <a:spcBef>
                <a:spcPts val="1200"/>
              </a:spcBef>
              <a:buFont typeface="Arial" panose="020B0604020202020204" pitchFamily="34" charset="0"/>
              <a:buChar char="•"/>
              <a:defRPr sz="2800" kern="1200">
                <a:ln>
                  <a:noFill/>
                </a:ln>
                <a:solidFill>
                  <a:schemeClr val="tx1"/>
                </a:solidFill>
                <a:latin typeface="+mj-lt"/>
                <a:ea typeface="+mn-ea"/>
                <a:cs typeface="+mn-cs"/>
              </a:defRPr>
            </a:lvl1pPr>
            <a:lvl2pPr marL="742950" indent="-285750" algn="l" defTabSz="914400" rtl="0" eaLnBrk="1" latinLnBrk="0" hangingPunct="1">
              <a:lnSpc>
                <a:spcPct val="100000"/>
              </a:lnSpc>
              <a:spcBef>
                <a:spcPts val="300"/>
              </a:spcBef>
              <a:spcAft>
                <a:spcPts val="600"/>
              </a:spcAft>
              <a:buFont typeface="Segoe UI" panose="020B0502040204020203" pitchFamily="34" charset="0"/>
              <a:buChar char="–"/>
              <a:defRPr sz="2400" kern="1200">
                <a:ln>
                  <a:noFill/>
                </a:ln>
                <a:solidFill>
                  <a:schemeClr val="tx1"/>
                </a:solidFill>
                <a:latin typeface="+mj-lt"/>
                <a:ea typeface="+mn-ea"/>
                <a:cs typeface="+mn-cs"/>
              </a:defRPr>
            </a:lvl2pPr>
            <a:lvl3pPr marL="1143000" indent="-228600" algn="l" defTabSz="914400" rtl="0" eaLnBrk="1" latinLnBrk="0" hangingPunct="1">
              <a:lnSpc>
                <a:spcPct val="100000"/>
              </a:lnSpc>
              <a:spcBef>
                <a:spcPts val="200"/>
              </a:spcBef>
              <a:spcAft>
                <a:spcPts val="400"/>
              </a:spcAft>
              <a:buFont typeface="Arial" panose="020B0604020202020204" pitchFamily="34" charset="0"/>
              <a:buChar char="•"/>
              <a:defRPr sz="2000" kern="1200">
                <a:ln>
                  <a:noFill/>
                </a:ln>
                <a:solidFill>
                  <a:schemeClr val="tx1"/>
                </a:solidFill>
                <a:latin typeface="+mn-lt"/>
                <a:ea typeface="+mn-ea"/>
                <a:cs typeface="+mn-cs"/>
              </a:defRPr>
            </a:lvl3pPr>
            <a:lvl4pPr marL="1657350" indent="-285750" algn="l" defTabSz="914400" rtl="0" eaLnBrk="1" latinLnBrk="0" hangingPunct="1">
              <a:lnSpc>
                <a:spcPct val="100000"/>
              </a:lnSpc>
              <a:spcBef>
                <a:spcPts val="200"/>
              </a:spcBef>
              <a:spcAft>
                <a:spcPts val="200"/>
              </a:spcAft>
              <a:buFont typeface="Segoe UI" panose="020B0502040204020203" pitchFamily="34" charset="0"/>
              <a:buChar char="–"/>
              <a:defRPr sz="1800" kern="1200">
                <a:ln>
                  <a:noFill/>
                </a:ln>
                <a:solidFill>
                  <a:schemeClr val="tx1"/>
                </a:solidFill>
                <a:latin typeface="+mn-lt"/>
                <a:ea typeface="+mn-ea"/>
                <a:cs typeface="+mn-cs"/>
              </a:defRPr>
            </a:lvl4pPr>
            <a:lvl5pPr marL="2057400" indent="-228600" algn="l" defTabSz="914400" rtl="0" eaLnBrk="1" latinLnBrk="0" hangingPunct="1">
              <a:lnSpc>
                <a:spcPct val="100000"/>
              </a:lnSpc>
              <a:spcBef>
                <a:spcPts val="200"/>
              </a:spcBef>
              <a:spcAft>
                <a:spcPts val="200"/>
              </a:spcAft>
              <a:buFont typeface="Arial" panose="020B0604020202020204" pitchFamily="34" charset="0"/>
              <a:buChar char="•"/>
              <a:defRPr sz="1800" kern="1200">
                <a:ln>
                  <a:noFill/>
                </a:ln>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kern="0">
                <a:solidFill>
                  <a:srgbClr val="00188F"/>
                </a:solidFill>
                <a:cs typeface="Segoe UI Semibold" panose="020B0702040204020203" pitchFamily="34" charset="0"/>
              </a:rPr>
              <a:t>Microsoft Azure</a:t>
            </a:r>
          </a:p>
          <a:p>
            <a:pPr marL="0" indent="0">
              <a:spcBef>
                <a:spcPts val="400"/>
              </a:spcBef>
              <a:buNone/>
            </a:pPr>
            <a:r>
              <a:rPr lang="en-US" sz="1800" kern="0">
                <a:solidFill>
                  <a:srgbClr val="505050"/>
                </a:solidFill>
                <a:latin typeface="Segoe UI Semibold" panose="020B0702040204020203" pitchFamily="34" charset="0"/>
                <a:cs typeface="Segoe UI Semibold" panose="020B0702040204020203" pitchFamily="34" charset="0"/>
              </a:rPr>
              <a:t>http://aka.ms/PartnerTechnicalServices</a:t>
            </a:r>
            <a:r>
              <a:rPr lang="en-US" sz="1800" b="1" kern="0">
                <a:solidFill>
                  <a:srgbClr val="D83B01"/>
                </a:solidFill>
                <a:latin typeface="Segoe UI Semibold" panose="020B0702040204020203" pitchFamily="34" charset="0"/>
                <a:cs typeface="Segoe UI Semibold" panose="020B0702040204020203" pitchFamily="34" charset="0"/>
              </a:rPr>
              <a:t>Azure</a:t>
            </a:r>
          </a:p>
          <a:p>
            <a:pPr marL="0" indent="0">
              <a:spcBef>
                <a:spcPts val="400"/>
              </a:spcBef>
              <a:buNone/>
            </a:pPr>
            <a:endParaRPr lang="en-US" sz="1800" kern="0">
              <a:solidFill>
                <a:srgbClr val="505050"/>
              </a:solidFill>
              <a:latin typeface="Segoe UI Semibold" panose="020B0702040204020203" pitchFamily="34" charset="0"/>
              <a:cs typeface="Segoe UI Semibold" panose="020B0702040204020203" pitchFamily="34" charset="0"/>
            </a:endParaRPr>
          </a:p>
          <a:p>
            <a:pPr marL="0" indent="0">
              <a:spcBef>
                <a:spcPts val="400"/>
              </a:spcBef>
              <a:buNone/>
            </a:pPr>
            <a:r>
              <a:rPr lang="en-IN" kern="0">
                <a:solidFill>
                  <a:srgbClr val="00188F"/>
                </a:solidFill>
                <a:cs typeface="Segoe UI Semibold" panose="020B0702040204020203" pitchFamily="34" charset="0"/>
              </a:rPr>
              <a:t>Microsoft CRM Online</a:t>
            </a:r>
          </a:p>
          <a:p>
            <a:pPr marL="0" indent="0">
              <a:spcBef>
                <a:spcPts val="400"/>
              </a:spcBef>
              <a:buNone/>
            </a:pPr>
            <a:r>
              <a:rPr lang="en-IN" sz="1800" kern="0">
                <a:solidFill>
                  <a:srgbClr val="505050"/>
                </a:solidFill>
                <a:latin typeface="Segoe UI Semibold" panose="020B0702040204020203" pitchFamily="34" charset="0"/>
                <a:cs typeface="Segoe UI Semibold" panose="020B0702040204020203" pitchFamily="34" charset="0"/>
              </a:rPr>
              <a:t>http://aka.ms/PartnerTechnicalServices</a:t>
            </a:r>
            <a:r>
              <a:rPr lang="en-IN" sz="1800" b="1" kern="0">
                <a:solidFill>
                  <a:srgbClr val="D83B01"/>
                </a:solidFill>
                <a:latin typeface="Segoe UI Semibold" panose="020B0702040204020203" pitchFamily="34" charset="0"/>
                <a:cs typeface="Segoe UI Semibold" panose="020B0702040204020203" pitchFamily="34" charset="0"/>
              </a:rPr>
              <a:t>CRMOnline</a:t>
            </a:r>
            <a:endParaRPr lang="en-US" sz="1800" b="1" kern="0">
              <a:solidFill>
                <a:srgbClr val="D83B01"/>
              </a:solidFill>
              <a:latin typeface="Segoe UI Semibold" panose="020B0702040204020203" pitchFamily="34" charset="0"/>
              <a:cs typeface="Segoe UI Semibold" panose="020B0702040204020203" pitchFamily="34" charset="0"/>
            </a:endParaRPr>
          </a:p>
          <a:p>
            <a:pPr marL="0" indent="0">
              <a:spcBef>
                <a:spcPts val="400"/>
              </a:spcBef>
              <a:buNone/>
            </a:pPr>
            <a:endParaRPr lang="en-US" sz="1800" kern="0">
              <a:solidFill>
                <a:srgbClr val="505050"/>
              </a:solidFill>
              <a:latin typeface="Segoe UI Semibold" panose="020B0702040204020203" pitchFamily="34" charset="0"/>
              <a:cs typeface="Segoe UI Semibold" panose="020B0702040204020203" pitchFamily="34" charset="0"/>
            </a:endParaRPr>
          </a:p>
          <a:p>
            <a:pPr marL="0" indent="0">
              <a:spcBef>
                <a:spcPts val="400"/>
              </a:spcBef>
              <a:buNone/>
            </a:pPr>
            <a:r>
              <a:rPr lang="en-IN" kern="0">
                <a:solidFill>
                  <a:srgbClr val="00188F"/>
                </a:solidFill>
                <a:cs typeface="Segoe UI Semibold" panose="020B0702040204020203" pitchFamily="34" charset="0"/>
              </a:rPr>
              <a:t>Microsoft Office 365</a:t>
            </a:r>
          </a:p>
          <a:p>
            <a:pPr marL="0" lvl="1" indent="0">
              <a:spcBef>
                <a:spcPts val="400"/>
              </a:spcBef>
              <a:buNone/>
            </a:pPr>
            <a:r>
              <a:rPr lang="en-IN" sz="1800" kern="0">
                <a:solidFill>
                  <a:srgbClr val="505050"/>
                </a:solidFill>
                <a:latin typeface="Segoe UI Semibold" panose="020B0702040204020203" pitchFamily="34" charset="0"/>
                <a:cs typeface="Segoe UI Semibold" panose="020B0702040204020203" pitchFamily="34" charset="0"/>
              </a:rPr>
              <a:t>http://aka.ms/PartnerTechnicalServices</a:t>
            </a:r>
            <a:r>
              <a:rPr lang="en-IN" sz="1800" b="1" kern="0">
                <a:solidFill>
                  <a:srgbClr val="D83B01"/>
                </a:solidFill>
                <a:latin typeface="Segoe UI Semibold" panose="020B0702040204020203" pitchFamily="34" charset="0"/>
                <a:cs typeface="Segoe UI Semibold" panose="020B0702040204020203" pitchFamily="34" charset="0"/>
              </a:rPr>
              <a:t>O365</a:t>
            </a:r>
          </a:p>
          <a:p>
            <a:pPr marL="0" indent="0">
              <a:spcBef>
                <a:spcPts val="400"/>
              </a:spcBef>
              <a:buNone/>
            </a:pPr>
            <a:endParaRPr lang="en-US" sz="1800" kern="0">
              <a:solidFill>
                <a:srgbClr val="505050"/>
              </a:solidFill>
              <a:latin typeface="Segoe UI Semibold" panose="020B0702040204020203" pitchFamily="34" charset="0"/>
              <a:cs typeface="Segoe UI Semibold" panose="020B0702040204020203" pitchFamily="34" charset="0"/>
            </a:endParaRPr>
          </a:p>
          <a:p>
            <a:pPr marL="0" indent="0">
              <a:spcBef>
                <a:spcPts val="400"/>
              </a:spcBef>
              <a:buNone/>
            </a:pPr>
            <a:r>
              <a:rPr lang="en-IN" kern="0">
                <a:solidFill>
                  <a:srgbClr val="00188F"/>
                </a:solidFill>
                <a:cs typeface="Segoe UI Semibold" panose="020B0702040204020203" pitchFamily="34" charset="0"/>
              </a:rPr>
              <a:t>Microsoft Windows 10 and </a:t>
            </a:r>
            <a:br>
              <a:rPr lang="en-IN" kern="0">
                <a:solidFill>
                  <a:srgbClr val="00188F"/>
                </a:solidFill>
                <a:cs typeface="Segoe UI Semibold" panose="020B0702040204020203" pitchFamily="34" charset="0"/>
              </a:rPr>
            </a:br>
            <a:r>
              <a:rPr lang="en-IN" kern="0">
                <a:solidFill>
                  <a:srgbClr val="00188F"/>
                </a:solidFill>
                <a:cs typeface="Segoe UI Semibold" panose="020B0702040204020203" pitchFamily="34" charset="0"/>
              </a:rPr>
              <a:t>Enterprise Mobility Suite</a:t>
            </a:r>
          </a:p>
          <a:p>
            <a:pPr marL="0" lvl="1" indent="0">
              <a:spcBef>
                <a:spcPts val="400"/>
              </a:spcBef>
              <a:buNone/>
            </a:pPr>
            <a:r>
              <a:rPr lang="en-IN" sz="1800" kern="0">
                <a:solidFill>
                  <a:srgbClr val="505050"/>
                </a:solidFill>
                <a:latin typeface="Segoe UI Semibold" panose="020B0702040204020203" pitchFamily="34" charset="0"/>
                <a:cs typeface="Segoe UI Semibold" panose="020B0702040204020203" pitchFamily="34" charset="0"/>
              </a:rPr>
              <a:t>http://aka.ms/PartnerTechnicalServices</a:t>
            </a:r>
            <a:r>
              <a:rPr lang="en-IN" sz="1800" b="1" kern="0">
                <a:solidFill>
                  <a:srgbClr val="D83B01"/>
                </a:solidFill>
                <a:latin typeface="Segoe UI Semibold" panose="020B0702040204020203" pitchFamily="34" charset="0"/>
                <a:cs typeface="Segoe UI Semibold" panose="020B0702040204020203" pitchFamily="34" charset="0"/>
              </a:rPr>
              <a:t>Win10EMS</a:t>
            </a:r>
          </a:p>
        </p:txBody>
      </p:sp>
      <p:cxnSp>
        <p:nvCxnSpPr>
          <p:cNvPr id="28" name="Straight Connector 27"/>
          <p:cNvCxnSpPr/>
          <p:nvPr/>
        </p:nvCxnSpPr>
        <p:spPr>
          <a:xfrm flipH="1">
            <a:off x="6311913" y="2834640"/>
            <a:ext cx="52120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6311913" y="3931920"/>
            <a:ext cx="52120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6311913" y="5114555"/>
            <a:ext cx="52120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1"/>
          <p:cNvSpPr txBox="1">
            <a:spLocks/>
          </p:cNvSpPr>
          <p:nvPr>
            <p:custDataLst>
              <p:tags r:id="rId2"/>
            </p:custDataLst>
          </p:nvPr>
        </p:nvSpPr>
        <p:spPr>
          <a:xfrm>
            <a:off x="528319" y="5473048"/>
            <a:ext cx="4754881" cy="605294"/>
          </a:xfrm>
          <a:prstGeom prst="rect">
            <a:avLst/>
          </a:prstGeom>
          <a:noFill/>
          <a:ln w="3175">
            <a:noFill/>
          </a:ln>
        </p:spPr>
        <p:style>
          <a:lnRef idx="1">
            <a:schemeClr val="accent1"/>
          </a:lnRef>
          <a:fillRef idx="3">
            <a:schemeClr val="accent1"/>
          </a:fillRef>
          <a:effectRef idx="2">
            <a:schemeClr val="accent1"/>
          </a:effectRef>
          <a:fontRef idx="minor">
            <a:schemeClr val="lt1"/>
          </a:fontRef>
        </p:style>
        <p:txBody>
          <a:bodyPr wrap="square" lIns="0" tIns="0" rIns="0" bIns="0" anchor="t">
            <a:spAutoFit/>
          </a:bodyPr>
          <a:lstStyle>
            <a:lvl1pPr marL="285750" indent="-285750" algn="l" defTabSz="914400" rtl="0" eaLnBrk="1" latinLnBrk="0" hangingPunct="1">
              <a:lnSpc>
                <a:spcPct val="100000"/>
              </a:lnSpc>
              <a:spcBef>
                <a:spcPts val="1200"/>
              </a:spcBef>
              <a:buFont typeface="Arial" panose="020B0604020202020204" pitchFamily="34" charset="0"/>
              <a:buChar char="•"/>
              <a:defRPr sz="2800" kern="1200">
                <a:ln>
                  <a:noFill/>
                </a:ln>
                <a:solidFill>
                  <a:schemeClr val="tx1"/>
                </a:solidFill>
                <a:latin typeface="+mj-lt"/>
                <a:ea typeface="+mn-ea"/>
                <a:cs typeface="+mn-cs"/>
              </a:defRPr>
            </a:lvl1pPr>
            <a:lvl2pPr marL="742950" indent="-285750" algn="l" defTabSz="914400" rtl="0" eaLnBrk="1" latinLnBrk="0" hangingPunct="1">
              <a:lnSpc>
                <a:spcPct val="100000"/>
              </a:lnSpc>
              <a:spcBef>
                <a:spcPts val="300"/>
              </a:spcBef>
              <a:spcAft>
                <a:spcPts val="600"/>
              </a:spcAft>
              <a:buFont typeface="Segoe UI" panose="020B0502040204020203" pitchFamily="34" charset="0"/>
              <a:buChar char="–"/>
              <a:defRPr sz="2400" kern="1200">
                <a:ln>
                  <a:noFill/>
                </a:ln>
                <a:solidFill>
                  <a:schemeClr val="tx1"/>
                </a:solidFill>
                <a:latin typeface="+mj-lt"/>
                <a:ea typeface="+mn-ea"/>
                <a:cs typeface="+mn-cs"/>
              </a:defRPr>
            </a:lvl2pPr>
            <a:lvl3pPr marL="1143000" indent="-228600" algn="l" defTabSz="914400" rtl="0" eaLnBrk="1" latinLnBrk="0" hangingPunct="1">
              <a:lnSpc>
                <a:spcPct val="100000"/>
              </a:lnSpc>
              <a:spcBef>
                <a:spcPts val="200"/>
              </a:spcBef>
              <a:spcAft>
                <a:spcPts val="400"/>
              </a:spcAft>
              <a:buFont typeface="Arial" panose="020B0604020202020204" pitchFamily="34" charset="0"/>
              <a:buChar char="•"/>
              <a:defRPr sz="2000" kern="1200">
                <a:ln>
                  <a:noFill/>
                </a:ln>
                <a:solidFill>
                  <a:schemeClr val="tx1"/>
                </a:solidFill>
                <a:latin typeface="+mn-lt"/>
                <a:ea typeface="+mn-ea"/>
                <a:cs typeface="+mn-cs"/>
              </a:defRPr>
            </a:lvl3pPr>
            <a:lvl4pPr marL="1657350" indent="-285750" algn="l" defTabSz="914400" rtl="0" eaLnBrk="1" latinLnBrk="0" hangingPunct="1">
              <a:lnSpc>
                <a:spcPct val="100000"/>
              </a:lnSpc>
              <a:spcBef>
                <a:spcPts val="200"/>
              </a:spcBef>
              <a:spcAft>
                <a:spcPts val="200"/>
              </a:spcAft>
              <a:buFont typeface="Segoe UI" panose="020B0502040204020203" pitchFamily="34" charset="0"/>
              <a:buChar char="–"/>
              <a:defRPr sz="1800" kern="1200">
                <a:ln>
                  <a:noFill/>
                </a:ln>
                <a:solidFill>
                  <a:schemeClr val="tx1"/>
                </a:solidFill>
                <a:latin typeface="+mn-lt"/>
                <a:ea typeface="+mn-ea"/>
                <a:cs typeface="+mn-cs"/>
              </a:defRPr>
            </a:lvl4pPr>
            <a:lvl5pPr marL="2057400" indent="-228600" algn="l" defTabSz="914400" rtl="0" eaLnBrk="1" latinLnBrk="0" hangingPunct="1">
              <a:lnSpc>
                <a:spcPct val="100000"/>
              </a:lnSpc>
              <a:spcBef>
                <a:spcPts val="200"/>
              </a:spcBef>
              <a:spcAft>
                <a:spcPts val="200"/>
              </a:spcAft>
              <a:buFont typeface="Arial" panose="020B0604020202020204" pitchFamily="34" charset="0"/>
              <a:buChar char="•"/>
              <a:defRPr sz="1800" kern="1200">
                <a:ln>
                  <a:noFill/>
                </a:ln>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None/>
            </a:pPr>
            <a:r>
              <a:rPr lang="en-IN" sz="1800" kern="0">
                <a:solidFill>
                  <a:srgbClr val="00188F"/>
                </a:solidFill>
                <a:cs typeface="Segoe UI Semibold" panose="020B0702040204020203" pitchFamily="34" charset="0"/>
              </a:rPr>
              <a:t>Learn more about your technical support benefits</a:t>
            </a:r>
          </a:p>
          <a:p>
            <a:pPr marL="0" indent="0">
              <a:spcBef>
                <a:spcPts val="400"/>
              </a:spcBef>
              <a:buNone/>
            </a:pPr>
            <a:r>
              <a:rPr lang="en-US" sz="1800" kern="0">
                <a:solidFill>
                  <a:srgbClr val="505050"/>
                </a:solidFill>
                <a:latin typeface="Segoe UI Semibold" panose="020B0702040204020203" pitchFamily="34" charset="0"/>
                <a:cs typeface="Segoe UI Semibold" panose="020B0702040204020203" pitchFamily="34" charset="0"/>
              </a:rPr>
              <a:t>http://aka.ms/MySupport</a:t>
            </a:r>
            <a:endParaRPr lang="en-US" sz="1800" b="1" kern="0">
              <a:solidFill>
                <a:srgbClr val="00827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66612881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865F5A-1BF3-43BB-8022-19CEBAEC9067}"/>
              </a:ext>
            </a:extLst>
          </p:cNvPr>
          <p:cNvSpPr>
            <a:spLocks noGrp="1"/>
          </p:cNvSpPr>
          <p:nvPr>
            <p:ph type="body" sz="quarter" idx="10"/>
          </p:nvPr>
        </p:nvSpPr>
        <p:spPr>
          <a:xfrm>
            <a:off x="274638" y="1212850"/>
            <a:ext cx="11887200" cy="5503045"/>
          </a:xfrm>
        </p:spPr>
        <p:txBody>
          <a:bodyPr/>
          <a:lstStyle/>
          <a:p>
            <a:pPr marL="0" indent="0">
              <a:buNone/>
            </a:pPr>
            <a:r>
              <a:rPr lang="en-US"/>
              <a:t>Background jobs can be initiated in several different ways. They fall into one of the following categories:</a:t>
            </a:r>
          </a:p>
          <a:p>
            <a:r>
              <a:rPr lang="en-US" b="1">
                <a:hlinkClick r:id="rId3"/>
              </a:rPr>
              <a:t>Event-driven triggers</a:t>
            </a:r>
            <a:r>
              <a:rPr lang="en-US"/>
              <a:t>. The task is started in response to an event, typically an action taken by a user or a step in a workflow.</a:t>
            </a:r>
          </a:p>
          <a:p>
            <a:r>
              <a:rPr lang="en-US" b="1">
                <a:hlinkClick r:id="rId4"/>
              </a:rPr>
              <a:t>Schedule-driven triggers</a:t>
            </a:r>
            <a:r>
              <a:rPr lang="en-US"/>
              <a:t>. The task is invoked on a schedule based on a timer. This might be a recurring schedule or a one-off invocation that is specified for a later time.</a:t>
            </a:r>
          </a:p>
          <a:p>
            <a:endParaRPr lang="en-US"/>
          </a:p>
        </p:txBody>
      </p:sp>
      <p:sp>
        <p:nvSpPr>
          <p:cNvPr id="3" name="Title 2">
            <a:extLst>
              <a:ext uri="{FF2B5EF4-FFF2-40B4-BE49-F238E27FC236}">
                <a16:creationId xmlns:a16="http://schemas.microsoft.com/office/drawing/2014/main" id="{E1F1404E-1F3F-426F-A3FD-CACE182D6415}"/>
              </a:ext>
            </a:extLst>
          </p:cNvPr>
          <p:cNvSpPr>
            <a:spLocks noGrp="1"/>
          </p:cNvSpPr>
          <p:nvPr>
            <p:ph type="title"/>
          </p:nvPr>
        </p:nvSpPr>
        <p:spPr>
          <a:xfrm>
            <a:off x="274639" y="295274"/>
            <a:ext cx="11889564" cy="917575"/>
          </a:xfrm>
        </p:spPr>
        <p:txBody>
          <a:bodyPr/>
          <a:lstStyle/>
          <a:p>
            <a:r>
              <a:rPr lang="en-US"/>
              <a:t>Triggers</a:t>
            </a:r>
          </a:p>
        </p:txBody>
      </p:sp>
    </p:spTree>
    <p:extLst>
      <p:ext uri="{BB962C8B-B14F-4D97-AF65-F5344CB8AC3E}">
        <p14:creationId xmlns:p14="http://schemas.microsoft.com/office/powerpoint/2010/main" val="118512071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Schedule examples</a:t>
            </a:r>
            <a:br>
              <a:rPr lang="en-US"/>
            </a:br>
            <a:endParaRPr lang="en-US"/>
          </a:p>
        </p:txBody>
      </p:sp>
      <p:sp>
        <p:nvSpPr>
          <p:cNvPr id="5" name="Rectangle 2"/>
          <p:cNvSpPr>
            <a:spLocks noGrp="1" noChangeArrowheads="1"/>
          </p:cNvSpPr>
          <p:nvPr>
            <p:ph type="body" sz="quarter" idx="10"/>
          </p:nvPr>
        </p:nvSpPr>
        <p:spPr bwMode="auto">
          <a:xfrm>
            <a:off x="407936" y="1161219"/>
            <a:ext cx="6135517" cy="5457552"/>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3189"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lnSpc>
                <a:spcPct val="100000"/>
              </a:lnSpc>
              <a:buSzTx/>
            </a:pPr>
            <a:r>
              <a:rPr lang="en-US" altLang="en-US" sz="2856">
                <a:solidFill>
                  <a:srgbClr val="222222"/>
                </a:solidFill>
                <a:latin typeface="segoe-ui_normal"/>
              </a:rPr>
              <a:t>To trigger once every five minutes:</a:t>
            </a:r>
          </a:p>
          <a:p>
            <a:pPr defTabSz="932597">
              <a:lnSpc>
                <a:spcPct val="100000"/>
              </a:lnSpc>
              <a:buSzTx/>
            </a:pPr>
            <a:r>
              <a:rPr lang="en-US" altLang="en-US" sz="1836">
                <a:solidFill>
                  <a:srgbClr val="A31515"/>
                </a:solidFill>
                <a:latin typeface="Consolas" panose="020B0609020204030204" pitchFamily="49" charset="0"/>
              </a:rPr>
              <a:t>"schedule"</a:t>
            </a:r>
            <a:r>
              <a:rPr lang="en-US" altLang="en-US" sz="1836">
                <a:solidFill>
                  <a:srgbClr val="222222"/>
                </a:solidFill>
                <a:latin typeface="Consolas" panose="020B0609020204030204" pitchFamily="49" charset="0"/>
              </a:rPr>
              <a:t>: </a:t>
            </a:r>
            <a:r>
              <a:rPr lang="en-US" altLang="en-US" sz="1836">
                <a:solidFill>
                  <a:srgbClr val="A31515"/>
                </a:solidFill>
                <a:latin typeface="Consolas" panose="020B0609020204030204" pitchFamily="49" charset="0"/>
              </a:rPr>
              <a:t>"0 */5 * * * *"</a:t>
            </a:r>
            <a:r>
              <a:rPr lang="en-US" altLang="en-US" sz="1836">
                <a:solidFill>
                  <a:srgbClr val="222222"/>
                </a:solidFill>
                <a:latin typeface="Consolas" panose="020B0609020204030204" pitchFamily="49" charset="0"/>
              </a:rPr>
              <a:t> </a:t>
            </a:r>
          </a:p>
          <a:p>
            <a:pPr defTabSz="932597">
              <a:lnSpc>
                <a:spcPct val="100000"/>
              </a:lnSpc>
              <a:buSzTx/>
            </a:pPr>
            <a:endParaRPr lang="en-US" altLang="en-US" sz="2448"/>
          </a:p>
          <a:p>
            <a:pPr defTabSz="932597">
              <a:lnSpc>
                <a:spcPct val="100000"/>
              </a:lnSpc>
              <a:buSzTx/>
            </a:pPr>
            <a:r>
              <a:rPr lang="en-US" altLang="en-US" sz="2856">
                <a:solidFill>
                  <a:srgbClr val="222222"/>
                </a:solidFill>
                <a:latin typeface="segoe-ui_normal"/>
              </a:rPr>
              <a:t>To trigger once at the top of every hour:</a:t>
            </a:r>
            <a:endParaRPr lang="en-US" altLang="en-US" sz="4080">
              <a:solidFill>
                <a:srgbClr val="707070"/>
              </a:solidFill>
              <a:latin typeface="segoe-ui_normal"/>
            </a:endParaRPr>
          </a:p>
          <a:p>
            <a:pPr defTabSz="932597">
              <a:lnSpc>
                <a:spcPct val="100000"/>
              </a:lnSpc>
              <a:buSzTx/>
            </a:pPr>
            <a:r>
              <a:rPr lang="en-US" altLang="en-US" sz="1836">
                <a:solidFill>
                  <a:srgbClr val="A31515"/>
                </a:solidFill>
                <a:latin typeface="Consolas" panose="020B0609020204030204" pitchFamily="49" charset="0"/>
              </a:rPr>
              <a:t>"schedule"</a:t>
            </a:r>
            <a:r>
              <a:rPr lang="en-US" altLang="en-US" sz="1836">
                <a:solidFill>
                  <a:srgbClr val="222222"/>
                </a:solidFill>
                <a:latin typeface="Consolas" panose="020B0609020204030204" pitchFamily="49" charset="0"/>
              </a:rPr>
              <a:t>: </a:t>
            </a:r>
            <a:r>
              <a:rPr lang="en-US" altLang="en-US" sz="1836">
                <a:solidFill>
                  <a:srgbClr val="A31515"/>
                </a:solidFill>
                <a:latin typeface="Consolas" panose="020B0609020204030204" pitchFamily="49" charset="0"/>
              </a:rPr>
              <a:t>"0 0 * * * *"</a:t>
            </a:r>
            <a:r>
              <a:rPr lang="en-US" altLang="en-US" sz="1836">
                <a:solidFill>
                  <a:srgbClr val="222222"/>
                </a:solidFill>
                <a:latin typeface="Consolas" panose="020B0609020204030204" pitchFamily="49" charset="0"/>
              </a:rPr>
              <a:t>, </a:t>
            </a:r>
          </a:p>
          <a:p>
            <a:pPr defTabSz="932597">
              <a:lnSpc>
                <a:spcPct val="100000"/>
              </a:lnSpc>
              <a:buSzTx/>
            </a:pPr>
            <a:endParaRPr lang="en-US" altLang="en-US" sz="2448"/>
          </a:p>
          <a:p>
            <a:pPr defTabSz="932597">
              <a:lnSpc>
                <a:spcPct val="100000"/>
              </a:lnSpc>
              <a:buSzTx/>
            </a:pPr>
            <a:r>
              <a:rPr lang="en-US" altLang="en-US" sz="2856">
                <a:solidFill>
                  <a:srgbClr val="222222"/>
                </a:solidFill>
                <a:latin typeface="segoe-ui_normal"/>
              </a:rPr>
              <a:t>To trigger once every two hours:</a:t>
            </a:r>
            <a:endParaRPr lang="en-US" altLang="en-US" sz="4080">
              <a:solidFill>
                <a:srgbClr val="707070"/>
              </a:solidFill>
              <a:latin typeface="segoe-ui_normal"/>
            </a:endParaRPr>
          </a:p>
          <a:p>
            <a:pPr defTabSz="932597">
              <a:lnSpc>
                <a:spcPct val="100000"/>
              </a:lnSpc>
              <a:buSzTx/>
            </a:pPr>
            <a:r>
              <a:rPr lang="en-US" altLang="en-US" sz="1836">
                <a:solidFill>
                  <a:srgbClr val="A31515"/>
                </a:solidFill>
                <a:latin typeface="Consolas" panose="020B0609020204030204" pitchFamily="49" charset="0"/>
              </a:rPr>
              <a:t>"schedule"</a:t>
            </a:r>
            <a:r>
              <a:rPr lang="en-US" altLang="en-US" sz="1836">
                <a:solidFill>
                  <a:srgbClr val="222222"/>
                </a:solidFill>
                <a:latin typeface="Consolas" panose="020B0609020204030204" pitchFamily="49" charset="0"/>
              </a:rPr>
              <a:t>: </a:t>
            </a:r>
            <a:r>
              <a:rPr lang="en-US" altLang="en-US" sz="1836">
                <a:solidFill>
                  <a:srgbClr val="A31515"/>
                </a:solidFill>
                <a:latin typeface="Consolas" panose="020B0609020204030204" pitchFamily="49" charset="0"/>
              </a:rPr>
              <a:t>"0 0 */2 * * *"</a:t>
            </a:r>
            <a:r>
              <a:rPr lang="en-US" altLang="en-US" sz="1836">
                <a:solidFill>
                  <a:srgbClr val="222222"/>
                </a:solidFill>
                <a:latin typeface="Consolas" panose="020B0609020204030204" pitchFamily="49" charset="0"/>
              </a:rPr>
              <a:t>, </a:t>
            </a:r>
          </a:p>
          <a:p>
            <a:pPr defTabSz="932597">
              <a:lnSpc>
                <a:spcPct val="100000"/>
              </a:lnSpc>
              <a:buSzTx/>
            </a:pPr>
            <a:endParaRPr lang="en-US" altLang="en-US" sz="2448"/>
          </a:p>
          <a:p>
            <a:pPr defTabSz="932597">
              <a:lnSpc>
                <a:spcPct val="100000"/>
              </a:lnSpc>
              <a:buSzTx/>
            </a:pPr>
            <a:r>
              <a:rPr lang="en-US" altLang="en-US" sz="2856">
                <a:solidFill>
                  <a:srgbClr val="222222"/>
                </a:solidFill>
                <a:latin typeface="segoe-ui_normal"/>
              </a:rPr>
              <a:t>To trigger once every hour from 9 AM to 5 PM:</a:t>
            </a:r>
            <a:endParaRPr lang="en-US" altLang="en-US" sz="4080">
              <a:solidFill>
                <a:srgbClr val="707070"/>
              </a:solidFill>
              <a:latin typeface="segoe-ui_normal"/>
            </a:endParaRPr>
          </a:p>
          <a:p>
            <a:pPr defTabSz="932597">
              <a:lnSpc>
                <a:spcPct val="100000"/>
              </a:lnSpc>
              <a:buSzTx/>
            </a:pPr>
            <a:r>
              <a:rPr lang="en-US" altLang="en-US" sz="1836">
                <a:solidFill>
                  <a:srgbClr val="A31515"/>
                </a:solidFill>
                <a:latin typeface="Consolas" panose="020B0609020204030204" pitchFamily="49" charset="0"/>
              </a:rPr>
              <a:t>"schedule"</a:t>
            </a:r>
            <a:r>
              <a:rPr lang="en-US" altLang="en-US" sz="1836">
                <a:solidFill>
                  <a:srgbClr val="222222"/>
                </a:solidFill>
                <a:latin typeface="Consolas" panose="020B0609020204030204" pitchFamily="49" charset="0"/>
              </a:rPr>
              <a:t>: </a:t>
            </a:r>
            <a:r>
              <a:rPr lang="en-US" altLang="en-US" sz="1836">
                <a:solidFill>
                  <a:srgbClr val="A31515"/>
                </a:solidFill>
                <a:latin typeface="Consolas" panose="020B0609020204030204" pitchFamily="49" charset="0"/>
              </a:rPr>
              <a:t>"0 0 9-17 * * *"</a:t>
            </a:r>
            <a:r>
              <a:rPr lang="en-US" altLang="en-US" sz="1836">
                <a:solidFill>
                  <a:srgbClr val="222222"/>
                </a:solidFill>
                <a:latin typeface="Consolas" panose="020B0609020204030204" pitchFamily="49" charset="0"/>
              </a:rPr>
              <a:t>, </a:t>
            </a:r>
          </a:p>
          <a:p>
            <a:pPr defTabSz="932597">
              <a:lnSpc>
                <a:spcPct val="100000"/>
              </a:lnSpc>
              <a:buSzTx/>
            </a:pPr>
            <a:endParaRPr lang="en-US" altLang="en-US" sz="1836"/>
          </a:p>
        </p:txBody>
      </p:sp>
      <p:sp>
        <p:nvSpPr>
          <p:cNvPr id="7" name="Rectangle 6"/>
          <p:cNvSpPr/>
          <p:nvPr/>
        </p:nvSpPr>
        <p:spPr>
          <a:xfrm>
            <a:off x="6543454" y="1212850"/>
            <a:ext cx="5752360" cy="2943631"/>
          </a:xfrm>
          <a:prstGeom prst="rect">
            <a:avLst/>
          </a:prstGeom>
        </p:spPr>
        <p:txBody>
          <a:bodyPr wrap="square">
            <a:spAutoFit/>
          </a:bodyPr>
          <a:lstStyle/>
          <a:p>
            <a:pPr lvl="0"/>
            <a:r>
              <a:rPr lang="en-US" altLang="en-US" sz="2856">
                <a:solidFill>
                  <a:srgbClr val="222222"/>
                </a:solidFill>
                <a:latin typeface="segoe-ui_normal"/>
              </a:rPr>
              <a:t>To trigger At 9:30 AM every day:</a:t>
            </a:r>
            <a:endParaRPr lang="en-US" altLang="en-US" sz="2448"/>
          </a:p>
          <a:p>
            <a:pPr lvl="0"/>
            <a:r>
              <a:rPr lang="en-US" altLang="en-US" sz="1836">
                <a:solidFill>
                  <a:srgbClr val="A31515"/>
                </a:solidFill>
                <a:latin typeface="Consolas" panose="020B0609020204030204" pitchFamily="49" charset="0"/>
              </a:rPr>
              <a:t>"schedule"</a:t>
            </a:r>
            <a:r>
              <a:rPr lang="en-US" altLang="en-US" sz="1836">
                <a:solidFill>
                  <a:srgbClr val="222222"/>
                </a:solidFill>
                <a:latin typeface="Consolas" panose="020B0609020204030204" pitchFamily="49" charset="0"/>
              </a:rPr>
              <a:t>: </a:t>
            </a:r>
            <a:r>
              <a:rPr lang="en-US" altLang="en-US" sz="1836">
                <a:solidFill>
                  <a:srgbClr val="A31515"/>
                </a:solidFill>
                <a:latin typeface="Consolas" panose="020B0609020204030204" pitchFamily="49" charset="0"/>
              </a:rPr>
              <a:t>"0 30 9 * * *"</a:t>
            </a:r>
            <a:r>
              <a:rPr lang="en-US" altLang="en-US" sz="1836">
                <a:solidFill>
                  <a:srgbClr val="222222"/>
                </a:solidFill>
                <a:latin typeface="Consolas" panose="020B0609020204030204" pitchFamily="49" charset="0"/>
              </a:rPr>
              <a:t>, </a:t>
            </a:r>
          </a:p>
          <a:p>
            <a:pPr lvl="0"/>
            <a:endParaRPr lang="en-US" altLang="en-US" sz="2448"/>
          </a:p>
          <a:p>
            <a:pPr lvl="0"/>
            <a:r>
              <a:rPr lang="en-US" altLang="en-US" sz="2856">
                <a:solidFill>
                  <a:srgbClr val="222222"/>
                </a:solidFill>
                <a:latin typeface="segoe-ui_normal"/>
              </a:rPr>
              <a:t>To trigger At 9:30 AM every weekday:</a:t>
            </a:r>
            <a:endParaRPr lang="en-US" altLang="en-US" sz="2448"/>
          </a:p>
          <a:p>
            <a:pPr lvl="0"/>
            <a:r>
              <a:rPr lang="en-US" altLang="en-US" sz="1836">
                <a:solidFill>
                  <a:srgbClr val="A31515"/>
                </a:solidFill>
                <a:latin typeface="Consolas" panose="020B0609020204030204" pitchFamily="49" charset="0"/>
              </a:rPr>
              <a:t>"schedule"</a:t>
            </a:r>
            <a:r>
              <a:rPr lang="en-US" altLang="en-US" sz="1836">
                <a:solidFill>
                  <a:srgbClr val="222222"/>
                </a:solidFill>
                <a:latin typeface="Consolas" panose="020B0609020204030204" pitchFamily="49" charset="0"/>
              </a:rPr>
              <a:t>: </a:t>
            </a:r>
            <a:r>
              <a:rPr lang="en-US" altLang="en-US" sz="1836">
                <a:solidFill>
                  <a:srgbClr val="A31515"/>
                </a:solidFill>
                <a:latin typeface="Consolas" panose="020B0609020204030204" pitchFamily="49" charset="0"/>
              </a:rPr>
              <a:t>"0 30 9 * * 1-5"</a:t>
            </a:r>
            <a:r>
              <a:rPr lang="en-US" altLang="en-US" sz="1836">
                <a:solidFill>
                  <a:srgbClr val="222222"/>
                </a:solidFill>
                <a:latin typeface="Consolas" panose="020B0609020204030204" pitchFamily="49" charset="0"/>
              </a:rPr>
              <a:t>,</a:t>
            </a:r>
            <a:r>
              <a:rPr lang="en-US" altLang="en-US" sz="2448"/>
              <a:t> </a:t>
            </a:r>
            <a:endParaRPr lang="en-US" altLang="en-US" sz="4080"/>
          </a:p>
          <a:p>
            <a:pPr lvl="0"/>
            <a:endParaRPr lang="en-US" altLang="en-US" sz="2856"/>
          </a:p>
        </p:txBody>
      </p:sp>
    </p:spTree>
    <p:extLst>
      <p:ext uri="{BB962C8B-B14F-4D97-AF65-F5344CB8AC3E}">
        <p14:creationId xmlns:p14="http://schemas.microsoft.com/office/powerpoint/2010/main" val="129892083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 Libraries</a:t>
            </a:r>
          </a:p>
        </p:txBody>
      </p:sp>
      <p:sp>
        <p:nvSpPr>
          <p:cNvPr id="3" name="Text Placeholder 2"/>
          <p:cNvSpPr>
            <a:spLocks noGrp="1"/>
          </p:cNvSpPr>
          <p:nvPr>
            <p:ph type="body" sz="quarter" idx="10"/>
          </p:nvPr>
        </p:nvSpPr>
        <p:spPr>
          <a:xfrm>
            <a:off x="275482" y="1212849"/>
            <a:ext cx="5485621" cy="3959044"/>
          </a:xfrm>
        </p:spPr>
        <p:txBody>
          <a:bodyPr/>
          <a:lstStyle/>
          <a:p>
            <a:r>
              <a:rPr lang="en-US"/>
              <a:t>Automatically imported</a:t>
            </a:r>
          </a:p>
          <a:p>
            <a:pPr lvl="1"/>
            <a:r>
              <a:rPr lang="en-US" altLang="en-US" sz="220">
                <a:solidFill>
                  <a:srgbClr val="222222"/>
                </a:solidFill>
                <a:latin typeface="Consolas" panose="020B0609020204030204" pitchFamily="49" charset="0"/>
              </a:rPr>
              <a:t>System</a:t>
            </a:r>
            <a:endParaRPr lang="en-US" altLang="en-US" sz="424">
              <a:solidFill>
                <a:srgbClr val="222222"/>
              </a:solidFill>
              <a:latin typeface="segoe-ui_normal"/>
            </a:endParaRPr>
          </a:p>
          <a:p>
            <a:pPr lvl="1"/>
            <a:r>
              <a:rPr lang="en-US" sz="2040"/>
              <a:t>System</a:t>
            </a:r>
          </a:p>
          <a:p>
            <a:pPr lvl="1"/>
            <a:r>
              <a:rPr lang="en-US" sz="2040" err="1"/>
              <a:t>System.Collections.Generic</a:t>
            </a:r>
            <a:endParaRPr lang="en-US" sz="2040"/>
          </a:p>
          <a:p>
            <a:pPr lvl="1"/>
            <a:r>
              <a:rPr lang="en-US" sz="2040"/>
              <a:t>System.IO</a:t>
            </a:r>
          </a:p>
          <a:p>
            <a:pPr lvl="1"/>
            <a:r>
              <a:rPr lang="en-US" sz="2040" err="1"/>
              <a:t>System.Linq</a:t>
            </a:r>
            <a:endParaRPr lang="en-US" sz="2040"/>
          </a:p>
          <a:p>
            <a:pPr lvl="1"/>
            <a:r>
              <a:rPr lang="en-US" sz="2040" err="1"/>
              <a:t>System.Net.Http</a:t>
            </a:r>
            <a:endParaRPr lang="en-US" sz="2040"/>
          </a:p>
          <a:p>
            <a:pPr lvl="1"/>
            <a:r>
              <a:rPr lang="en-US" sz="2040" err="1"/>
              <a:t>System.Threading.Tasks</a:t>
            </a:r>
            <a:endParaRPr lang="en-US" sz="2040"/>
          </a:p>
          <a:p>
            <a:pPr lvl="1"/>
            <a:r>
              <a:rPr lang="en-US" sz="2040" err="1"/>
              <a:t>Microsoft.Azure.WebJobs</a:t>
            </a:r>
            <a:endParaRPr lang="en-US" sz="2040"/>
          </a:p>
          <a:p>
            <a:pPr lvl="1"/>
            <a:r>
              <a:rPr lang="en-US" sz="2040" err="1"/>
              <a:t>Microsoft.Azure.WebJobs.Host</a:t>
            </a:r>
            <a:r>
              <a:rPr lang="en-US" sz="2040"/>
              <a:t>.</a:t>
            </a:r>
          </a:p>
          <a:p>
            <a:pPr lvl="1"/>
            <a:endParaRPr lang="en-US"/>
          </a:p>
        </p:txBody>
      </p:sp>
      <p:sp>
        <p:nvSpPr>
          <p:cNvPr id="4" name="Text Placeholder 3"/>
          <p:cNvSpPr>
            <a:spLocks noGrp="1"/>
          </p:cNvSpPr>
          <p:nvPr>
            <p:ph type="body" sz="quarter" idx="11"/>
          </p:nvPr>
        </p:nvSpPr>
        <p:spPr>
          <a:xfrm>
            <a:off x="6675374" y="1212849"/>
            <a:ext cx="5485621" cy="4649305"/>
          </a:xfrm>
        </p:spPr>
        <p:txBody>
          <a:bodyPr/>
          <a:lstStyle/>
          <a:p>
            <a:r>
              <a:rPr lang="en-US"/>
              <a:t>hosting environment defaults</a:t>
            </a:r>
          </a:p>
          <a:p>
            <a:pPr lvl="1"/>
            <a:r>
              <a:rPr lang="en-US" sz="2040" err="1"/>
              <a:t>mscorlib</a:t>
            </a:r>
            <a:r>
              <a:rPr lang="en-US" sz="2040"/>
              <a:t>,</a:t>
            </a:r>
          </a:p>
          <a:p>
            <a:pPr lvl="1"/>
            <a:r>
              <a:rPr lang="en-US" sz="2040"/>
              <a:t>System</a:t>
            </a:r>
          </a:p>
          <a:p>
            <a:pPr lvl="1"/>
            <a:r>
              <a:rPr lang="en-US" sz="2040" err="1"/>
              <a:t>System.Core</a:t>
            </a:r>
            <a:endParaRPr lang="en-US" sz="2040"/>
          </a:p>
          <a:p>
            <a:pPr lvl="1"/>
            <a:r>
              <a:rPr lang="en-US" sz="2040" err="1"/>
              <a:t>System.Xml</a:t>
            </a:r>
            <a:endParaRPr lang="en-US" sz="2040"/>
          </a:p>
          <a:p>
            <a:pPr lvl="1"/>
            <a:r>
              <a:rPr lang="en-US" sz="2040" err="1"/>
              <a:t>System.Net.Http</a:t>
            </a:r>
            <a:endParaRPr lang="en-US" sz="2040"/>
          </a:p>
          <a:p>
            <a:pPr lvl="1"/>
            <a:r>
              <a:rPr lang="en-US" sz="2040" err="1"/>
              <a:t>Microsoft.Azure.WebJobs</a:t>
            </a:r>
            <a:endParaRPr lang="en-US" sz="2040"/>
          </a:p>
          <a:p>
            <a:pPr lvl="1"/>
            <a:r>
              <a:rPr lang="en-US" sz="2040" err="1"/>
              <a:t>Microsoft.Azure.WebJobs.Host</a:t>
            </a:r>
            <a:endParaRPr lang="en-US" sz="2040"/>
          </a:p>
          <a:p>
            <a:pPr lvl="1"/>
            <a:r>
              <a:rPr lang="en-US" sz="2040" err="1"/>
              <a:t>Microsoft.Azure.WebJobs.Extensions</a:t>
            </a:r>
            <a:endParaRPr lang="en-US" sz="2040"/>
          </a:p>
          <a:p>
            <a:pPr lvl="1"/>
            <a:r>
              <a:rPr lang="en-US" sz="2040" err="1"/>
              <a:t>System.Web.Http</a:t>
            </a:r>
            <a:endParaRPr lang="en-US" sz="2040"/>
          </a:p>
          <a:p>
            <a:pPr lvl="1"/>
            <a:r>
              <a:rPr lang="en-US" sz="2040" err="1"/>
              <a:t>System.Net.Http.Formatting</a:t>
            </a:r>
            <a:r>
              <a:rPr lang="en-US" sz="2040"/>
              <a:t>.</a:t>
            </a:r>
          </a:p>
        </p:txBody>
      </p:sp>
      <p:sp>
        <p:nvSpPr>
          <p:cNvPr id="6" name="Rectangle 2"/>
          <p:cNvSpPr>
            <a:spLocks noChangeArrowheads="1"/>
          </p:cNvSpPr>
          <p:nvPr/>
        </p:nvSpPr>
        <p:spPr bwMode="auto">
          <a:xfrm>
            <a:off x="882" y="-217617"/>
            <a:ext cx="66" cy="435233"/>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45673" numCol="1" anchor="ctr" anchorCtr="0" compatLnSpc="1">
            <a:prstTxWarp prst="textNoShape">
              <a:avLst/>
            </a:prstTxWarp>
            <a:spAutoFit/>
          </a:bodyPr>
          <a:lstStyle/>
          <a:p>
            <a:pPr defTabSz="932597" eaLnBrk="0" fontAlgn="base" hangingPunct="0">
              <a:spcBef>
                <a:spcPct val="0"/>
              </a:spcBef>
              <a:spcAft>
                <a:spcPct val="0"/>
              </a:spcAft>
            </a:pPr>
            <a:endParaRPr lang="en-US" altLang="en-US" sz="1836">
              <a:latin typeface="Arial" panose="020B0604020202020204" pitchFamily="34" charset="0"/>
            </a:endParaRPr>
          </a:p>
        </p:txBody>
      </p:sp>
    </p:spTree>
    <p:extLst>
      <p:ext uri="{BB962C8B-B14F-4D97-AF65-F5344CB8AC3E}">
        <p14:creationId xmlns:p14="http://schemas.microsoft.com/office/powerpoint/2010/main" val="176848686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 Libraries</a:t>
            </a:r>
          </a:p>
        </p:txBody>
      </p:sp>
      <p:sp>
        <p:nvSpPr>
          <p:cNvPr id="3" name="Text Placeholder 2"/>
          <p:cNvSpPr>
            <a:spLocks noGrp="1"/>
          </p:cNvSpPr>
          <p:nvPr>
            <p:ph type="body" sz="quarter" idx="10"/>
          </p:nvPr>
        </p:nvSpPr>
        <p:spPr>
          <a:xfrm>
            <a:off x="275482" y="1212849"/>
            <a:ext cx="5485621" cy="3243344"/>
          </a:xfrm>
        </p:spPr>
        <p:txBody>
          <a:bodyPr/>
          <a:lstStyle/>
          <a:p>
            <a:r>
              <a:rPr lang="en-US"/>
              <a:t>Hosting environment specials</a:t>
            </a:r>
          </a:p>
          <a:p>
            <a:pPr lvl="1"/>
            <a:r>
              <a:rPr lang="en-US" altLang="en-US" sz="220">
                <a:solidFill>
                  <a:srgbClr val="222222"/>
                </a:solidFill>
                <a:latin typeface="Consolas" panose="020B0609020204030204" pitchFamily="49" charset="0"/>
              </a:rPr>
              <a:t>System</a:t>
            </a:r>
            <a:endParaRPr lang="en-US" altLang="en-US" sz="424">
              <a:solidFill>
                <a:srgbClr val="222222"/>
              </a:solidFill>
              <a:latin typeface="segoe-ui_normal"/>
            </a:endParaRPr>
          </a:p>
          <a:p>
            <a:pPr lvl="1"/>
            <a:r>
              <a:rPr lang="en-US" sz="2040" err="1"/>
              <a:t>Newtonsoft.Json</a:t>
            </a:r>
            <a:endParaRPr lang="en-US" sz="2040"/>
          </a:p>
          <a:p>
            <a:pPr lvl="1"/>
            <a:r>
              <a:rPr lang="en-US" sz="2040" err="1"/>
              <a:t>Microsoft.WindowsAzure.Storage</a:t>
            </a:r>
            <a:endParaRPr lang="en-US" sz="2040"/>
          </a:p>
          <a:p>
            <a:pPr lvl="1"/>
            <a:r>
              <a:rPr lang="en-US" sz="2040" err="1"/>
              <a:t>Microsoft.ServiceBus</a:t>
            </a:r>
            <a:endParaRPr lang="en-US" sz="2040"/>
          </a:p>
          <a:p>
            <a:pPr lvl="1"/>
            <a:r>
              <a:rPr lang="en-US" sz="2040" err="1"/>
              <a:t>Microsoft.AspNet.WebHooks.Receivers</a:t>
            </a:r>
            <a:endParaRPr lang="en-US" sz="2040"/>
          </a:p>
          <a:p>
            <a:pPr lvl="1"/>
            <a:r>
              <a:rPr lang="en-US" sz="2040" err="1"/>
              <a:t>Microsoft.AspNet.WebHooks.Common</a:t>
            </a:r>
            <a:endParaRPr lang="en-US" sz="2040"/>
          </a:p>
          <a:p>
            <a:pPr lvl="1"/>
            <a:r>
              <a:rPr lang="en-US" sz="2040" err="1"/>
              <a:t>Microsoft.Azure.NotificationHubs</a:t>
            </a:r>
            <a:endParaRPr lang="en-US"/>
          </a:p>
        </p:txBody>
      </p:sp>
      <p:sp>
        <p:nvSpPr>
          <p:cNvPr id="4" name="Text Placeholder 3"/>
          <p:cNvSpPr>
            <a:spLocks noGrp="1"/>
          </p:cNvSpPr>
          <p:nvPr>
            <p:ph type="body" sz="quarter" idx="11"/>
          </p:nvPr>
        </p:nvSpPr>
        <p:spPr>
          <a:xfrm>
            <a:off x="6675374" y="1212849"/>
            <a:ext cx="5485621" cy="2034685"/>
          </a:xfrm>
        </p:spPr>
        <p:txBody>
          <a:bodyPr/>
          <a:lstStyle/>
          <a:p>
            <a:r>
              <a:rPr lang="en-US" err="1"/>
              <a:t>Nuget</a:t>
            </a:r>
            <a:r>
              <a:rPr lang="en-US"/>
              <a:t> Packages</a:t>
            </a:r>
          </a:p>
          <a:p>
            <a:pPr lvl="1"/>
            <a:r>
              <a:rPr lang="en-US"/>
              <a:t>To use </a:t>
            </a:r>
            <a:r>
              <a:rPr lang="en-US" err="1"/>
              <a:t>NuGet</a:t>
            </a:r>
            <a:r>
              <a:rPr lang="en-US"/>
              <a:t> packages in a C# function, upload a </a:t>
            </a:r>
            <a:r>
              <a:rPr lang="en-US" i="1" err="1"/>
              <a:t>project.json</a:t>
            </a:r>
            <a:r>
              <a:rPr lang="en-US"/>
              <a:t> file to the </a:t>
            </a:r>
            <a:r>
              <a:rPr lang="en-US" err="1"/>
              <a:t>the</a:t>
            </a:r>
            <a:r>
              <a:rPr lang="en-US"/>
              <a:t> function's folder in the function app's file system.</a:t>
            </a:r>
          </a:p>
        </p:txBody>
      </p:sp>
      <p:sp>
        <p:nvSpPr>
          <p:cNvPr id="6" name="Rectangle 2"/>
          <p:cNvSpPr>
            <a:spLocks noChangeArrowheads="1"/>
          </p:cNvSpPr>
          <p:nvPr/>
        </p:nvSpPr>
        <p:spPr bwMode="auto">
          <a:xfrm>
            <a:off x="882" y="-217617"/>
            <a:ext cx="66" cy="435233"/>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45673" numCol="1" anchor="ctr" anchorCtr="0" compatLnSpc="1">
            <a:prstTxWarp prst="textNoShape">
              <a:avLst/>
            </a:prstTxWarp>
            <a:spAutoFit/>
          </a:bodyPr>
          <a:lstStyle/>
          <a:p>
            <a:pPr defTabSz="932597" eaLnBrk="0" fontAlgn="base" hangingPunct="0">
              <a:spcBef>
                <a:spcPct val="0"/>
              </a:spcBef>
              <a:spcAft>
                <a:spcPct val="0"/>
              </a:spcAft>
            </a:pPr>
            <a:endParaRPr lang="en-US" altLang="en-US" sz="1836">
              <a:latin typeface="Arial" panose="020B0604020202020204" pitchFamily="34" charset="0"/>
            </a:endParaRPr>
          </a:p>
        </p:txBody>
      </p:sp>
    </p:spTree>
    <p:extLst>
      <p:ext uri="{BB962C8B-B14F-4D97-AF65-F5344CB8AC3E}">
        <p14:creationId xmlns:p14="http://schemas.microsoft.com/office/powerpoint/2010/main" val="334547326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Scalability</a:t>
            </a:r>
          </a:p>
        </p:txBody>
      </p:sp>
      <p:sp>
        <p:nvSpPr>
          <p:cNvPr id="4" name="Text Placeholder 3"/>
          <p:cNvSpPr>
            <a:spLocks noGrp="1"/>
          </p:cNvSpPr>
          <p:nvPr>
            <p:ph type="body" sz="quarter" idx="10"/>
          </p:nvPr>
        </p:nvSpPr>
        <p:spPr>
          <a:xfrm>
            <a:off x="274640" y="1212852"/>
            <a:ext cx="11887200" cy="4949047"/>
          </a:xfrm>
        </p:spPr>
        <p:txBody>
          <a:bodyPr/>
          <a:lstStyle/>
          <a:p>
            <a:r>
              <a:rPr lang="en-US"/>
              <a:t>High throughput with Service Bus</a:t>
            </a:r>
          </a:p>
          <a:p>
            <a:pPr lvl="1"/>
            <a:r>
              <a:rPr lang="en-GB"/>
              <a:t>Trigger uses long polling</a:t>
            </a:r>
          </a:p>
          <a:p>
            <a:pPr lvl="1"/>
            <a:r>
              <a:rPr lang="en-GB"/>
              <a:t>For immediate firing *minimum* polling interval should be 30 seconds</a:t>
            </a:r>
          </a:p>
          <a:p>
            <a:pPr lvl="1"/>
            <a:r>
              <a:rPr lang="en-GB"/>
              <a:t>Throttled at 6000 actions/min</a:t>
            </a:r>
          </a:p>
          <a:p>
            <a:r>
              <a:rPr lang="en-US"/>
              <a:t>How to increase throughput</a:t>
            </a:r>
          </a:p>
          <a:p>
            <a:pPr lvl="1"/>
            <a:r>
              <a:rPr lang="en-US"/>
              <a:t>Use multiple Logic Apps sharing connection</a:t>
            </a:r>
          </a:p>
          <a:p>
            <a:pPr lvl="1"/>
            <a:r>
              <a:rPr lang="en-US"/>
              <a:t>Use multiple connections</a:t>
            </a:r>
          </a:p>
          <a:p>
            <a:pPr lvl="1"/>
            <a:r>
              <a:rPr lang="en-GB"/>
              <a:t>Each Trigger can receive multiple messages in ‘batch’</a:t>
            </a:r>
          </a:p>
          <a:p>
            <a:r>
              <a:rPr lang="en-GB"/>
              <a:t>Service Bus performance</a:t>
            </a:r>
          </a:p>
          <a:p>
            <a:pPr lvl="1"/>
            <a:r>
              <a:rPr lang="en-GB"/>
              <a:t>1 connection &amp; batch size of 1 =&gt; 6.5 </a:t>
            </a:r>
            <a:r>
              <a:rPr lang="en-GB" err="1"/>
              <a:t>msgs</a:t>
            </a:r>
            <a:r>
              <a:rPr lang="en-GB"/>
              <a:t>/sec</a:t>
            </a:r>
          </a:p>
          <a:p>
            <a:pPr lvl="1"/>
            <a:r>
              <a:rPr lang="en-GB"/>
              <a:t>1 connection &amp; batch size of 175 =&gt; 400 </a:t>
            </a:r>
            <a:r>
              <a:rPr lang="en-GB" err="1"/>
              <a:t>msgs</a:t>
            </a:r>
            <a:r>
              <a:rPr lang="en-GB"/>
              <a:t>/sec</a:t>
            </a:r>
          </a:p>
          <a:p>
            <a:pPr lvl="1"/>
            <a:r>
              <a:rPr lang="en-GB"/>
              <a:t>10 connections &amp; batch size of 175 =&gt; 1409 </a:t>
            </a:r>
            <a:r>
              <a:rPr lang="en-GB" err="1"/>
              <a:t>msgs</a:t>
            </a:r>
            <a:r>
              <a:rPr lang="en-GB"/>
              <a:t>/sec</a:t>
            </a:r>
          </a:p>
        </p:txBody>
      </p:sp>
    </p:spTree>
    <p:extLst>
      <p:ext uri="{BB962C8B-B14F-4D97-AF65-F5344CB8AC3E}">
        <p14:creationId xmlns:p14="http://schemas.microsoft.com/office/powerpoint/2010/main" val="402388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fade">
                                      <p:cBhvr>
                                        <p:cTn id="41" dur="500"/>
                                        <p:tgtEl>
                                          <p:spTgt spid="4">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B2B/EDI</a:t>
            </a:r>
          </a:p>
        </p:txBody>
      </p:sp>
    </p:spTree>
    <p:extLst>
      <p:ext uri="{BB962C8B-B14F-4D97-AF65-F5344CB8AC3E}">
        <p14:creationId xmlns:p14="http://schemas.microsoft.com/office/powerpoint/2010/main" val="20738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5275"/>
            <a:ext cx="4572000" cy="1830388"/>
          </a:xfrm>
        </p:spPr>
        <p:txBody>
          <a:bodyPr/>
          <a:lstStyle/>
          <a:p>
            <a:r>
              <a:rPr lang="en-NZ" sz="4799" b="1"/>
              <a:t>XML Messaging and B2B</a:t>
            </a:r>
          </a:p>
        </p:txBody>
      </p:sp>
      <p:pic>
        <p:nvPicPr>
          <p:cNvPr id="6146" name="Picture 2" descr="https://azurecomcdn.azureedge.net/cvt-8484a958d28560d4b8c50f1d0433f53acb9c52940b8f5cb441bde4a1e5609c89/images/page/services/logic-apps/04-leve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518" y="5123303"/>
            <a:ext cx="2685669" cy="13999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p:cNvGraphicFramePr/>
          <p:nvPr>
            <p:extLst/>
          </p:nvPr>
        </p:nvGraphicFramePr>
        <p:xfrm>
          <a:off x="4999210" y="1287775"/>
          <a:ext cx="7390351" cy="51400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6352096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5275"/>
            <a:ext cx="4572000" cy="1830388"/>
          </a:xfrm>
          <a:prstGeom prst="rect">
            <a:avLst/>
          </a:prstGeom>
        </p:spPr>
        <p:txBody>
          <a:bodyPr/>
          <a:lstStyle/>
          <a:p>
            <a:r>
              <a:rPr lang="en-NZ" sz="4799" b="1"/>
              <a:t>Tracking</a:t>
            </a:r>
          </a:p>
        </p:txBody>
      </p:sp>
      <p:pic>
        <p:nvPicPr>
          <p:cNvPr id="6146" name="Picture 2" descr="https://azurecomcdn.azureedge.net/cvt-8484a958d28560d4b8c50f1d0433f53acb9c52940b8f5cb441bde4a1e5609c89/images/page/services/logic-apps/04-leve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518" y="5123303"/>
            <a:ext cx="2685669" cy="13999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p:cNvGraphicFramePr/>
          <p:nvPr>
            <p:extLst/>
          </p:nvPr>
        </p:nvGraphicFramePr>
        <p:xfrm>
          <a:off x="4999210" y="1287775"/>
          <a:ext cx="7390351" cy="51400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30392" y="1668482"/>
            <a:ext cx="4755213" cy="3416320"/>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Lucida Console" panose="020B0609040504020204" pitchFamily="49" charset="0"/>
                <a:ea typeface="+mn-ea"/>
                <a:cs typeface="Courier New" panose="02070309020205020404" pitchFamily="49" charset="0"/>
              </a:rPr>
              <a:t>"</a:t>
            </a:r>
            <a:r>
              <a:rPr kumimoji="0" lang="en-US" sz="2400" b="0" i="0" u="none" strike="noStrike" kern="1200" cap="none" spc="0" normalizeH="0" baseline="0" noProof="0" err="1">
                <a:ln>
                  <a:noFill/>
                </a:ln>
                <a:gradFill>
                  <a:gsLst>
                    <a:gs pos="2917">
                      <a:srgbClr val="353535"/>
                    </a:gs>
                    <a:gs pos="30000">
                      <a:srgbClr val="353535"/>
                    </a:gs>
                  </a:gsLst>
                  <a:lin ang="5400000" scaled="0"/>
                </a:gradFill>
                <a:effectLst/>
                <a:uLnTx/>
                <a:uFillTx/>
                <a:latin typeface="Lucida Console" panose="020B0609040504020204" pitchFamily="49" charset="0"/>
                <a:ea typeface="+mn-ea"/>
                <a:cs typeface="Courier New" panose="02070309020205020404" pitchFamily="49" charset="0"/>
              </a:rPr>
              <a:t>trackedProperties</a:t>
            </a: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Lucida Console" panose="020B0609040504020204" pitchFamily="49" charset="0"/>
                <a:ea typeface="+mn-ea"/>
                <a:cs typeface="Courier New" panose="02070309020205020404" pitchFamily="49" charset="0"/>
              </a:rPr>
              <a:t>": {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Lucida Console" panose="020B0609040504020204" pitchFamily="49" charset="0"/>
                <a:ea typeface="+mn-ea"/>
                <a:cs typeface="Courier New" panose="02070309020205020404" pitchFamily="49" charset="0"/>
              </a:rPr>
              <a:t>  "</a:t>
            </a:r>
            <a:r>
              <a:rPr kumimoji="0" lang="en-US" sz="2400" b="0" i="0" u="none" strike="noStrike" kern="1200" cap="none" spc="0" normalizeH="0" baseline="0" noProof="0" err="1">
                <a:ln>
                  <a:noFill/>
                </a:ln>
                <a:gradFill>
                  <a:gsLst>
                    <a:gs pos="2917">
                      <a:srgbClr val="353535"/>
                    </a:gs>
                    <a:gs pos="30000">
                      <a:srgbClr val="353535"/>
                    </a:gs>
                  </a:gsLst>
                  <a:lin ang="5400000" scaled="0"/>
                </a:gradFill>
                <a:effectLst/>
                <a:uLnTx/>
                <a:uFillTx/>
                <a:latin typeface="Lucida Console" panose="020B0609040504020204" pitchFamily="49" charset="0"/>
                <a:ea typeface="+mn-ea"/>
                <a:cs typeface="Courier New" panose="02070309020205020404" pitchFamily="49" charset="0"/>
              </a:rPr>
              <a:t>OrderNumber</a:t>
            </a: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Lucida Console" panose="020B0609040504020204" pitchFamily="49" charset="0"/>
                <a:ea typeface="+mn-ea"/>
                <a:cs typeface="Courier New" panose="02070309020205020404" pitchFamily="49" charset="0"/>
              </a:rPr>
              <a:t>":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Lucida Console" panose="020B0609040504020204" pitchFamily="49" charset="0"/>
                <a:ea typeface="+mn-ea"/>
                <a:cs typeface="Courier New" panose="02070309020205020404" pitchFamily="49" charset="0"/>
              </a:rPr>
              <a:t>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Lucida Console" panose="020B0609040504020204" pitchFamily="49" charset="0"/>
                <a:ea typeface="+mn-ea"/>
                <a:cs typeface="Courier New" panose="02070309020205020404" pitchFamily="49" charset="0"/>
              </a:rPr>
              <a:t>     outputs('Compose')</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Lucida Console" panose="020B0609040504020204" pitchFamily="49" charset="0"/>
                <a:ea typeface="+mn-ea"/>
                <a:cs typeface="Courier New" panose="02070309020205020404" pitchFamily="49" charset="0"/>
              </a:rPr>
              <a:t>     ['</a:t>
            </a:r>
            <a:r>
              <a:rPr kumimoji="0" lang="en-US" sz="2400" b="0" i="0" u="none" strike="noStrike" kern="1200" cap="none" spc="0" normalizeH="0" baseline="0" noProof="0" err="1">
                <a:ln>
                  <a:noFill/>
                </a:ln>
                <a:gradFill>
                  <a:gsLst>
                    <a:gs pos="2917">
                      <a:srgbClr val="353535"/>
                    </a:gs>
                    <a:gs pos="30000">
                      <a:srgbClr val="353535"/>
                    </a:gs>
                  </a:gsLst>
                  <a:lin ang="5400000" scaled="0"/>
                </a:gradFill>
                <a:effectLst/>
                <a:uLnTx/>
                <a:uFillTx/>
                <a:latin typeface="Lucida Console" panose="020B0609040504020204" pitchFamily="49" charset="0"/>
                <a:ea typeface="+mn-ea"/>
                <a:cs typeface="Courier New" panose="02070309020205020404" pitchFamily="49" charset="0"/>
              </a:rPr>
              <a:t>OrderLine</a:t>
            </a: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Lucida Console" panose="020B0609040504020204" pitchFamily="49" charset="0"/>
                <a:ea typeface="+mn-ea"/>
                <a:cs typeface="Courier New" panose="02070309020205020404" pitchFamily="49" charset="0"/>
              </a:rPr>
              <a: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Lucida Console" panose="020B0609040504020204" pitchFamily="49" charset="0"/>
                <a:ea typeface="+mn-ea"/>
                <a:cs typeface="Courier New" panose="02070309020205020404" pitchFamily="49" charset="0"/>
              </a:rPr>
              <a:t>     ['@</a:t>
            </a:r>
            <a:r>
              <a:rPr kumimoji="0" lang="en-US" sz="2400" b="0" i="0" u="none" strike="noStrike" kern="1200" cap="none" spc="0" normalizeH="0" baseline="0" noProof="0" err="1">
                <a:ln>
                  <a:noFill/>
                </a:ln>
                <a:gradFill>
                  <a:gsLst>
                    <a:gs pos="2917">
                      <a:srgbClr val="353535"/>
                    </a:gs>
                    <a:gs pos="30000">
                      <a:srgbClr val="353535"/>
                    </a:gs>
                  </a:gsLst>
                  <a:lin ang="5400000" scaled="0"/>
                </a:gradFill>
                <a:effectLst/>
                <a:uLnTx/>
                <a:uFillTx/>
                <a:latin typeface="Lucida Console" panose="020B0609040504020204" pitchFamily="49" charset="0"/>
                <a:ea typeface="+mn-ea"/>
                <a:cs typeface="Courier New" panose="02070309020205020404" pitchFamily="49" charset="0"/>
              </a:rPr>
              <a:t>OrderNumber</a:t>
            </a: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Lucida Console" panose="020B0609040504020204" pitchFamily="49" charset="0"/>
                <a:ea typeface="+mn-ea"/>
                <a:cs typeface="Courier New" panose="02070309020205020404" pitchFamily="49" charset="0"/>
              </a:rPr>
              <a: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Lucida Console" panose="020B0609040504020204" pitchFamily="49" charset="0"/>
                <a:ea typeface="+mn-ea"/>
                <a:cs typeface="Courier New" panose="02070309020205020404" pitchFamily="49" charset="0"/>
              </a:rPr>
              <a:t>    }"                        </a:t>
            </a: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Lucida Console" panose="020B0609040504020204" pitchFamily="49" charset="0"/>
                <a:ea typeface="+mn-ea"/>
                <a:cs typeface="+mn-cs"/>
              </a:rPr>
              <a:t>}</a:t>
            </a:r>
          </a:p>
        </p:txBody>
      </p:sp>
    </p:spTree>
    <p:extLst>
      <p:ext uri="{BB962C8B-B14F-4D97-AF65-F5344CB8AC3E}">
        <p14:creationId xmlns:p14="http://schemas.microsoft.com/office/powerpoint/2010/main" val="119791419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77"/>
            <a:ext cx="11887134" cy="2179058"/>
          </a:xfrm>
        </p:spPr>
        <p:txBody>
          <a:bodyPr/>
          <a:lstStyle/>
          <a:p>
            <a:r>
              <a:rPr lang="en-US"/>
              <a:t>Demo: B2B Transformation</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88882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835BE3-1AC2-4315-AD31-626DC865FB51}"/>
              </a:ext>
            </a:extLst>
          </p:cNvPr>
          <p:cNvSpPr>
            <a:spLocks noGrp="1"/>
          </p:cNvSpPr>
          <p:nvPr>
            <p:ph type="title"/>
          </p:nvPr>
        </p:nvSpPr>
        <p:spPr/>
        <p:txBody>
          <a:bodyPr/>
          <a:lstStyle/>
          <a:p>
            <a:r>
              <a:rPr lang="en-US"/>
              <a:t>Azure Web Jobs</a:t>
            </a:r>
          </a:p>
        </p:txBody>
      </p:sp>
    </p:spTree>
    <p:extLst>
      <p:ext uri="{BB962C8B-B14F-4D97-AF65-F5344CB8AC3E}">
        <p14:creationId xmlns:p14="http://schemas.microsoft.com/office/powerpoint/2010/main" val="40122670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A5C9AF-4D05-4E10-AA0A-2FD03BB214FE}"/>
              </a:ext>
            </a:extLst>
          </p:cNvPr>
          <p:cNvSpPr>
            <a:spLocks noGrp="1"/>
          </p:cNvSpPr>
          <p:nvPr>
            <p:ph type="body" sz="quarter" idx="10"/>
          </p:nvPr>
        </p:nvSpPr>
        <p:spPr>
          <a:xfrm>
            <a:off x="274638" y="1212850"/>
            <a:ext cx="11887200" cy="5299912"/>
          </a:xfrm>
        </p:spPr>
        <p:txBody>
          <a:bodyPr/>
          <a:lstStyle/>
          <a:p>
            <a:r>
              <a:rPr lang="en-IN" sz="3200"/>
              <a:t>Host and schedule background jobs on an existing web app.</a:t>
            </a:r>
          </a:p>
          <a:p>
            <a:r>
              <a:rPr lang="en-IN" sz="3200"/>
              <a:t>Can be triggered manually, scheduled to run on or at specific </a:t>
            </a:r>
          </a:p>
          <a:p>
            <a:pPr marL="0" indent="0">
              <a:buNone/>
            </a:pPr>
            <a:r>
              <a:rPr lang="en-IN" sz="3200"/>
              <a:t>   time or run continuously.</a:t>
            </a:r>
          </a:p>
          <a:p>
            <a:r>
              <a:rPr lang="en-IN" sz="3200"/>
              <a:t>Supported scripts or programs:</a:t>
            </a:r>
          </a:p>
          <a:p>
            <a:pPr lvl="1"/>
            <a:r>
              <a:rPr lang="en-IN" sz="2000"/>
              <a:t>.</a:t>
            </a:r>
            <a:r>
              <a:rPr lang="en-IN" sz="2000" err="1"/>
              <a:t>cmd</a:t>
            </a:r>
            <a:r>
              <a:rPr lang="en-IN" sz="2000"/>
              <a:t>, .bat, .exe (using Windows </a:t>
            </a:r>
            <a:r>
              <a:rPr lang="en-IN" sz="2000" err="1"/>
              <a:t>cmd</a:t>
            </a:r>
            <a:r>
              <a:rPr lang="en-IN" sz="2000"/>
              <a:t>)</a:t>
            </a:r>
          </a:p>
          <a:p>
            <a:pPr lvl="1"/>
            <a:r>
              <a:rPr lang="en-IN" sz="2000"/>
              <a:t>.ps1 (using PowerShell)</a:t>
            </a:r>
          </a:p>
          <a:p>
            <a:pPr lvl="1"/>
            <a:r>
              <a:rPr lang="en-IN" sz="2000"/>
              <a:t>.</a:t>
            </a:r>
            <a:r>
              <a:rPr lang="en-IN" sz="2000" err="1"/>
              <a:t>sh</a:t>
            </a:r>
            <a:r>
              <a:rPr lang="en-IN" sz="2000"/>
              <a:t> (using Bash)</a:t>
            </a:r>
          </a:p>
          <a:p>
            <a:pPr lvl="1"/>
            <a:r>
              <a:rPr lang="en-IN" sz="2000"/>
              <a:t>.</a:t>
            </a:r>
            <a:r>
              <a:rPr lang="en-IN" sz="2000" err="1"/>
              <a:t>php</a:t>
            </a:r>
            <a:r>
              <a:rPr lang="en-IN" sz="2000"/>
              <a:t> (using PHP)</a:t>
            </a:r>
          </a:p>
          <a:p>
            <a:pPr lvl="1"/>
            <a:r>
              <a:rPr lang="en-IN" sz="2000"/>
              <a:t>.</a:t>
            </a:r>
            <a:r>
              <a:rPr lang="en-IN" sz="2000" err="1"/>
              <a:t>py</a:t>
            </a:r>
            <a:r>
              <a:rPr lang="en-IN" sz="2000"/>
              <a:t> (using Python)</a:t>
            </a:r>
          </a:p>
          <a:p>
            <a:pPr lvl="1"/>
            <a:r>
              <a:rPr lang="en-IN" sz="2000"/>
              <a:t>.</a:t>
            </a:r>
            <a:r>
              <a:rPr lang="en-IN" sz="2000" err="1"/>
              <a:t>js</a:t>
            </a:r>
            <a:r>
              <a:rPr lang="en-IN" sz="2000"/>
              <a:t> (using Node.js)</a:t>
            </a:r>
          </a:p>
          <a:p>
            <a:pPr lvl="1"/>
            <a:r>
              <a:rPr lang="en-IN" sz="2000"/>
              <a:t>.jar (using Java)</a:t>
            </a:r>
          </a:p>
          <a:p>
            <a:r>
              <a:rPr lang="en-IN" sz="3200"/>
              <a:t>Can scale with your web application.</a:t>
            </a:r>
            <a:endParaRPr lang="en-IN"/>
          </a:p>
        </p:txBody>
      </p:sp>
      <p:sp>
        <p:nvSpPr>
          <p:cNvPr id="3" name="Title 2">
            <a:extLst>
              <a:ext uri="{FF2B5EF4-FFF2-40B4-BE49-F238E27FC236}">
                <a16:creationId xmlns:a16="http://schemas.microsoft.com/office/drawing/2014/main" id="{56DB3D30-7013-4EB8-BBE0-716C0410FFA6}"/>
              </a:ext>
            </a:extLst>
          </p:cNvPr>
          <p:cNvSpPr>
            <a:spLocks noGrp="1"/>
          </p:cNvSpPr>
          <p:nvPr>
            <p:ph type="title"/>
          </p:nvPr>
        </p:nvSpPr>
        <p:spPr>
          <a:xfrm>
            <a:off x="274639" y="295274"/>
            <a:ext cx="11889564" cy="917575"/>
          </a:xfrm>
        </p:spPr>
        <p:txBody>
          <a:bodyPr/>
          <a:lstStyle/>
          <a:p>
            <a:r>
              <a:rPr lang="en-IN"/>
              <a:t>What is Azure WebJob</a:t>
            </a:r>
            <a:endParaRPr lang="en-US"/>
          </a:p>
        </p:txBody>
      </p:sp>
      <p:pic>
        <p:nvPicPr>
          <p:cNvPr id="4" name="Picture 3">
            <a:extLst>
              <a:ext uri="{FF2B5EF4-FFF2-40B4-BE49-F238E27FC236}">
                <a16:creationId xmlns:a16="http://schemas.microsoft.com/office/drawing/2014/main" id="{DE49306E-1B12-4DB8-887B-EA9C4B0206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2414" y="4080320"/>
            <a:ext cx="2014786" cy="2014786"/>
          </a:xfrm>
          <a:prstGeom prst="rect">
            <a:avLst/>
          </a:prstGeom>
        </p:spPr>
      </p:pic>
    </p:spTree>
    <p:extLst>
      <p:ext uri="{BB962C8B-B14F-4D97-AF65-F5344CB8AC3E}">
        <p14:creationId xmlns:p14="http://schemas.microsoft.com/office/powerpoint/2010/main" val="339104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E1C76B-16AF-40E8-84C4-0E04BF089CF7}"/>
              </a:ext>
            </a:extLst>
          </p:cNvPr>
          <p:cNvSpPr>
            <a:spLocks noGrp="1"/>
          </p:cNvSpPr>
          <p:nvPr>
            <p:ph type="body" sz="quarter" idx="10"/>
          </p:nvPr>
        </p:nvSpPr>
        <p:spPr>
          <a:xfrm>
            <a:off x="274638" y="1212850"/>
            <a:ext cx="11887200" cy="5761577"/>
          </a:xfrm>
        </p:spPr>
        <p:txBody>
          <a:bodyPr/>
          <a:lstStyle/>
          <a:p>
            <a:r>
              <a:rPr lang="en-IN"/>
              <a:t>Makes creating </a:t>
            </a:r>
            <a:r>
              <a:rPr lang="en-IN" err="1"/>
              <a:t>WebJobs</a:t>
            </a:r>
            <a:r>
              <a:rPr lang="en-IN"/>
              <a:t> easy</a:t>
            </a:r>
          </a:p>
          <a:p>
            <a:r>
              <a:rPr lang="en-IN"/>
              <a:t>Blobs, Queues, Tables, Service Bus</a:t>
            </a:r>
          </a:p>
          <a:p>
            <a:r>
              <a:rPr lang="en-IN"/>
              <a:t>Model Binding, also Extensible</a:t>
            </a:r>
          </a:p>
          <a:p>
            <a:r>
              <a:rPr lang="en-IN"/>
              <a:t>Detailed execution history reports</a:t>
            </a:r>
          </a:p>
          <a:p>
            <a:r>
              <a:rPr lang="en-IN"/>
              <a:t>SDK Extensions:</a:t>
            </a:r>
          </a:p>
          <a:p>
            <a:pPr lvl="1"/>
            <a:r>
              <a:rPr lang="en-IN" err="1"/>
              <a:t>TimerTrigger</a:t>
            </a:r>
            <a:endParaRPr lang="en-IN"/>
          </a:p>
          <a:p>
            <a:pPr lvl="1"/>
            <a:r>
              <a:rPr lang="en-IN" err="1"/>
              <a:t>FileTrigger</a:t>
            </a:r>
            <a:endParaRPr lang="en-IN"/>
          </a:p>
          <a:p>
            <a:pPr lvl="1"/>
            <a:r>
              <a:rPr lang="en-IN" err="1"/>
              <a:t>SendGrid</a:t>
            </a:r>
            <a:endParaRPr lang="en-IN"/>
          </a:p>
          <a:p>
            <a:pPr lvl="1"/>
            <a:r>
              <a:rPr lang="en-IN" err="1"/>
              <a:t>ErrorTrigger</a:t>
            </a:r>
            <a:endParaRPr lang="en-IN"/>
          </a:p>
          <a:p>
            <a:pPr lvl="1"/>
            <a:r>
              <a:rPr lang="en-IN" err="1"/>
              <a:t>WebHooks</a:t>
            </a:r>
            <a:endParaRPr lang="en-IN"/>
          </a:p>
          <a:p>
            <a:endParaRPr lang="en-US"/>
          </a:p>
        </p:txBody>
      </p:sp>
      <p:sp>
        <p:nvSpPr>
          <p:cNvPr id="3" name="Title 2">
            <a:extLst>
              <a:ext uri="{FF2B5EF4-FFF2-40B4-BE49-F238E27FC236}">
                <a16:creationId xmlns:a16="http://schemas.microsoft.com/office/drawing/2014/main" id="{D00D0A4C-AF69-4780-BA57-C961A9D320A0}"/>
              </a:ext>
            </a:extLst>
          </p:cNvPr>
          <p:cNvSpPr>
            <a:spLocks noGrp="1"/>
          </p:cNvSpPr>
          <p:nvPr>
            <p:ph type="title"/>
          </p:nvPr>
        </p:nvSpPr>
        <p:spPr/>
        <p:txBody>
          <a:bodyPr/>
          <a:lstStyle/>
          <a:p>
            <a:r>
              <a:rPr lang="en-IN" err="1"/>
              <a:t>WebJob</a:t>
            </a:r>
            <a:r>
              <a:rPr lang="en-IN"/>
              <a:t> SDK</a:t>
            </a:r>
            <a:endParaRPr lang="en-US"/>
          </a:p>
        </p:txBody>
      </p:sp>
      <p:pic>
        <p:nvPicPr>
          <p:cNvPr id="4" name="Picture 3">
            <a:extLst>
              <a:ext uri="{FF2B5EF4-FFF2-40B4-BE49-F238E27FC236}">
                <a16:creationId xmlns:a16="http://schemas.microsoft.com/office/drawing/2014/main" id="{43C16D1B-E1FB-488B-B317-C25BE1DEC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2414" y="4080320"/>
            <a:ext cx="2014786" cy="2014786"/>
          </a:xfrm>
          <a:prstGeom prst="rect">
            <a:avLst/>
          </a:prstGeom>
        </p:spPr>
      </p:pic>
    </p:spTree>
    <p:extLst>
      <p:ext uri="{BB962C8B-B14F-4D97-AF65-F5344CB8AC3E}">
        <p14:creationId xmlns:p14="http://schemas.microsoft.com/office/powerpoint/2010/main" val="110023056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jVXo6Y7r8Eudz_6E3oBkH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VXo6Y7r8Eudz_6E3oBkH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17.04.28.EnterpriseIntegrationIntegrationAndHybrid.Build2017" id="{116CAB72-2ACF-41A1-BF9F-DBBFBBFCD59B}" vid="{AB0239CD-1CEE-4427-A8E5-930910FF79C1}"/>
    </a:ext>
  </a:extLst>
</a:theme>
</file>

<file path=ppt/theme/theme1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7.04.28.EnterpriseIntegrationIntegrationAndHybrid.Build2017" id="{116CAB72-2ACF-41A1-BF9F-DBBFBBFCD59B}" vid="{818E2309-6E25-4D73-A0B9-D57A2A59DE18}"/>
    </a:ext>
  </a:extLst>
</a:theme>
</file>

<file path=ppt/theme/theme12.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17.04.28.EnterpriseIntegrationIntegrationAndHybrid.Build2017" id="{116CAB72-2ACF-41A1-BF9F-DBBFBBFCD59B}" vid="{A1AF0F9B-8672-4D2B-BBAA-64B4EC72342C}"/>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2242D1E8-4057-4103-B407-CE5A2D933827}" vid="{1DDE3A96-5DF4-4479-8A66-D4322BA3674C}"/>
    </a:ext>
  </a:extLst>
</a:theme>
</file>

<file path=ppt/theme/theme3.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2242D1E8-4057-4103-B407-CE5A2D933827}" vid="{86695DEF-AF74-4ACD-AA9E-822B4306DE8A}"/>
    </a:ext>
  </a:extLst>
</a:theme>
</file>

<file path=ppt/theme/theme4.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5.xml><?xml version="1.0" encoding="utf-8"?>
<a:theme xmlns:a="http://schemas.openxmlformats.org/drawingml/2006/main" name="3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6.xml><?xml version="1.0" encoding="utf-8"?>
<a:theme xmlns:a="http://schemas.openxmlformats.org/drawingml/2006/main" name="3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17.04.28.EnterpriseIntegrationIntegrationAndHybrid.Build2017" id="{116CAB72-2ACF-41A1-BF9F-DBBFBBFCD59B}" vid="{BECFD069-5692-4595-B153-6B0220E55A1F}"/>
    </a:ext>
  </a:extLst>
</a:theme>
</file>

<file path=ppt/theme/theme9.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17.04.28.EnterpriseIntegrationIntegrationAndHybrid.Build2017" id="{116CAB72-2ACF-41A1-BF9F-DBBFBBFCD59B}" vid="{85B33254-DA92-4E80-8F2D-37B78FAAFE2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230e9df3-be65-4c73-a93b-d1236ebd677e">PSCCIP-761155351-199</_dlc_DocId>
    <_dlc_DocIdUrl xmlns="230e9df3-be65-4c73-a93b-d1236ebd677e">
      <Url>https://microsoft.sharepoint.com/teams/tpdconcen/_layouts/15/DocIdRedir.aspx?ID=PSCCIP-761155351-199</Url>
      <Description>PSCCIP-761155351-199</Description>
    </_dlc_DocIdUrl>
    <Accreditation_x0020_Learning_x0020_Path xmlns="01015846-d5be-48df-aea1-b1ddc1f9131b" xsi:nil="true"/>
    <IP_x0020_Type xmlns="f9960ab7-6ad3-4623-ae4d-fe58557cb8b2" xsi:nil="true"/>
    <Package_x0020_Service_x0020_Hidden xmlns="774be55f-118a-40c2-b09e-c94d765f6095" xsi:nil="true"/>
    <IP_x0020_Status xmlns="f9960ab7-6ad3-4623-ae4d-fe58557cb8b2" xsi:nil="true"/>
    <Packaged_x0020_Service xmlns="01015846-d5be-48df-aea1-b1ddc1f9131b"/>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07C3880A00DF42ACE5961CBBA1A305" ma:contentTypeVersion="9" ma:contentTypeDescription="Create a new document." ma:contentTypeScope="" ma:versionID="e1a6342648c000344ba7afefa04f606e">
  <xsd:schema xmlns:xsd="http://www.w3.org/2001/XMLSchema" xmlns:xs="http://www.w3.org/2001/XMLSchema" xmlns:p="http://schemas.microsoft.com/office/2006/metadata/properties" xmlns:ns2="230e9df3-be65-4c73-a93b-d1236ebd677e" xmlns:ns3="f9960ab7-6ad3-4623-ae4d-fe58557cb8b2" xmlns:ns4="01015846-d5be-48df-aea1-b1ddc1f9131b" xmlns:ns5="774be55f-118a-40c2-b09e-c94d765f6095" targetNamespace="http://schemas.microsoft.com/office/2006/metadata/properties" ma:root="true" ma:fieldsID="8a38167045cc34d6b8fb6d1f7fa1b9ba" ns2:_="" ns3:_="" ns4:_="" ns5:_="">
    <xsd:import namespace="230e9df3-be65-4c73-a93b-d1236ebd677e"/>
    <xsd:import namespace="f9960ab7-6ad3-4623-ae4d-fe58557cb8b2"/>
    <xsd:import namespace="01015846-d5be-48df-aea1-b1ddc1f9131b"/>
    <xsd:import namespace="774be55f-118a-40c2-b09e-c94d765f6095"/>
    <xsd:element name="properties">
      <xsd:complexType>
        <xsd:sequence>
          <xsd:element name="documentManagement">
            <xsd:complexType>
              <xsd:all>
                <xsd:element ref="ns2:_dlc_DocId" minOccurs="0"/>
                <xsd:element ref="ns2:_dlc_DocIdUrl" minOccurs="0"/>
                <xsd:element ref="ns2:_dlc_DocIdPersistId" minOccurs="0"/>
                <xsd:element ref="ns3:IP_x0020_Status" minOccurs="0"/>
                <xsd:element ref="ns3:IP_x0020_Type" minOccurs="0"/>
                <xsd:element ref="ns4:Packaged_x0020_Service" minOccurs="0"/>
                <xsd:element ref="ns5:Package_x0020_Service_x0020_Hidden" minOccurs="0"/>
                <xsd:element ref="ns4:Accreditation_x0020_Learning_x0020_Path"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f9960ab7-6ad3-4623-ae4d-fe58557cb8b2" elementFormDefault="qualified">
    <xsd:import namespace="http://schemas.microsoft.com/office/2006/documentManagement/types"/>
    <xsd:import namespace="http://schemas.microsoft.com/office/infopath/2007/PartnerControls"/>
    <xsd:element name="IP_x0020_Status" ma:index="11" nillable="true" ma:displayName="IP Status" ma:format="Dropdown" ma:internalName="IP_x0020_Status">
      <xsd:simpleType>
        <xsd:restriction base="dms:Choice">
          <xsd:enumeration value="NA"/>
          <xsd:enumeration value="Planning"/>
          <xsd:enumeration value="In Development"/>
          <xsd:enumeration value="Ready"/>
          <xsd:enumeration value="Retired"/>
        </xsd:restriction>
      </xsd:simpleType>
    </xsd:element>
    <xsd:element name="IP_x0020_Type" ma:index="12" nillable="true" ma:displayName="IP Type" ma:format="Dropdown" ma:internalName="IP_x0020_Type">
      <xsd:simpleType>
        <xsd:restriction base="dms:Choice">
          <xsd:enumeration value="NA"/>
          <xsd:enumeration value="Delivery Deck"/>
          <xsd:enumeration value="Delivery Guide"/>
          <xsd:enumeration value="Demo"/>
          <xsd:enumeration value="Email"/>
          <xsd:enumeration value="LAB Guide"/>
          <xsd:enumeration value="Link"/>
          <xsd:enumeration value="Presentation Video"/>
          <xsd:enumeration value="Template"/>
          <xsd:enumeration value="TTT"/>
          <xsd:enumeration value="Other Reference Materials"/>
        </xsd:restriction>
      </xsd:simpleType>
    </xsd:element>
  </xsd:schema>
  <xsd:schema xmlns:xsd="http://www.w3.org/2001/XMLSchema" xmlns:xs="http://www.w3.org/2001/XMLSchema" xmlns:dms="http://schemas.microsoft.com/office/2006/documentManagement/types" xmlns:pc="http://schemas.microsoft.com/office/infopath/2007/PartnerControls" targetNamespace="01015846-d5be-48df-aea1-b1ddc1f9131b" elementFormDefault="qualified">
    <xsd:import namespace="http://schemas.microsoft.com/office/2006/documentManagement/types"/>
    <xsd:import namespace="http://schemas.microsoft.com/office/infopath/2007/PartnerControls"/>
    <xsd:element name="Packaged_x0020_Service" ma:index="13" nillable="true" ma:displayName="Packaged Service" ma:list="{1298bdc5-5aed-41c2-adf0-18ffea94f34a}" ma:internalName="Packaged_x0020_Service" ma:showField="Service_x0020_Catalog_x0020_Name">
      <xsd:complexType>
        <xsd:complexContent>
          <xsd:extension base="dms:MultiChoiceLookup">
            <xsd:sequence>
              <xsd:element name="Value" type="dms:Lookup" maxOccurs="unbounded" minOccurs="0" nillable="true"/>
            </xsd:sequence>
          </xsd:extension>
        </xsd:complexContent>
      </xsd:complexType>
    </xsd:element>
    <xsd:element name="Accreditation_x0020_Learning_x0020_Path" ma:index="15" nillable="true" ma:displayName="Accreditation Learning Path" ma:description="Accreditation Learning Path" ma:list="{1b59d456-0435-4d93-9527-d9406d4574e3}" ma:internalName="Accreditation_x0020_Learning_x0020_Path" ma:showField="Title1">
      <xsd:simpleType>
        <xsd:restriction base="dms:Lookup"/>
      </xsd:simpleType>
    </xsd:element>
    <xsd:element name="MediaServiceMetadata" ma:index="16" nillable="true" ma:displayName="MediaServiceMetadata" ma:hidden="true" ma:internalName="MediaServiceMetadata" ma:readOnly="true">
      <xsd:simpleType>
        <xsd:restriction base="dms:Note"/>
      </xsd:simpleType>
    </xsd:element>
    <xsd:element name="MediaServiceFastMetadata" ma:index="17"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74be55f-118a-40c2-b09e-c94d765f6095" elementFormDefault="qualified">
    <xsd:import namespace="http://schemas.microsoft.com/office/2006/documentManagement/types"/>
    <xsd:import namespace="http://schemas.microsoft.com/office/infopath/2007/PartnerControls"/>
    <xsd:element name="Package_x0020_Service_x0020_Hidden" ma:index="14" nillable="true" ma:displayName="Packaged Service Hidden" ma:internalName="Package_x0020_Service_x0020_Hidden">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01015846-d5be-48df-aea1-b1ddc1f9131b"/>
    <ds:schemaRef ds:uri="f9960ab7-6ad3-4623-ae4d-fe58557cb8b2"/>
    <ds:schemaRef ds:uri="http://purl.org/dc/elements/1.1/"/>
    <ds:schemaRef ds:uri="http://schemas.microsoft.com/office/2006/metadata/properties"/>
    <ds:schemaRef ds:uri="http://schemas.microsoft.com/office/2006/documentManagement/types"/>
    <ds:schemaRef ds:uri="230e9df3-be65-4c73-a93b-d1236ebd677e"/>
    <ds:schemaRef ds:uri="http://purl.org/dc/terms/"/>
    <ds:schemaRef ds:uri="http://schemas.openxmlformats.org/package/2006/metadata/core-properties"/>
    <ds:schemaRef ds:uri="http://schemas.microsoft.com/office/infopath/2007/PartnerControls"/>
    <ds:schemaRef ds:uri="774be55f-118a-40c2-b09e-c94d765f6095"/>
    <ds:schemaRef ds:uri="http://www.w3.org/XML/1998/namespace"/>
  </ds:schemaRefs>
</ds:datastoreItem>
</file>

<file path=customXml/itemProps2.xml><?xml version="1.0" encoding="utf-8"?>
<ds:datastoreItem xmlns:ds="http://schemas.openxmlformats.org/officeDocument/2006/customXml" ds:itemID="{DA1D3DC4-9B1C-44FF-98EC-94F528E63D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f9960ab7-6ad3-4623-ae4d-fe58557cb8b2"/>
    <ds:schemaRef ds:uri="01015846-d5be-48df-aea1-b1ddc1f9131b"/>
    <ds:schemaRef ds:uri="774be55f-118a-40c2-b09e-c94d765f60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C9404A-2E98-4321-B956-FA4C364814C9}">
  <ds:schemaRefs>
    <ds:schemaRef ds:uri="http://schemas.microsoft.com/sharepoint/events"/>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1216</TotalTime>
  <Words>7602</Words>
  <Application>Microsoft Office PowerPoint</Application>
  <PresentationFormat>Custom</PresentationFormat>
  <Paragraphs>1301</Paragraphs>
  <Slides>67</Slides>
  <Notes>67</Notes>
  <HiddenSlides>11</HiddenSlides>
  <MMClips>0</MMClips>
  <ScaleCrop>false</ScaleCrop>
  <HeadingPairs>
    <vt:vector size="6" baseType="variant">
      <vt:variant>
        <vt:lpstr>Fonts Used</vt:lpstr>
      </vt:variant>
      <vt:variant>
        <vt:i4>18</vt:i4>
      </vt:variant>
      <vt:variant>
        <vt:lpstr>Theme</vt:lpstr>
      </vt:variant>
      <vt:variant>
        <vt:i4>12</vt:i4>
      </vt:variant>
      <vt:variant>
        <vt:lpstr>Slide Titles</vt:lpstr>
      </vt:variant>
      <vt:variant>
        <vt:i4>67</vt:i4>
      </vt:variant>
    </vt:vector>
  </HeadingPairs>
  <TitlesOfParts>
    <vt:vector size="97" baseType="lpstr">
      <vt:lpstr>ＭＳ Ｐゴシック</vt:lpstr>
      <vt:lpstr>ＭＳ Ｐゴシック</vt:lpstr>
      <vt:lpstr>Arial</vt:lpstr>
      <vt:lpstr>Calibri</vt:lpstr>
      <vt:lpstr>Calibri Light</vt:lpstr>
      <vt:lpstr>Consolas</vt:lpstr>
      <vt:lpstr>Core Sans NR 35 Light</vt:lpstr>
      <vt:lpstr>Courier New</vt:lpstr>
      <vt:lpstr>Helvetica Neue</vt:lpstr>
      <vt:lpstr>Lucida Console</vt:lpstr>
      <vt:lpstr>Segoe UI</vt:lpstr>
      <vt:lpstr>Segoe UI Black</vt:lpstr>
      <vt:lpstr>Segoe UI Light</vt:lpstr>
      <vt:lpstr>Segoe UI Semibold</vt:lpstr>
      <vt:lpstr>Segoe UI Semilight</vt:lpstr>
      <vt:lpstr>segoe-ui_normal</vt:lpstr>
      <vt:lpstr>segoe-ui_semibold</vt:lpstr>
      <vt:lpstr>Wingdings</vt:lpstr>
      <vt:lpstr>Office Theme</vt:lpstr>
      <vt:lpstr>WHITE TEMPLATE</vt:lpstr>
      <vt:lpstr>COLOR TEMPLATE</vt:lpstr>
      <vt:lpstr>1_COLOR TEMPLATE</vt:lpstr>
      <vt:lpstr>3_COLOR TEMPLATE</vt:lpstr>
      <vt:lpstr>3_5-30660_TR21_BO_CT_Template</vt:lpstr>
      <vt:lpstr>5-30660_TR21_BO_CT_Template</vt:lpstr>
      <vt:lpstr>2_5-50002_Ignite_Breakout_Template</vt:lpstr>
      <vt:lpstr>5-50111_Build 2017_LIGHT GRAY TEMPLATE</vt:lpstr>
      <vt:lpstr>1_WHITE TEMPLATE</vt:lpstr>
      <vt:lpstr>Custom Design</vt:lpstr>
      <vt:lpstr>1_5-50091_TR24_BO_CT_Template</vt:lpstr>
      <vt:lpstr>Technical Deep Dive: Creating Apps for the Intelligent Cloud  – Serverless code, Integration and background jobs</vt:lpstr>
      <vt:lpstr>Agenda</vt:lpstr>
      <vt:lpstr>Background Jobs</vt:lpstr>
      <vt:lpstr>What are background Jobs?</vt:lpstr>
      <vt:lpstr>Types of background jobs</vt:lpstr>
      <vt:lpstr>Triggers</vt:lpstr>
      <vt:lpstr>Azure Web Jobs</vt:lpstr>
      <vt:lpstr>What is Azure WebJob</vt:lpstr>
      <vt:lpstr>WebJob SDK</vt:lpstr>
      <vt:lpstr>Deployment Options</vt:lpstr>
      <vt:lpstr>Demo</vt:lpstr>
      <vt:lpstr>Azure Functions</vt:lpstr>
      <vt:lpstr>What is “serverless”</vt:lpstr>
      <vt:lpstr>How is it different</vt:lpstr>
      <vt:lpstr>Benefits of “serverless”</vt:lpstr>
      <vt:lpstr>Azure Functions</vt:lpstr>
      <vt:lpstr>PowerPoint Presentation</vt:lpstr>
      <vt:lpstr>Integrations</vt:lpstr>
      <vt:lpstr>Demo Architecture</vt:lpstr>
      <vt:lpstr>PowerPoint Presentation</vt:lpstr>
      <vt:lpstr>Demo</vt:lpstr>
      <vt:lpstr>Use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Platform &amp; scaling </vt:lpstr>
      <vt:lpstr>Platform and scaling</vt:lpstr>
      <vt:lpstr>Dynamic tier pricing</vt:lpstr>
      <vt:lpstr>Consumption Pricing example</vt:lpstr>
      <vt:lpstr>Tips for improving the performance and reliability of Azure Functions </vt:lpstr>
      <vt:lpstr>Logic Apps</vt:lpstr>
      <vt:lpstr>Microsoft’s Cloud Integration Platform</vt:lpstr>
      <vt:lpstr>Introducing Azure Logic Apps </vt:lpstr>
      <vt:lpstr>Logic Apps connects everything</vt:lpstr>
      <vt:lpstr>PowerPoint Presentation</vt:lpstr>
      <vt:lpstr>Demo</vt:lpstr>
      <vt:lpstr>Concepts</vt:lpstr>
      <vt:lpstr>PowerPoint Presentation</vt:lpstr>
      <vt:lpstr>Easy Hybrid Integration</vt:lpstr>
      <vt:lpstr>Call to action</vt:lpstr>
      <vt:lpstr>Azure Batch</vt:lpstr>
      <vt:lpstr>What is Azure Batch?</vt:lpstr>
      <vt:lpstr>Batch Service</vt:lpstr>
      <vt:lpstr>Overview</vt:lpstr>
      <vt:lpstr>Batch Service</vt:lpstr>
      <vt:lpstr>Batch Workflow</vt:lpstr>
      <vt:lpstr>Batch Shipyard</vt:lpstr>
      <vt:lpstr>What is Batch being used for?</vt:lpstr>
      <vt:lpstr>Use Case – Azure Media Services</vt:lpstr>
      <vt:lpstr>Use Case – Software Test Service</vt:lpstr>
      <vt:lpstr>Use Case – Animated Feature Film Rendering</vt:lpstr>
      <vt:lpstr>Azure Batch - Cloud-enable applications</vt:lpstr>
      <vt:lpstr>Demo</vt:lpstr>
      <vt:lpstr>Contact Us Technical services to help you win more deals, accelerate deployment and increase consumption</vt:lpstr>
      <vt:lpstr>PowerPoint Presentation</vt:lpstr>
      <vt:lpstr>Schedule examples </vt:lpstr>
      <vt:lpstr>C# Libraries</vt:lpstr>
      <vt:lpstr>C# Libraries</vt:lpstr>
      <vt:lpstr>Scalability</vt:lpstr>
      <vt:lpstr>B2B/EDI</vt:lpstr>
      <vt:lpstr>XML Messaging and B2B</vt:lpstr>
      <vt:lpstr>Tracking</vt:lpstr>
      <vt:lpstr>Demo: B2B Transformation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Deep Dive: Creating Apps for the Intelligent Cloud  Day3 – Serverless, Parallel computing and Integration scenarios</dc:title>
  <dc:creator>Henrique Graca</dc:creator>
  <cp:lastModifiedBy>Henrique Graca</cp:lastModifiedBy>
  <cp:revision>8</cp:revision>
  <dcterms:modified xsi:type="dcterms:W3CDTF">2018-01-22T12:08:08Z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0x0101003907C3880A00DF42ACE5961CBBA1A305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f20d53b8-bfd3-45f5-b6d4-8d1290301713</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shfawzy@microsoft.com</vt:lpwstr>
  </property>
  <property fmtid="{D5CDD505-2E9C-101B-9397-08002B2CF9AE}" pid="15" name="MSIP_Label_f42aa342-8706-4288-bd11-ebb85995028c_SetDate">
    <vt:lpwstr>2017-11-03T14:55:02.3853226Z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